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5199975" cy="35999738"/>
  <p:notesSz cx="6858000" cy="9144000"/>
  <p:defaultTextStyle>
    <a:defPPr>
      <a:defRPr lang="pt-PT"/>
    </a:defPPr>
    <a:lvl1pPr marL="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1pPr>
    <a:lvl2pPr marL="146875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2pPr>
    <a:lvl3pPr marL="293751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3pPr>
    <a:lvl4pPr marL="440626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4pPr>
    <a:lvl5pPr marL="587502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5pPr>
    <a:lvl6pPr marL="734377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6pPr>
    <a:lvl7pPr marL="881253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7pPr>
    <a:lvl8pPr marL="1028128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8pPr>
    <a:lvl9pPr marL="1175004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9600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4660"/>
  </p:normalViewPr>
  <p:slideViewPr>
    <p:cSldViewPr snapToGrid="0">
      <p:cViewPr>
        <p:scale>
          <a:sx n="32" d="100"/>
          <a:sy n="32" d="100"/>
        </p:scale>
        <p:origin x="1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FA272-43A4-42CC-B211-4300F10A7FAC}" type="doc">
      <dgm:prSet loTypeId="urn:microsoft.com/office/officeart/2005/8/layout/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PT"/>
        </a:p>
      </dgm:t>
    </dgm:pt>
    <dgm:pt modelId="{D6DC532A-E732-49B2-8177-3B652B118D0D}">
      <dgm:prSet phldrT="[Texto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pt-PT" sz="4400" b="1" dirty="0">
              <a:latin typeface="Arial" panose="020B0604020202020204" pitchFamily="34" charset="0"/>
              <a:cs typeface="Arial" panose="020B0604020202020204" pitchFamily="34" charset="0"/>
            </a:rPr>
            <a:t>OBJETIVO</a:t>
          </a:r>
        </a:p>
      </dgm:t>
    </dgm:pt>
    <dgm:pt modelId="{5A4DAAB8-CB91-45E6-A998-4C5DC3F53C07}" type="parTrans" cxnId="{F0121F8B-7128-4643-9F83-A3EB76B58EEF}">
      <dgm:prSet/>
      <dgm:spPr/>
      <dgm:t>
        <a:bodyPr/>
        <a:lstStyle/>
        <a:p>
          <a:endParaRPr lang="pt-PT"/>
        </a:p>
      </dgm:t>
    </dgm:pt>
    <dgm:pt modelId="{A5622527-9716-4C10-ABF5-D742E22C6E8B}" type="sibTrans" cxnId="{F0121F8B-7128-4643-9F83-A3EB76B58EEF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bg2">
              <a:lumMod val="75000"/>
            </a:schemeClr>
          </a:solidFill>
        </a:ln>
      </dgm:spPr>
      <dgm:t>
        <a:bodyPr/>
        <a:lstStyle/>
        <a:p>
          <a:endParaRPr lang="pt-PT"/>
        </a:p>
      </dgm:t>
    </dgm:pt>
    <dgm:pt modelId="{957749D6-57D4-43BC-AD58-0F819B2EFFE1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PT" sz="2800" dirty="0"/>
            <a:t>Identificar o papel que o álcool desempenhou na gestão da ansiedade e do stress nos indivíduos alcoólicos em recuperação.</a:t>
          </a:r>
          <a:endParaRPr lang="pt-PT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24F111-3C39-469C-A442-7B591B67B9BA}" type="parTrans" cxnId="{7834E70C-A1D1-475F-89FA-8241BB2F7EF0}">
      <dgm:prSet/>
      <dgm:spPr/>
      <dgm:t>
        <a:bodyPr/>
        <a:lstStyle/>
        <a:p>
          <a:endParaRPr lang="pt-PT"/>
        </a:p>
      </dgm:t>
    </dgm:pt>
    <dgm:pt modelId="{C645A206-105E-4D20-A039-83855FB5C049}" type="sibTrans" cxnId="{7834E70C-A1D1-475F-89FA-8241BB2F7EF0}">
      <dgm:prSet/>
      <dgm:spPr/>
      <dgm:t>
        <a:bodyPr/>
        <a:lstStyle/>
        <a:p>
          <a:endParaRPr lang="pt-PT"/>
        </a:p>
      </dgm:t>
    </dgm:pt>
    <dgm:pt modelId="{EE888670-6073-4140-A64D-8E91A647E721}">
      <dgm:prSet phldrT="[Texto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pt-PT" sz="4400" b="1" dirty="0">
              <a:latin typeface="Arial" panose="020B0604020202020204" pitchFamily="34" charset="0"/>
              <a:cs typeface="Arial" panose="020B0604020202020204" pitchFamily="34" charset="0"/>
            </a:rPr>
            <a:t>METODOLOGIA</a:t>
          </a:r>
        </a:p>
      </dgm:t>
    </dgm:pt>
    <dgm:pt modelId="{D3A9FE9D-EEEA-42AE-9BA4-09FBF2613D4E}" type="parTrans" cxnId="{4F9BE276-E6CD-4B7E-B004-2C6D0DCB7664}">
      <dgm:prSet/>
      <dgm:spPr/>
      <dgm:t>
        <a:bodyPr/>
        <a:lstStyle/>
        <a:p>
          <a:endParaRPr lang="pt-PT"/>
        </a:p>
      </dgm:t>
    </dgm:pt>
    <dgm:pt modelId="{A4E18117-CFD1-44CF-86BE-B4916938F652}" type="sibTrans" cxnId="{4F9BE276-E6CD-4B7E-B004-2C6D0DCB7664}">
      <dgm:prSet/>
      <dgm:spPr/>
      <dgm:t>
        <a:bodyPr/>
        <a:lstStyle/>
        <a:p>
          <a:endParaRPr lang="pt-PT"/>
        </a:p>
      </dgm:t>
    </dgm:pt>
    <dgm:pt modelId="{0A14FD72-89FE-4CA1-8B38-3E8ECD5FE58E}">
      <dgm:prSet phldrT="[Texto]" custT="1"/>
      <dgm:spPr/>
      <dgm:t>
        <a:bodyPr/>
        <a:lstStyle/>
        <a:p>
          <a:r>
            <a:rPr lang="pt-PT" sz="4000" dirty="0"/>
            <a:t>Estudo descritivo, transversal, quantitativo, por conveniência, 30 indivíduos de Instituições dos Alcoólicos Anónimos.</a:t>
          </a:r>
          <a:endParaRPr lang="pt-PT" sz="4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03DB32-354D-4D28-B3FD-EC07F4CD0D3B}" type="parTrans" cxnId="{D4B12D0C-F241-4FC6-A28C-2818BE09DBBF}">
      <dgm:prSet/>
      <dgm:spPr/>
      <dgm:t>
        <a:bodyPr/>
        <a:lstStyle/>
        <a:p>
          <a:endParaRPr lang="pt-PT"/>
        </a:p>
      </dgm:t>
    </dgm:pt>
    <dgm:pt modelId="{953F629A-37EE-4CCF-8CF6-55FE0480466C}" type="sibTrans" cxnId="{D4B12D0C-F241-4FC6-A28C-2818BE09DBBF}">
      <dgm:prSet/>
      <dgm:spPr/>
      <dgm:t>
        <a:bodyPr/>
        <a:lstStyle/>
        <a:p>
          <a:endParaRPr lang="pt-PT"/>
        </a:p>
      </dgm:t>
    </dgm:pt>
    <dgm:pt modelId="{382778FB-3691-4EC3-849B-BC7462AA4467}" type="pres">
      <dgm:prSet presAssocID="{69BFA272-43A4-42CC-B211-4300F10A7FAC}" presName="linearFlow" presStyleCnt="0">
        <dgm:presLayoutVars>
          <dgm:dir/>
          <dgm:animLvl val="lvl"/>
          <dgm:resizeHandles val="exact"/>
        </dgm:presLayoutVars>
      </dgm:prSet>
      <dgm:spPr/>
    </dgm:pt>
    <dgm:pt modelId="{D6728A86-0F09-4ADD-8B47-706B2810B1C7}" type="pres">
      <dgm:prSet presAssocID="{D6DC532A-E732-49B2-8177-3B652B118D0D}" presName="composite" presStyleCnt="0"/>
      <dgm:spPr/>
    </dgm:pt>
    <dgm:pt modelId="{05AE2B55-76B6-4C04-9FF1-FBB350164952}" type="pres">
      <dgm:prSet presAssocID="{D6DC532A-E732-49B2-8177-3B652B118D0D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C3CE134B-F1F1-4117-BDAB-59B0728AED78}" type="pres">
      <dgm:prSet presAssocID="{D6DC532A-E732-49B2-8177-3B652B118D0D}" presName="parSh" presStyleLbl="node1" presStyleIdx="0" presStyleCnt="2" custLinFactNeighborY="-12592"/>
      <dgm:spPr/>
    </dgm:pt>
    <dgm:pt modelId="{B55FB5D4-E436-46C0-80B2-9A3FE35381B3}" type="pres">
      <dgm:prSet presAssocID="{D6DC532A-E732-49B2-8177-3B652B118D0D}" presName="desTx" presStyleLbl="fgAcc1" presStyleIdx="0" presStyleCnt="2" custScaleY="83126" custLinFactNeighborY="-12576">
        <dgm:presLayoutVars>
          <dgm:bulletEnabled val="1"/>
        </dgm:presLayoutVars>
      </dgm:prSet>
      <dgm:spPr/>
    </dgm:pt>
    <dgm:pt modelId="{D9EB04FE-C1E1-4BF0-BC05-5B66DC9C0BC3}" type="pres">
      <dgm:prSet presAssocID="{A5622527-9716-4C10-ABF5-D742E22C6E8B}" presName="sibTrans" presStyleLbl="sibTrans2D1" presStyleIdx="0" presStyleCnt="1"/>
      <dgm:spPr/>
    </dgm:pt>
    <dgm:pt modelId="{A7E56F4B-DD48-401C-B4D7-2C9935809F49}" type="pres">
      <dgm:prSet presAssocID="{A5622527-9716-4C10-ABF5-D742E22C6E8B}" presName="connTx" presStyleLbl="sibTrans2D1" presStyleIdx="0" presStyleCnt="1"/>
      <dgm:spPr/>
    </dgm:pt>
    <dgm:pt modelId="{0ECF6A36-4BDB-49C2-B4A9-ADC98F9EBE04}" type="pres">
      <dgm:prSet presAssocID="{EE888670-6073-4140-A64D-8E91A647E721}" presName="composite" presStyleCnt="0"/>
      <dgm:spPr/>
    </dgm:pt>
    <dgm:pt modelId="{2BEDF393-7AEF-4F4D-B72A-01315EE3EE65}" type="pres">
      <dgm:prSet presAssocID="{EE888670-6073-4140-A64D-8E91A647E721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F6EB5D18-3337-4FE7-94CD-124FF007C645}" type="pres">
      <dgm:prSet presAssocID="{EE888670-6073-4140-A64D-8E91A647E721}" presName="parSh" presStyleLbl="node1" presStyleIdx="1" presStyleCnt="2" custScaleX="99762" custScaleY="104437" custLinFactNeighborY="-4929"/>
      <dgm:spPr/>
    </dgm:pt>
    <dgm:pt modelId="{A4355585-DF71-45F8-B34B-2BC10E38B2B9}" type="pres">
      <dgm:prSet presAssocID="{EE888670-6073-4140-A64D-8E91A647E721}" presName="desTx" presStyleLbl="fgAcc1" presStyleIdx="1" presStyleCnt="2" custScaleX="133512" custScaleY="80170" custLinFactNeighborY="-14826">
        <dgm:presLayoutVars>
          <dgm:bulletEnabled val="1"/>
        </dgm:presLayoutVars>
      </dgm:prSet>
      <dgm:spPr/>
    </dgm:pt>
  </dgm:ptLst>
  <dgm:cxnLst>
    <dgm:cxn modelId="{D4B12D0C-F241-4FC6-A28C-2818BE09DBBF}" srcId="{EE888670-6073-4140-A64D-8E91A647E721}" destId="{0A14FD72-89FE-4CA1-8B38-3E8ECD5FE58E}" srcOrd="0" destOrd="0" parTransId="{7303DB32-354D-4D28-B3FD-EC07F4CD0D3B}" sibTransId="{953F629A-37EE-4CCF-8CF6-55FE0480466C}"/>
    <dgm:cxn modelId="{7834E70C-A1D1-475F-89FA-8241BB2F7EF0}" srcId="{D6DC532A-E732-49B2-8177-3B652B118D0D}" destId="{957749D6-57D4-43BC-AD58-0F819B2EFFE1}" srcOrd="0" destOrd="0" parTransId="{E024F111-3C39-469C-A442-7B591B67B9BA}" sibTransId="{C645A206-105E-4D20-A039-83855FB5C049}"/>
    <dgm:cxn modelId="{9054821E-1EE2-4EA5-9D60-ACF0CE30E41F}" type="presOf" srcId="{69BFA272-43A4-42CC-B211-4300F10A7FAC}" destId="{382778FB-3691-4EC3-849B-BC7462AA4467}" srcOrd="0" destOrd="0" presId="urn:microsoft.com/office/officeart/2005/8/layout/process3"/>
    <dgm:cxn modelId="{71E3E122-26BA-4F63-892E-932D521F07FB}" type="presOf" srcId="{EE888670-6073-4140-A64D-8E91A647E721}" destId="{F6EB5D18-3337-4FE7-94CD-124FF007C645}" srcOrd="1" destOrd="0" presId="urn:microsoft.com/office/officeart/2005/8/layout/process3"/>
    <dgm:cxn modelId="{8940BC2A-6336-4F2F-981B-5012633ACA44}" type="presOf" srcId="{0A14FD72-89FE-4CA1-8B38-3E8ECD5FE58E}" destId="{A4355585-DF71-45F8-B34B-2BC10E38B2B9}" srcOrd="0" destOrd="0" presId="urn:microsoft.com/office/officeart/2005/8/layout/process3"/>
    <dgm:cxn modelId="{7297A258-955F-4D3A-9E15-70540AF8F94B}" type="presOf" srcId="{A5622527-9716-4C10-ABF5-D742E22C6E8B}" destId="{D9EB04FE-C1E1-4BF0-BC05-5B66DC9C0BC3}" srcOrd="0" destOrd="0" presId="urn:microsoft.com/office/officeart/2005/8/layout/process3"/>
    <dgm:cxn modelId="{4F9BE276-E6CD-4B7E-B004-2C6D0DCB7664}" srcId="{69BFA272-43A4-42CC-B211-4300F10A7FAC}" destId="{EE888670-6073-4140-A64D-8E91A647E721}" srcOrd="1" destOrd="0" parTransId="{D3A9FE9D-EEEA-42AE-9BA4-09FBF2613D4E}" sibTransId="{A4E18117-CFD1-44CF-86BE-B4916938F652}"/>
    <dgm:cxn modelId="{F0121F8B-7128-4643-9F83-A3EB76B58EEF}" srcId="{69BFA272-43A4-42CC-B211-4300F10A7FAC}" destId="{D6DC532A-E732-49B2-8177-3B652B118D0D}" srcOrd="0" destOrd="0" parTransId="{5A4DAAB8-CB91-45E6-A998-4C5DC3F53C07}" sibTransId="{A5622527-9716-4C10-ABF5-D742E22C6E8B}"/>
    <dgm:cxn modelId="{73F76AA0-C12B-4062-A1EE-88117EF1AA1B}" type="presOf" srcId="{D6DC532A-E732-49B2-8177-3B652B118D0D}" destId="{C3CE134B-F1F1-4117-BDAB-59B0728AED78}" srcOrd="1" destOrd="0" presId="urn:microsoft.com/office/officeart/2005/8/layout/process3"/>
    <dgm:cxn modelId="{632EFEA6-67B4-4FB8-B43D-AE8EC76CC861}" type="presOf" srcId="{D6DC532A-E732-49B2-8177-3B652B118D0D}" destId="{05AE2B55-76B6-4C04-9FF1-FBB350164952}" srcOrd="0" destOrd="0" presId="urn:microsoft.com/office/officeart/2005/8/layout/process3"/>
    <dgm:cxn modelId="{A2AB74A8-6C94-4F24-9563-93A3E8AF5A36}" type="presOf" srcId="{EE888670-6073-4140-A64D-8E91A647E721}" destId="{2BEDF393-7AEF-4F4D-B72A-01315EE3EE65}" srcOrd="0" destOrd="0" presId="urn:microsoft.com/office/officeart/2005/8/layout/process3"/>
    <dgm:cxn modelId="{DAC814B7-AF63-4EEB-A8BB-2B7D7F5B3951}" type="presOf" srcId="{957749D6-57D4-43BC-AD58-0F819B2EFFE1}" destId="{B55FB5D4-E436-46C0-80B2-9A3FE35381B3}" srcOrd="0" destOrd="0" presId="urn:microsoft.com/office/officeart/2005/8/layout/process3"/>
    <dgm:cxn modelId="{CBB73DD2-9FCC-433D-9F16-5510BA02E11C}" type="presOf" srcId="{A5622527-9716-4C10-ABF5-D742E22C6E8B}" destId="{A7E56F4B-DD48-401C-B4D7-2C9935809F49}" srcOrd="1" destOrd="0" presId="urn:microsoft.com/office/officeart/2005/8/layout/process3"/>
    <dgm:cxn modelId="{C8F74B07-4412-45CA-88B3-CBC0368EAB6D}" type="presParOf" srcId="{382778FB-3691-4EC3-849B-BC7462AA4467}" destId="{D6728A86-0F09-4ADD-8B47-706B2810B1C7}" srcOrd="0" destOrd="0" presId="urn:microsoft.com/office/officeart/2005/8/layout/process3"/>
    <dgm:cxn modelId="{53752259-3AB5-490C-84D5-91133FF0E414}" type="presParOf" srcId="{D6728A86-0F09-4ADD-8B47-706B2810B1C7}" destId="{05AE2B55-76B6-4C04-9FF1-FBB350164952}" srcOrd="0" destOrd="0" presId="urn:microsoft.com/office/officeart/2005/8/layout/process3"/>
    <dgm:cxn modelId="{8214573B-21B5-4C4B-89D8-129C1D5DD712}" type="presParOf" srcId="{D6728A86-0F09-4ADD-8B47-706B2810B1C7}" destId="{C3CE134B-F1F1-4117-BDAB-59B0728AED78}" srcOrd="1" destOrd="0" presId="urn:microsoft.com/office/officeart/2005/8/layout/process3"/>
    <dgm:cxn modelId="{450E1FC6-36DE-4F51-9DB7-1F83C3D258A1}" type="presParOf" srcId="{D6728A86-0F09-4ADD-8B47-706B2810B1C7}" destId="{B55FB5D4-E436-46C0-80B2-9A3FE35381B3}" srcOrd="2" destOrd="0" presId="urn:microsoft.com/office/officeart/2005/8/layout/process3"/>
    <dgm:cxn modelId="{F2C46EDF-4F7F-450B-B463-1A950D8AE456}" type="presParOf" srcId="{382778FB-3691-4EC3-849B-BC7462AA4467}" destId="{D9EB04FE-C1E1-4BF0-BC05-5B66DC9C0BC3}" srcOrd="1" destOrd="0" presId="urn:microsoft.com/office/officeart/2005/8/layout/process3"/>
    <dgm:cxn modelId="{9DD109CA-A644-47EC-9573-81B9BBD3DBBE}" type="presParOf" srcId="{D9EB04FE-C1E1-4BF0-BC05-5B66DC9C0BC3}" destId="{A7E56F4B-DD48-401C-B4D7-2C9935809F49}" srcOrd="0" destOrd="0" presId="urn:microsoft.com/office/officeart/2005/8/layout/process3"/>
    <dgm:cxn modelId="{63BF015F-079B-4CAC-92FB-839E568AC1F6}" type="presParOf" srcId="{382778FB-3691-4EC3-849B-BC7462AA4467}" destId="{0ECF6A36-4BDB-49C2-B4A9-ADC98F9EBE04}" srcOrd="2" destOrd="0" presId="urn:microsoft.com/office/officeart/2005/8/layout/process3"/>
    <dgm:cxn modelId="{E583BAA9-4221-4479-ABD2-3DC4E6E0CF98}" type="presParOf" srcId="{0ECF6A36-4BDB-49C2-B4A9-ADC98F9EBE04}" destId="{2BEDF393-7AEF-4F4D-B72A-01315EE3EE65}" srcOrd="0" destOrd="0" presId="urn:microsoft.com/office/officeart/2005/8/layout/process3"/>
    <dgm:cxn modelId="{E546024B-271B-4A58-85EB-717C16443D76}" type="presParOf" srcId="{0ECF6A36-4BDB-49C2-B4A9-ADC98F9EBE04}" destId="{F6EB5D18-3337-4FE7-94CD-124FF007C645}" srcOrd="1" destOrd="0" presId="urn:microsoft.com/office/officeart/2005/8/layout/process3"/>
    <dgm:cxn modelId="{38E0B297-5201-470E-BD43-7C5438FF63E0}" type="presParOf" srcId="{0ECF6A36-4BDB-49C2-B4A9-ADC98F9EBE04}" destId="{A4355585-DF71-45F8-B34B-2BC10E38B2B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E134B-F1F1-4117-BDAB-59B0728AED78}">
      <dsp:nvSpPr>
        <dsp:cNvPr id="0" name=""/>
        <dsp:cNvSpPr/>
      </dsp:nvSpPr>
      <dsp:spPr>
        <a:xfrm>
          <a:off x="9214" y="0"/>
          <a:ext cx="7487690" cy="246239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4400" b="1" kern="1200" dirty="0">
              <a:latin typeface="Arial" panose="020B0604020202020204" pitchFamily="34" charset="0"/>
              <a:cs typeface="Arial" panose="020B0604020202020204" pitchFamily="34" charset="0"/>
            </a:rPr>
            <a:t>OBJETIVO</a:t>
          </a:r>
        </a:p>
      </dsp:txBody>
      <dsp:txXfrm>
        <a:off x="9214" y="0"/>
        <a:ext cx="7487690" cy="1641600"/>
      </dsp:txXfrm>
    </dsp:sp>
    <dsp:sp modelId="{B55FB5D4-E436-46C0-80B2-9A3FE35381B3}">
      <dsp:nvSpPr>
        <dsp:cNvPr id="0" name=""/>
        <dsp:cNvSpPr/>
      </dsp:nvSpPr>
      <dsp:spPr>
        <a:xfrm>
          <a:off x="1542837" y="1516930"/>
          <a:ext cx="7487690" cy="27291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pt-PT" sz="2800" kern="1200" dirty="0"/>
            <a:t>Identificar o papel que o álcool desempenhou na gestão da ansiedade e do stress nos indivíduos alcoólicos em recuperação.</a:t>
          </a:r>
          <a:endParaRPr lang="pt-PT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22772" y="1596865"/>
        <a:ext cx="7327820" cy="2569322"/>
      </dsp:txXfrm>
    </dsp:sp>
    <dsp:sp modelId="{D9EB04FE-C1E1-4BF0-BC05-5B66DC9C0BC3}">
      <dsp:nvSpPr>
        <dsp:cNvPr id="0" name=""/>
        <dsp:cNvSpPr/>
      </dsp:nvSpPr>
      <dsp:spPr>
        <a:xfrm rot="10417">
          <a:off x="8632006" y="-92879"/>
          <a:ext cx="2406437" cy="18642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60000"/>
            <a:lumOff val="40000"/>
          </a:schemeClr>
        </a:solidFill>
        <a:ln>
          <a:solidFill>
            <a:schemeClr val="bg2">
              <a:lumMod val="7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4600" kern="1200"/>
        </a:p>
      </dsp:txBody>
      <dsp:txXfrm>
        <a:off x="8632007" y="279118"/>
        <a:ext cx="1847172" cy="1118530"/>
      </dsp:txXfrm>
    </dsp:sp>
    <dsp:sp modelId="{F6EB5D18-3337-4FE7-94CD-124FF007C645}">
      <dsp:nvSpPr>
        <dsp:cNvPr id="0" name=""/>
        <dsp:cNvSpPr/>
      </dsp:nvSpPr>
      <dsp:spPr>
        <a:xfrm>
          <a:off x="12037331" y="0"/>
          <a:ext cx="7469869" cy="2571656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4400" b="1" kern="1200" dirty="0">
              <a:latin typeface="Arial" panose="020B0604020202020204" pitchFamily="34" charset="0"/>
              <a:cs typeface="Arial" panose="020B0604020202020204" pitchFamily="34" charset="0"/>
            </a:rPr>
            <a:t>METODOLOGIA</a:t>
          </a:r>
        </a:p>
      </dsp:txBody>
      <dsp:txXfrm>
        <a:off x="12037331" y="0"/>
        <a:ext cx="7469869" cy="1714437"/>
      </dsp:txXfrm>
    </dsp:sp>
    <dsp:sp modelId="{A4355585-DF71-45F8-B34B-2BC10E38B2B9}">
      <dsp:nvSpPr>
        <dsp:cNvPr id="0" name=""/>
        <dsp:cNvSpPr/>
      </dsp:nvSpPr>
      <dsp:spPr>
        <a:xfrm>
          <a:off x="12307407" y="1543161"/>
          <a:ext cx="9996964" cy="26321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84480" rIns="284480" bIns="28448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4000" kern="1200" dirty="0"/>
            <a:t>Estudo descritivo, transversal, quantitativo, por conveniência, 30 indivíduos de Instituições dos Alcoólicos Anónimos.</a:t>
          </a:r>
          <a:endParaRPr lang="pt-PT" sz="4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384500" y="1620254"/>
        <a:ext cx="9842778" cy="24779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pt-PT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347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5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251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416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676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09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68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896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417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245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604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01134-B34E-45DA-B2D6-D78928954C38}" type="datetimeFigureOut">
              <a:rPr lang="pt-PT" smtClean="0"/>
              <a:t>24/10/18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99586-A68E-4620-831C-7F90059153B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33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hyperlink" Target="http://ansiedadepanico.com/2015/03/20/um-erro-comum-que-so-piora-sua-ansiedade/" TargetMode="Externa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773382" y="75551"/>
            <a:ext cx="21534562" cy="260455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dirty="0"/>
              <a:t>1ªs Jornadas de Comportamentos Aditivos do CHPL </a:t>
            </a:r>
            <a:r>
              <a:rPr lang="pt-PT" sz="5800" b="1" dirty="0">
                <a:ln w="3175">
                  <a:solidFill>
                    <a:srgbClr val="96004B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pt-PT" sz="5800" dirty="0">
                <a:ln w="3175">
                  <a:solidFill>
                    <a:srgbClr val="96004B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pt-PT" dirty="0"/>
              <a:t>Álcool, Tabaco e Internet</a:t>
            </a:r>
            <a:endParaRPr lang="pt-PT" sz="5800" dirty="0">
              <a:ln w="3175">
                <a:solidFill>
                  <a:srgbClr val="96004B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exão reta 6"/>
          <p:cNvCxnSpPr/>
          <p:nvPr/>
        </p:nvCxnSpPr>
        <p:spPr>
          <a:xfrm>
            <a:off x="2550695" y="2794976"/>
            <a:ext cx="19900231" cy="0"/>
          </a:xfrm>
          <a:prstGeom prst="line">
            <a:avLst/>
          </a:prstGeom>
          <a:ln>
            <a:solidFill>
              <a:srgbClr val="9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ta 11"/>
          <p:cNvCxnSpPr/>
          <p:nvPr/>
        </p:nvCxnSpPr>
        <p:spPr>
          <a:xfrm>
            <a:off x="2550694" y="33792692"/>
            <a:ext cx="19900231" cy="0"/>
          </a:xfrm>
          <a:prstGeom prst="line">
            <a:avLst/>
          </a:prstGeom>
          <a:ln>
            <a:solidFill>
              <a:srgbClr val="9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16146376" y="34369413"/>
            <a:ext cx="4908885" cy="2980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b="1" dirty="0">
                <a:latin typeface="Arial" panose="020B0604020202020204" pitchFamily="34" charset="0"/>
                <a:cs typeface="Arial" panose="020B0604020202020204" pitchFamily="34" charset="0"/>
              </a:rPr>
              <a:t>Lisboa, 8 e 9 de Novembro de 2018</a:t>
            </a:r>
            <a:endParaRPr lang="pt-PT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pt-PT" b="1" dirty="0"/>
            </a:br>
            <a:endParaRPr lang="pt-PT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638213" y="2867346"/>
            <a:ext cx="19912084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t-PT" sz="5400" b="1" dirty="0"/>
              <a:t>Fatores associados à ansiedade e stress de indivíduos alcoólicos em recuperação </a:t>
            </a:r>
            <a:endParaRPr lang="pt-PT" sz="5400" dirty="0"/>
          </a:p>
          <a:p>
            <a:pPr algn="ctr"/>
            <a:endParaRPr lang="pt-PT" sz="6000" dirty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666023" y="4889893"/>
            <a:ext cx="102080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PT" sz="3200" dirty="0"/>
              <a:t>Moreira, T.</a:t>
            </a:r>
            <a:r>
              <a:rPr lang="pt-PT" sz="3200" baseline="30000" dirty="0"/>
              <a:t> 1</a:t>
            </a:r>
            <a:r>
              <a:rPr lang="pt-PT" altLang="pt-PT" sz="3200" dirty="0"/>
              <a:t> ;</a:t>
            </a:r>
            <a:r>
              <a:rPr lang="pt-PT" sz="3200" dirty="0"/>
              <a:t>Teixeira, J.</a:t>
            </a:r>
            <a:r>
              <a:rPr lang="pt-PT" sz="3200" baseline="30000" dirty="0"/>
              <a:t> </a:t>
            </a:r>
            <a:r>
              <a:rPr lang="pt-PT" altLang="pt-PT" sz="3200" baseline="30000" dirty="0"/>
              <a:t>2</a:t>
            </a:r>
            <a:r>
              <a:rPr lang="pt-PT" sz="3200" baseline="30000" dirty="0"/>
              <a:t> </a:t>
            </a:r>
            <a:r>
              <a:rPr lang="pt-PT" sz="3200" dirty="0"/>
              <a:t>; </a:t>
            </a:r>
          </a:p>
        </p:txBody>
      </p:sp>
      <p:sp>
        <p:nvSpPr>
          <p:cNvPr id="21" name="Text Box 50"/>
          <p:cNvSpPr txBox="1">
            <a:spLocks noChangeArrowheads="1"/>
          </p:cNvSpPr>
          <p:nvPr/>
        </p:nvSpPr>
        <p:spPr bwMode="auto">
          <a:xfrm>
            <a:off x="1544465" y="32173581"/>
            <a:ext cx="88459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pt-PT" sz="1800" b="1" dirty="0"/>
              <a:t>1, 2, 3 - Universidade Fernando Pessoa</a:t>
            </a:r>
            <a:endParaRPr lang="pt-PT" sz="1800" dirty="0"/>
          </a:p>
        </p:txBody>
      </p:sp>
      <p:sp>
        <p:nvSpPr>
          <p:cNvPr id="22" name="Text Box 50"/>
          <p:cNvSpPr txBox="1">
            <a:spLocks noChangeArrowheads="1"/>
          </p:cNvSpPr>
          <p:nvPr/>
        </p:nvSpPr>
        <p:spPr bwMode="auto">
          <a:xfrm>
            <a:off x="1498376" y="32594535"/>
            <a:ext cx="2231358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211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4321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pt-PT" sz="1800" b="1" dirty="0"/>
              <a:t>Referências Bibliográficas: </a:t>
            </a:r>
            <a:r>
              <a:rPr lang="pt-PT" sz="2400" dirty="0"/>
              <a:t>Pânico, A. (2015). </a:t>
            </a:r>
            <a:r>
              <a:rPr lang="pt-PT" sz="2400" i="1" dirty="0"/>
              <a:t>Um Erro Comum Que Só Piora Sua Ansiedade. </a:t>
            </a:r>
            <a:r>
              <a:rPr lang="en-US" sz="2400" dirty="0"/>
              <a:t>[Online] </a:t>
            </a:r>
            <a:br>
              <a:rPr lang="en-US" sz="2400" dirty="0"/>
            </a:br>
            <a:r>
              <a:rPr lang="en-US" sz="2400" dirty="0"/>
              <a:t>Available at: </a:t>
            </a:r>
            <a:r>
              <a:rPr lang="en-US" sz="2400" dirty="0">
                <a:hlinkClick r:id="rId2"/>
              </a:rPr>
              <a:t>http://ansiedadepanico.com/2015/03/20/um-erro-comum-que-so-piora-sua-ansiedade/</a:t>
            </a:r>
            <a:r>
              <a:rPr lang="en-US" sz="2400" dirty="0"/>
              <a:t>.</a:t>
            </a:r>
            <a:r>
              <a:rPr lang="pt-PT" sz="2400" dirty="0"/>
              <a:t> OMS, (2012). Organização Mundial da Saúde. Disponível em: </a:t>
            </a:r>
            <a:r>
              <a:rPr lang="pt-PT" sz="2400" dirty="0" err="1"/>
              <a:t>http</a:t>
            </a:r>
            <a:r>
              <a:rPr lang="pt-PT" sz="2400" dirty="0"/>
              <a:t>://</a:t>
            </a:r>
            <a:r>
              <a:rPr lang="pt-PT" sz="2400" dirty="0" err="1"/>
              <a:t>www.who.int</a:t>
            </a:r>
            <a:r>
              <a:rPr lang="pt-PT" sz="2400" dirty="0"/>
              <a:t>/</a:t>
            </a:r>
            <a:r>
              <a:rPr lang="pt-PT" sz="2400" dirty="0" err="1"/>
              <a:t>gho</a:t>
            </a:r>
            <a:r>
              <a:rPr lang="pt-PT" sz="2400" dirty="0"/>
              <a:t>/</a:t>
            </a:r>
            <a:r>
              <a:rPr lang="pt-PT" sz="2400" dirty="0" err="1"/>
              <a:t>publications</a:t>
            </a:r>
            <a:r>
              <a:rPr lang="pt-PT" sz="2400" dirty="0"/>
              <a:t>/</a:t>
            </a:r>
            <a:r>
              <a:rPr lang="pt-PT" sz="2400" dirty="0" err="1"/>
              <a:t>world_health_statistics</a:t>
            </a:r>
            <a:r>
              <a:rPr lang="pt-PT" sz="2400" dirty="0"/>
              <a:t>/2012/</a:t>
            </a:r>
            <a:r>
              <a:rPr lang="pt-PT" sz="2400" dirty="0" err="1"/>
              <a:t>en</a:t>
            </a:r>
            <a:r>
              <a:rPr lang="pt-PT" sz="2400" dirty="0"/>
              <a:t>/ [Acedido em 25 janeiro de 2018].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16633329" y="19641975"/>
            <a:ext cx="442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Gráfico 2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- Índice de </a:t>
            </a:r>
            <a:r>
              <a:rPr lang="pt-PT" sz="1800" dirty="0" err="1">
                <a:latin typeface="Arial" panose="020B0604020202020204" pitchFamily="34" charset="0"/>
                <a:cs typeface="Arial" panose="020B0604020202020204" pitchFamily="34" charset="0"/>
              </a:rPr>
              <a:t>Lawton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pt-PT" sz="1800" dirty="0" err="1">
                <a:latin typeface="Arial" panose="020B0604020202020204" pitchFamily="34" charset="0"/>
                <a:cs typeface="Arial" panose="020B0604020202020204" pitchFamily="34" charset="0"/>
              </a:rPr>
              <a:t>Brody</a:t>
            </a:r>
            <a:endParaRPr lang="pt-P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17435527" y="24837643"/>
            <a:ext cx="3765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Gráfico 3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– Fatores de Sobrecarga</a:t>
            </a:r>
          </a:p>
        </p:txBody>
      </p:sp>
      <p:sp>
        <p:nvSpPr>
          <p:cNvPr id="36" name="CaixaDeTexto 7">
            <a:extLst>
              <a:ext uri="{FF2B5EF4-FFF2-40B4-BE49-F238E27FC236}">
                <a16:creationId xmlns:a16="http://schemas.microsoft.com/office/drawing/2014/main" id="{226A9CF5-44D6-41CA-8B18-B439E03EA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7714" y="6011092"/>
            <a:ext cx="22313587" cy="421653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  <a:prstDash val="sysDot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pt-PT" sz="4800" dirty="0"/>
              <a:t>Segundo dados da OMS (2012), a Europa lidera o consumo mundial de álcool, com uma média anual de 12,4 litros por habitante. O consumo de álcool é uma das principais causas de morte e de invalidez, sendo o terceiro fator de risco de morbilidade.</a:t>
            </a:r>
          </a:p>
          <a:p>
            <a:r>
              <a:rPr lang="pt-PT" sz="4800" dirty="0"/>
              <a:t>Tanto a ansiedade, como o stress e o alcoolismo, são distúrbios diferentes, que afetam o organismo do indivíduo, dependendo do estado de consciência do mesmo (Pânico, 2015). </a:t>
            </a:r>
          </a:p>
          <a:p>
            <a:pPr algn="just"/>
            <a:endParaRPr lang="pt-PT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8E927EC2-95D8-4954-87B8-8ECF9D39553C}"/>
              </a:ext>
            </a:extLst>
          </p:cNvPr>
          <p:cNvSpPr txBox="1"/>
          <p:nvPr/>
        </p:nvSpPr>
        <p:spPr>
          <a:xfrm>
            <a:off x="1527714" y="5081397"/>
            <a:ext cx="4439741" cy="769441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PT" sz="4400" b="1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INTRODUÇÃO</a:t>
            </a:r>
            <a:endParaRPr lang="pt-PT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15595D8B-1F56-4105-A508-4B478EEF0AEE}"/>
              </a:ext>
            </a:extLst>
          </p:cNvPr>
          <p:cNvSpPr txBox="1"/>
          <p:nvPr/>
        </p:nvSpPr>
        <p:spPr>
          <a:xfrm>
            <a:off x="1682737" y="10256217"/>
            <a:ext cx="20266377" cy="5232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800" b="1" dirty="0">
                <a:latin typeface="Arial" panose="020B0604020202020204" pitchFamily="34" charset="0"/>
                <a:cs typeface="Arial" panose="020B0604020202020204" pitchFamily="34" charset="0"/>
              </a:rPr>
              <a:t>Palavras-chave: </a:t>
            </a:r>
            <a:r>
              <a:rPr lang="pt-PT" sz="2800" dirty="0"/>
              <a:t>Ansiedade, Stress, Alcoolismo </a:t>
            </a:r>
            <a:endParaRPr lang="pt-PT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9" name="Diagrama 38">
            <a:extLst>
              <a:ext uri="{FF2B5EF4-FFF2-40B4-BE49-F238E27FC236}">
                <a16:creationId xmlns:a16="http://schemas.microsoft.com/office/drawing/2014/main" id="{3BD469CF-A425-42B2-811C-BB2E4D624E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7898381"/>
              </p:ext>
            </p:extLst>
          </p:nvPr>
        </p:nvGraphicFramePr>
        <p:xfrm>
          <a:off x="1498377" y="10659070"/>
          <a:ext cx="22313587" cy="4670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1" name="CaixaDeTexto 40">
            <a:extLst>
              <a:ext uri="{FF2B5EF4-FFF2-40B4-BE49-F238E27FC236}">
                <a16:creationId xmlns:a16="http://schemas.microsoft.com/office/drawing/2014/main" id="{29666152-192D-40FB-B9F9-6F7A48A956A0}"/>
              </a:ext>
            </a:extLst>
          </p:cNvPr>
          <p:cNvSpPr txBox="1"/>
          <p:nvPr/>
        </p:nvSpPr>
        <p:spPr>
          <a:xfrm>
            <a:off x="1527714" y="15132451"/>
            <a:ext cx="4229378" cy="769441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PT" sz="4400" b="1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RESULTADOS</a:t>
            </a:r>
            <a:endParaRPr lang="pt-PT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2D07FD04-3CBA-467C-A243-0313DA09B623}"/>
              </a:ext>
            </a:extLst>
          </p:cNvPr>
          <p:cNvSpPr txBox="1"/>
          <p:nvPr/>
        </p:nvSpPr>
        <p:spPr>
          <a:xfrm>
            <a:off x="11724444" y="28972552"/>
            <a:ext cx="4421932" cy="769441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PT" sz="4400" b="1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CONCLUSÕES</a:t>
            </a:r>
            <a:endParaRPr lang="pt-PT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B4F6789F-2F12-4E97-AD87-4B8454D90524}"/>
              </a:ext>
            </a:extLst>
          </p:cNvPr>
          <p:cNvSpPr txBox="1"/>
          <p:nvPr/>
        </p:nvSpPr>
        <p:spPr>
          <a:xfrm>
            <a:off x="19394831" y="15609114"/>
            <a:ext cx="2598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Gráfico 1 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- Género</a:t>
            </a:r>
          </a:p>
        </p:txBody>
      </p:sp>
      <p:sp>
        <p:nvSpPr>
          <p:cNvPr id="29" name="Text Box 17">
            <a:extLst>
              <a:ext uri="{FF2B5EF4-FFF2-40B4-BE49-F238E27FC236}">
                <a16:creationId xmlns:a16="http://schemas.microsoft.com/office/drawing/2014/main" id="{FF9123DE-1D8F-427E-BA54-1C75D6CE1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8386" y="30006408"/>
            <a:ext cx="22432241" cy="193899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  <a:alpha val="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5933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18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88780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183734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796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77560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71534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74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PT" sz="4000" dirty="0"/>
              <a:t>O consumo de álcool interferiu na vida dos inquiridos de forma a diminuir a ansiedade e o stress em alguns momentos. Sentiam maior necessidade de ingerir álcool no período noturno, pois estes associavam-no a ocasiões festivas. Quanto ao stress, 50% da amostra afirmava ser causa de stress</a:t>
            </a:r>
            <a:endParaRPr lang="pt-PT" altLang="pt-PT" sz="4000" b="1" dirty="0"/>
          </a:p>
        </p:txBody>
      </p:sp>
      <p:sp>
        <p:nvSpPr>
          <p:cNvPr id="30" name="Text Box 17">
            <a:extLst>
              <a:ext uri="{FF2B5EF4-FFF2-40B4-BE49-F238E27FC236}">
                <a16:creationId xmlns:a16="http://schemas.microsoft.com/office/drawing/2014/main" id="{56B70627-1A4B-4FFD-98C3-4624D420E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1156" y="15958485"/>
            <a:ext cx="11189639" cy="1269610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  <a:alpha val="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5933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18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88780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183734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796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775600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071534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7467" algn="l" defTabSz="2591867" rtl="0" eaLnBrk="1" latinLnBrk="0" hangingPunct="1">
              <a:defRPr sz="51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/>
              <a:t>Amo</a:t>
            </a:r>
            <a:r>
              <a:rPr lang="pt-PT" sz="4800" dirty="0"/>
              <a:t>stra constituída por 30 indivíduos, maioria do género masculino 57% com idade entre os 46-65 anos. 63% referem que em alguns momentos o consumo de álcool ajudava a diminuir a ansiedade e o stress.</a:t>
            </a:r>
          </a:p>
          <a:p>
            <a:r>
              <a:rPr lang="pt-PT" sz="4800" dirty="0"/>
              <a:t> </a:t>
            </a:r>
          </a:p>
          <a:p>
            <a:r>
              <a:rPr lang="pt-PT" sz="4800" dirty="0"/>
              <a:t>Em relação à ansiedade, 39,2% sentiam maior ansiedade em ingerir bebidas alcoólicas durante a noite. 47% referem que ficavam ansiosos pelas ocasiões festivas porque as associava ao consumo de álcool.</a:t>
            </a:r>
          </a:p>
          <a:p>
            <a:r>
              <a:rPr lang="pt-PT" sz="4800" dirty="0"/>
              <a:t> </a:t>
            </a:r>
          </a:p>
          <a:p>
            <a:r>
              <a:rPr lang="pt-PT" sz="4800" dirty="0"/>
              <a:t>Relativamente ao stress, 50% consideram que o álcool foi o principal causador de todo o stress causado nele próprio. 87% dos inquiridos referem que o consumo de álcool tornava seu dia-a-dia menos stressante.</a:t>
            </a:r>
          </a:p>
        </p:txBody>
      </p:sp>
    </p:spTree>
    <p:extLst>
      <p:ext uri="{BB962C8B-B14F-4D97-AF65-F5344CB8AC3E}">
        <p14:creationId xmlns:p14="http://schemas.microsoft.com/office/powerpoint/2010/main" val="25147653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</TotalTime>
  <Words>313</Words>
  <Application>Microsoft Macintosh PowerPoint</Application>
  <PresentationFormat>Personalizados</PresentationFormat>
  <Paragraphs>27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8" baseType="lpstr">
      <vt:lpstr>MS PGothic</vt:lpstr>
      <vt:lpstr>Arial</vt:lpstr>
      <vt:lpstr>Calibri</vt:lpstr>
      <vt:lpstr>Calibri Light</vt:lpstr>
      <vt:lpstr>Tahoma</vt:lpstr>
      <vt:lpstr>Times New Roman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Joana Coelho</dc:creator>
  <cp:lastModifiedBy>Microsoft Office User</cp:lastModifiedBy>
  <cp:revision>32</cp:revision>
  <dcterms:created xsi:type="dcterms:W3CDTF">2018-03-12T22:57:38Z</dcterms:created>
  <dcterms:modified xsi:type="dcterms:W3CDTF">2018-10-24T13:35:13Z</dcterms:modified>
</cp:coreProperties>
</file>