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9" autoAdjust="0"/>
    <p:restoredTop sz="99302" autoAdjust="0"/>
  </p:normalViewPr>
  <p:slideViewPr>
    <p:cSldViewPr snapToGrid="0">
      <p:cViewPr>
        <p:scale>
          <a:sx n="66" d="100"/>
          <a:sy n="66" d="100"/>
        </p:scale>
        <p:origin x="-1212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97DB2A6-1BCA-4F82-BF53-074221AB9A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F6BA31A4-D7D8-457A-91C2-75C8117B6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="" xmlns:a16="http://schemas.microsoft.com/office/drawing/2014/main" id="{F4AB6C7C-C411-4B18-9593-AF06580DA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="" xmlns:a16="http://schemas.microsoft.com/office/drawing/2014/main" id="{46A810BA-B49C-4F82-A0CD-0E9C2BD3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="" xmlns:a16="http://schemas.microsoft.com/office/drawing/2014/main" id="{25197B27-36D5-4A3C-AA4A-8A002742C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614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9819221-4399-43F3-9664-77F977B56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="" xmlns:a16="http://schemas.microsoft.com/office/drawing/2014/main" id="{F34B1510-5942-457D-B799-FA5CFAC78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="" xmlns:a16="http://schemas.microsoft.com/office/drawing/2014/main" id="{0DC0714B-3B3A-42AF-95EB-5416D23E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="" xmlns:a16="http://schemas.microsoft.com/office/drawing/2014/main" id="{AA557918-4229-4E26-A803-B4BC72598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="" xmlns:a16="http://schemas.microsoft.com/office/drawing/2014/main" id="{3769CBA1-4993-4C8D-8A41-2B383CC7A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99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734B7DED-B275-4FA4-80B3-09E20CEE0D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="" xmlns:a16="http://schemas.microsoft.com/office/drawing/2014/main" id="{E2C7E60A-964C-4D7B-8D8A-CAA7F9B75D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="" xmlns:a16="http://schemas.microsoft.com/office/drawing/2014/main" id="{A764FD44-FA58-4AFE-98D4-6E820039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="" xmlns:a16="http://schemas.microsoft.com/office/drawing/2014/main" id="{3268635B-8287-44BF-A453-75A52375E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="" xmlns:a16="http://schemas.microsoft.com/office/drawing/2014/main" id="{BE0E0008-CF24-4CD9-93E6-BA9455DC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5337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1CFDB9C-59A3-471D-B2A2-12C599D48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="" xmlns:a16="http://schemas.microsoft.com/office/drawing/2014/main" id="{6CC961CC-FE20-4948-9308-AB29FCF1E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="" xmlns:a16="http://schemas.microsoft.com/office/drawing/2014/main" id="{9E711E56-D78F-4651-B9AC-5D193A879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="" xmlns:a16="http://schemas.microsoft.com/office/drawing/2014/main" id="{1FC44AE8-1E19-4038-9EFC-F540BD285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="" xmlns:a16="http://schemas.microsoft.com/office/drawing/2014/main" id="{1E540483-1A89-4385-B1E0-53FDEFF9C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368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A173EE3-A882-4D97-8945-EBCA305AA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="" xmlns:a16="http://schemas.microsoft.com/office/drawing/2014/main" id="{44DAAF79-A6D1-4879-8178-74B0A7BB51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="" xmlns:a16="http://schemas.microsoft.com/office/drawing/2014/main" id="{E77296E9-7CE5-4873-B171-BA02EE20D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="" xmlns:a16="http://schemas.microsoft.com/office/drawing/2014/main" id="{6FA9B4E7-B1A9-40FF-BCA4-27051159F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="" xmlns:a16="http://schemas.microsoft.com/office/drawing/2014/main" id="{735BC28E-24D3-4309-BCB9-4B559842D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0786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BAEBEA3-4520-4ED2-9DC6-D3CA17E4B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="" xmlns:a16="http://schemas.microsoft.com/office/drawing/2014/main" id="{ABB6A19E-D05D-4FED-A8CB-0F36BF1106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="" xmlns:a16="http://schemas.microsoft.com/office/drawing/2014/main" id="{371ED1D5-19E8-4FA4-A52B-7BC0BD873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="" xmlns:a16="http://schemas.microsoft.com/office/drawing/2014/main" id="{F5E1BC0E-2363-4A78-9010-0AE836C4F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="" xmlns:a16="http://schemas.microsoft.com/office/drawing/2014/main" id="{D30FAE6A-83BD-486A-8C16-C62CE945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="" xmlns:a16="http://schemas.microsoft.com/office/drawing/2014/main" id="{4613814E-F5EF-419B-8DEB-DEEBBC699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516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1034A1F-ADBF-4FEE-9980-C63E564E7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="" xmlns:a16="http://schemas.microsoft.com/office/drawing/2014/main" id="{8250BC14-7F69-4737-8F47-E7B9B2E7E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="" xmlns:a16="http://schemas.microsoft.com/office/drawing/2014/main" id="{415EB7ED-0CEB-408C-A509-4263FF920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="" xmlns:a16="http://schemas.microsoft.com/office/drawing/2014/main" id="{1970280C-2A37-4903-A127-AAC0780CE4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="" xmlns:a16="http://schemas.microsoft.com/office/drawing/2014/main" id="{E979BC2C-A085-4783-98C1-4434BF8296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="" xmlns:a16="http://schemas.microsoft.com/office/drawing/2014/main" id="{BA71AF9E-D470-4CBC-AAB5-D120B1299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="" xmlns:a16="http://schemas.microsoft.com/office/drawing/2014/main" id="{B422EB55-1C43-435F-B950-F8926EFC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="" xmlns:a16="http://schemas.microsoft.com/office/drawing/2014/main" id="{D9A4B701-F7B9-4D1E-9A02-173949715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352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AA7E501-DE53-4316-89F8-F9C91BD0F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="" xmlns:a16="http://schemas.microsoft.com/office/drawing/2014/main" id="{21AB4302-D4F4-4339-AD30-3F5FAB67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="" xmlns:a16="http://schemas.microsoft.com/office/drawing/2014/main" id="{AFD91662-9CE1-401C-8AD3-9008D9334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="" xmlns:a16="http://schemas.microsoft.com/office/drawing/2014/main" id="{916D77D6-1C98-4527-B2EC-797DA4883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341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="" xmlns:a16="http://schemas.microsoft.com/office/drawing/2014/main" id="{2C798359-D609-4205-9EE9-8E37B4EDF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="" xmlns:a16="http://schemas.microsoft.com/office/drawing/2014/main" id="{287C49B9-1647-412C-9CA3-6EB1A417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="" xmlns:a16="http://schemas.microsoft.com/office/drawing/2014/main" id="{FFA0B6BA-C0FD-40D8-A98A-D13CE3039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373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C40FEC2-ECCD-4DCC-8FAC-EF122C2CF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="" xmlns:a16="http://schemas.microsoft.com/office/drawing/2014/main" id="{0F95C400-236B-4610-B8F4-812D17614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="" xmlns:a16="http://schemas.microsoft.com/office/drawing/2014/main" id="{4158DD03-644A-4DDC-8035-8050892A86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="" xmlns:a16="http://schemas.microsoft.com/office/drawing/2014/main" id="{D22FFB70-D062-4538-8116-EAE24A457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="" xmlns:a16="http://schemas.microsoft.com/office/drawing/2014/main" id="{66876EDF-D9A8-4FC9-8214-8EB9B7183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="" xmlns:a16="http://schemas.microsoft.com/office/drawing/2014/main" id="{D87A010A-CA33-439B-8F3C-FB59970B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306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ED07CFE-551D-4B9C-A104-DFACB6C7F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="" xmlns:a16="http://schemas.microsoft.com/office/drawing/2014/main" id="{6ACA4D24-524D-4F3B-B3C5-B7805AE53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="" xmlns:a16="http://schemas.microsoft.com/office/drawing/2014/main" id="{A7E86E46-3528-48A8-A034-0F97E4099F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="" xmlns:a16="http://schemas.microsoft.com/office/drawing/2014/main" id="{6DBC93CC-3724-4C02-AE31-E19A0D725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="" xmlns:a16="http://schemas.microsoft.com/office/drawing/2014/main" id="{594FCAAD-0CDE-4919-AEF1-1C511011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="" xmlns:a16="http://schemas.microsoft.com/office/drawing/2014/main" id="{1F95C0C4-B996-48B6-98FC-7DF9013C2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735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="" xmlns:a16="http://schemas.microsoft.com/office/drawing/2014/main" id="{F2D7739D-A719-4C3B-96A9-8B526EB30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="" xmlns:a16="http://schemas.microsoft.com/office/drawing/2014/main" id="{7B308C3C-5BDA-46DF-94FA-CA6CD091B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="" xmlns:a16="http://schemas.microsoft.com/office/drawing/2014/main" id="{CFD35267-80C8-4082-9A96-A7C46D0BCF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5CD9D-7501-4DB8-A2C4-077495A13FBC}" type="datetimeFigureOut">
              <a:rPr lang="pt-PT" smtClean="0"/>
              <a:t>11-11-2018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="" xmlns:a16="http://schemas.microsoft.com/office/drawing/2014/main" id="{EB89A71E-CB74-4DCE-9387-368224F52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="" xmlns:a16="http://schemas.microsoft.com/office/drawing/2014/main" id="{D0FC0ED2-BEC0-4F39-85D2-8105ABE80F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1499A-181F-43B0-B364-5BF4A134572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3698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ilomena.usp@gmail.com" TargetMode="Externa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="" xmlns:a16="http://schemas.microsoft.com/office/drawing/2014/main" id="{52661548-B8EF-0247-9199-A6A0BFF47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8" y="0"/>
            <a:ext cx="12185962" cy="970091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="" xmlns:a16="http://schemas.microsoft.com/office/drawing/2014/main" id="{6CE667D9-0C01-453E-920E-129A6BDF59B6}"/>
              </a:ext>
            </a:extLst>
          </p:cNvPr>
          <p:cNvSpPr/>
          <p:nvPr/>
        </p:nvSpPr>
        <p:spPr>
          <a:xfrm>
            <a:off x="0" y="-15334"/>
            <a:ext cx="12192000" cy="22122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Retângulo 4">
            <a:extLst>
              <a:ext uri="{FF2B5EF4-FFF2-40B4-BE49-F238E27FC236}">
                <a16:creationId xmlns="" xmlns:a16="http://schemas.microsoft.com/office/drawing/2014/main" id="{85300CCC-38C5-4233-A736-7F98317212AD}"/>
              </a:ext>
            </a:extLst>
          </p:cNvPr>
          <p:cNvSpPr/>
          <p:nvPr/>
        </p:nvSpPr>
        <p:spPr>
          <a:xfrm rot="10800000">
            <a:off x="0" y="6636774"/>
            <a:ext cx="12192000" cy="22122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="" xmlns:a16="http://schemas.microsoft.com/office/drawing/2014/main" id="{DB734C02-E7B7-4D3A-A715-466207A8494A}"/>
              </a:ext>
            </a:extLst>
          </p:cNvPr>
          <p:cNvSpPr/>
          <p:nvPr/>
        </p:nvSpPr>
        <p:spPr>
          <a:xfrm rot="16200000">
            <a:off x="-3227089" y="3334897"/>
            <a:ext cx="6636774" cy="22122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Retângulo 6">
            <a:extLst>
              <a:ext uri="{FF2B5EF4-FFF2-40B4-BE49-F238E27FC236}">
                <a16:creationId xmlns="" xmlns:a16="http://schemas.microsoft.com/office/drawing/2014/main" id="{0E1E29FB-863B-4132-A000-C4199DD60D3B}"/>
              </a:ext>
            </a:extLst>
          </p:cNvPr>
          <p:cNvSpPr/>
          <p:nvPr/>
        </p:nvSpPr>
        <p:spPr>
          <a:xfrm rot="5400000">
            <a:off x="8818656" y="3298389"/>
            <a:ext cx="6560869" cy="185817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3" name="CaixaDeTexto 12">
            <a:extLst>
              <a:ext uri="{FF2B5EF4-FFF2-40B4-BE49-F238E27FC236}">
                <a16:creationId xmlns="" xmlns:a16="http://schemas.microsoft.com/office/drawing/2014/main" id="{4903D469-C10A-4691-8966-4C01F94628D0}"/>
              </a:ext>
            </a:extLst>
          </p:cNvPr>
          <p:cNvSpPr txBox="1"/>
          <p:nvPr/>
        </p:nvSpPr>
        <p:spPr>
          <a:xfrm>
            <a:off x="211147" y="5899460"/>
            <a:ext cx="530792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00" b="1" dirty="0" smtClean="0">
                <a:solidFill>
                  <a:schemeClr val="accent1">
                    <a:lumMod val="75000"/>
                  </a:schemeClr>
                </a:solidFill>
              </a:rPr>
              <a:t>Bibliografia</a:t>
            </a:r>
            <a:r>
              <a:rPr lang="pt-PT" sz="10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just"/>
            <a:r>
              <a:rPr lang="pt-PT" sz="600" dirty="0" smtClean="0"/>
              <a:t>1</a:t>
            </a:r>
            <a:r>
              <a:rPr lang="pt-PT" sz="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600" dirty="0"/>
              <a:t>Andersson, E., </a:t>
            </a:r>
            <a:r>
              <a:rPr lang="en-US" sz="600" dirty="0" err="1"/>
              <a:t>Salickiene</a:t>
            </a:r>
            <a:r>
              <a:rPr lang="en-US" sz="600" dirty="0"/>
              <a:t>, Z., Rosengren, K. (2016). To be involved – A qualitative study of nurses' experiences of caring for dying patients. </a:t>
            </a:r>
            <a:r>
              <a:rPr lang="en-US" sz="600" i="1" dirty="0"/>
              <a:t>Nurse education today</a:t>
            </a:r>
            <a:r>
              <a:rPr lang="en-US" sz="600" dirty="0"/>
              <a:t>, 38, 144-149. </a:t>
            </a:r>
            <a:endParaRPr lang="pt-PT" sz="600" dirty="0"/>
          </a:p>
          <a:p>
            <a:pPr algn="just"/>
            <a:r>
              <a:rPr lang="en-GB" sz="600" dirty="0" smtClean="0"/>
              <a:t>2 ARGYRIS</a:t>
            </a:r>
            <a:r>
              <a:rPr lang="en-GB" sz="600" dirty="0"/>
              <a:t>, C.; SHON, D. (1974) – </a:t>
            </a:r>
            <a:r>
              <a:rPr lang="en-GB" sz="600" i="1" dirty="0"/>
              <a:t>Theory in Practice: Increasing Professional Effectiveness</a:t>
            </a:r>
            <a:r>
              <a:rPr lang="en-GB" sz="600" dirty="0"/>
              <a:t>. San Francisco: Jossey - Bass</a:t>
            </a:r>
            <a:endParaRPr lang="pt-PT" sz="600" dirty="0"/>
          </a:p>
          <a:p>
            <a:pPr algn="just"/>
            <a:r>
              <a:rPr lang="en-GB" sz="600" dirty="0" smtClean="0"/>
              <a:t>3 ARGYRIS</a:t>
            </a:r>
            <a:r>
              <a:rPr lang="en-GB" sz="600" dirty="0"/>
              <a:t>, C.; SHON, D. (1978) – </a:t>
            </a:r>
            <a:r>
              <a:rPr lang="en-GB" sz="600" i="1" dirty="0"/>
              <a:t>Organizational learning: A theory of action perspective. </a:t>
            </a:r>
            <a:r>
              <a:rPr lang="en-US" sz="600" dirty="0"/>
              <a:t>Massachusetts: Addison Wesley Reading.</a:t>
            </a:r>
            <a:endParaRPr lang="pt-PT" sz="600" dirty="0"/>
          </a:p>
          <a:p>
            <a:pPr algn="just"/>
            <a:r>
              <a:rPr lang="pt-PT" sz="600" dirty="0" smtClean="0"/>
              <a:t>4 Oliveira</a:t>
            </a:r>
            <a:r>
              <a:rPr lang="pt-PT" sz="600" dirty="0"/>
              <a:t>, S. G., Quintana, A. M., Bertolino, K. C. O. (2010) </a:t>
            </a:r>
            <a:r>
              <a:rPr lang="pt-PT" sz="600" i="1" dirty="0"/>
              <a:t>Reflexões acerca da morte: um desafio para a enfermagem</a:t>
            </a:r>
            <a:r>
              <a:rPr lang="pt-PT" sz="600" dirty="0"/>
              <a:t>, Revista Brasileira de Enfermagem 63(6) 1077-1080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="" xmlns:a16="http://schemas.microsoft.com/office/drawing/2014/main" id="{14F79EB4-0428-45E2-A8F3-DFCC63D8273B}"/>
              </a:ext>
            </a:extLst>
          </p:cNvPr>
          <p:cNvSpPr txBox="1"/>
          <p:nvPr/>
        </p:nvSpPr>
        <p:spPr>
          <a:xfrm>
            <a:off x="2118627" y="929219"/>
            <a:ext cx="71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Autores: Cardoso, Filomena*; Ribeiro, Olga**; Martins, Maria Manuela***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="" xmlns:a16="http://schemas.microsoft.com/office/drawing/2014/main" id="{5DDD06E4-187C-489C-9BCC-8C1D929640C7}"/>
              </a:ext>
            </a:extLst>
          </p:cNvPr>
          <p:cNvSpPr/>
          <p:nvPr/>
        </p:nvSpPr>
        <p:spPr>
          <a:xfrm>
            <a:off x="7117978" y="2038719"/>
            <a:ext cx="212235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Metodologia:</a:t>
            </a:r>
            <a:endParaRPr lang="pt-PT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="" xmlns:a16="http://schemas.microsoft.com/office/drawing/2014/main" id="{89ED2B7E-B8A0-4BA3-BEEB-D53F7AA0B45D}"/>
              </a:ext>
            </a:extLst>
          </p:cNvPr>
          <p:cNvSpPr/>
          <p:nvPr/>
        </p:nvSpPr>
        <p:spPr>
          <a:xfrm>
            <a:off x="1793276" y="4322279"/>
            <a:ext cx="162083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Conclusão:</a:t>
            </a:r>
            <a:endParaRPr lang="pt-PT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="" xmlns:a16="http://schemas.microsoft.com/office/drawing/2014/main" id="{79EB7FD4-56CE-492E-813A-9279DFF63DF8}"/>
              </a:ext>
            </a:extLst>
          </p:cNvPr>
          <p:cNvSpPr/>
          <p:nvPr/>
        </p:nvSpPr>
        <p:spPr>
          <a:xfrm>
            <a:off x="7016411" y="1157185"/>
            <a:ext cx="191469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Objetivo:</a:t>
            </a:r>
            <a:endParaRPr lang="pt-PT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="" xmlns:a16="http://schemas.microsoft.com/office/drawing/2014/main" id="{FB7BAC67-D402-43F2-ADE8-022E73AAB0BC}"/>
              </a:ext>
            </a:extLst>
          </p:cNvPr>
          <p:cNvSpPr/>
          <p:nvPr/>
        </p:nvSpPr>
        <p:spPr>
          <a:xfrm>
            <a:off x="1323035" y="1704263"/>
            <a:ext cx="251460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Introdução:</a:t>
            </a:r>
            <a:endParaRPr lang="pt-PT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Retângulo 22">
            <a:extLst>
              <a:ext uri="{FF2B5EF4-FFF2-40B4-BE49-F238E27FC236}">
                <a16:creationId xmlns="" xmlns:a16="http://schemas.microsoft.com/office/drawing/2014/main" id="{8D324777-C329-4829-BAEB-7DF3C2C48E4E}"/>
              </a:ext>
            </a:extLst>
          </p:cNvPr>
          <p:cNvSpPr/>
          <p:nvPr/>
        </p:nvSpPr>
        <p:spPr>
          <a:xfrm>
            <a:off x="7402344" y="3598050"/>
            <a:ext cx="251460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Resultados / Discussão:</a:t>
            </a:r>
            <a:endParaRPr lang="pt-PT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="" xmlns:a16="http://schemas.microsoft.com/office/drawing/2014/main" id="{B748233F-9571-4620-8776-5CDFC8FC2F58}"/>
              </a:ext>
            </a:extLst>
          </p:cNvPr>
          <p:cNvSpPr txBox="1"/>
          <p:nvPr/>
        </p:nvSpPr>
        <p:spPr>
          <a:xfrm>
            <a:off x="243607" y="1302388"/>
            <a:ext cx="5360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Registos </a:t>
            </a:r>
            <a:r>
              <a:rPr lang="pt-PT" sz="1400" dirty="0"/>
              <a:t>de </a:t>
            </a:r>
            <a:r>
              <a:rPr lang="pt-PT" sz="1400" dirty="0" smtClean="0"/>
              <a:t>enfermagem, </a:t>
            </a:r>
            <a:r>
              <a:rPr lang="pt-PT" sz="1400" dirty="0" smtClean="0"/>
              <a:t>Foco/Diagnóstico </a:t>
            </a:r>
            <a:r>
              <a:rPr lang="pt-PT" sz="1400" dirty="0"/>
              <a:t>de E</a:t>
            </a:r>
            <a:r>
              <a:rPr lang="pt-PT" sz="1400" dirty="0" smtClean="0"/>
              <a:t>nfermagem, Processo </a:t>
            </a:r>
            <a:r>
              <a:rPr lang="pt-PT" sz="1400" dirty="0"/>
              <a:t>de morrer, Doentes falecidos, Enfermeiros com </a:t>
            </a:r>
            <a:r>
              <a:rPr lang="pt-PT" sz="1400" dirty="0" smtClean="0"/>
              <a:t>Especialização </a:t>
            </a:r>
            <a:endParaRPr lang="pt-PT" sz="1400" dirty="0"/>
          </a:p>
        </p:txBody>
      </p:sp>
      <p:sp>
        <p:nvSpPr>
          <p:cNvPr id="19" name="CaixaDeTexto 18">
            <a:extLst>
              <a:ext uri="{FF2B5EF4-FFF2-40B4-BE49-F238E27FC236}">
                <a16:creationId xmlns="" xmlns:a16="http://schemas.microsoft.com/office/drawing/2014/main" id="{B839050C-77E4-4DCA-AE2B-A8D5BE344EE2}"/>
              </a:ext>
            </a:extLst>
          </p:cNvPr>
          <p:cNvSpPr txBox="1"/>
          <p:nvPr/>
        </p:nvSpPr>
        <p:spPr>
          <a:xfrm>
            <a:off x="192612" y="1968532"/>
            <a:ext cx="534724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/>
              <a:t>Apesar da mudança significativa, ocorridas durante a última década, na documentação dos cuidados de enfermagem, existem ainda algumas fragilidades. Uma ênfase excessiva colocada nos registros das mudanças nas funções dos órgãos tende a subestimar o registro da prática dos enfermeiros diante das transições vivenciadas pelas pessoas, como a morte e o processo de morrer. Neste estudo, parte de um projeto de pesquisa mais amplo denominado "Viver a Morte: desafio da profissão de enfermagem", colocamos a seguinte questão de pesquisa: será que há diferenças no conteúdo dos registos dos enfermeiros com uma especialização em enfermagem que expressem sua prática, durante o processo de morrer? 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="" xmlns:a16="http://schemas.microsoft.com/office/drawing/2014/main" id="{B7881185-2005-4DDD-835B-CF212B07B571}"/>
              </a:ext>
            </a:extLst>
          </p:cNvPr>
          <p:cNvSpPr txBox="1"/>
          <p:nvPr/>
        </p:nvSpPr>
        <p:spPr>
          <a:xfrm>
            <a:off x="5576754" y="1407272"/>
            <a:ext cx="64294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/>
              <a:t>Analisar quais os focos/diagnósticos de enfermagem são documentados pelos enfermeiros especialistas no cuidar de pacientes em processo de morrer nas áreas hospitalares de Medicina, Cirurgia e Cuidados Intensivos .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="" xmlns:a16="http://schemas.microsoft.com/office/drawing/2014/main" id="{FF75B781-D4A3-4F19-849E-EFDE3E123739}"/>
              </a:ext>
            </a:extLst>
          </p:cNvPr>
          <p:cNvSpPr txBox="1"/>
          <p:nvPr/>
        </p:nvSpPr>
        <p:spPr>
          <a:xfrm>
            <a:off x="5604354" y="2314527"/>
            <a:ext cx="64018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/>
              <a:t>Estudo descritivo, retrospetivo e quantitativo realizado em 2016, num hospital universitário central do norte de Portugal. Os dados sobre documentação dos focos/diagnósticos identificados nos pacientes que vieram a morrer naquele ano foram recolhidos por meio de dois sistemas de informação: </a:t>
            </a:r>
            <a:r>
              <a:rPr lang="pt-PT" sz="1400" dirty="0" err="1"/>
              <a:t>SClinico</a:t>
            </a:r>
            <a:r>
              <a:rPr lang="pt-PT" sz="1400" dirty="0"/>
              <a:t> e BICU, estruturados com base na CIPE versão B2. Foram analisados 36281 registos 9202 foram efetuados por enfermeiros detentores de uma especialização em enfermagem  </a:t>
            </a:r>
            <a:endParaRPr lang="pt-PT" sz="1400" i="1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80084FB0-5D67-5848-89C0-905028728B48}"/>
              </a:ext>
            </a:extLst>
          </p:cNvPr>
          <p:cNvSpPr txBox="1"/>
          <p:nvPr/>
        </p:nvSpPr>
        <p:spPr>
          <a:xfrm>
            <a:off x="9113977" y="948445"/>
            <a:ext cx="298511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/>
              <a:t>Filiação</a:t>
            </a:r>
            <a:r>
              <a:rPr lang="en-GB" sz="800" dirty="0"/>
              <a:t>: </a:t>
            </a:r>
            <a:r>
              <a:rPr lang="pt-PT" sz="800" u="sng" dirty="0" smtClean="0">
                <a:hlinkClick r:id="rId3"/>
              </a:rPr>
              <a:t>filomena.ufp@gmail.com</a:t>
            </a:r>
            <a:r>
              <a:rPr lang="en-US" sz="800" dirty="0" smtClean="0"/>
              <a:t>      </a:t>
            </a:r>
            <a:r>
              <a:rPr lang="en-US" sz="800" dirty="0"/>
              <a:t>964135108</a:t>
            </a:r>
            <a:endParaRPr lang="pt-PT" sz="800" dirty="0"/>
          </a:p>
          <a:p>
            <a:r>
              <a:rPr lang="en-US" sz="800" dirty="0"/>
              <a:t>*CHSJ/UFP/ICBAS- UP ** CHSJ/ESSSM/***</a:t>
            </a:r>
            <a:r>
              <a:rPr lang="en-US" sz="800" dirty="0" smtClean="0"/>
              <a:t>ESEP/CINTESIS/ICBAS-UP</a:t>
            </a:r>
            <a:endParaRPr lang="pt-PT" sz="800" dirty="0"/>
          </a:p>
          <a:p>
            <a:endParaRPr lang="en-GB" dirty="0"/>
          </a:p>
        </p:txBody>
      </p:sp>
      <p:sp>
        <p:nvSpPr>
          <p:cNvPr id="30" name="Retângulo 29">
            <a:extLst>
              <a:ext uri="{FF2B5EF4-FFF2-40B4-BE49-F238E27FC236}">
                <a16:creationId xmlns="" xmlns:a16="http://schemas.microsoft.com/office/drawing/2014/main" id="{DB345A0C-D572-1148-976F-916C3745D076}"/>
              </a:ext>
            </a:extLst>
          </p:cNvPr>
          <p:cNvSpPr/>
          <p:nvPr/>
        </p:nvSpPr>
        <p:spPr>
          <a:xfrm>
            <a:off x="329715" y="1071555"/>
            <a:ext cx="179484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Palavras Chaves:</a:t>
            </a:r>
            <a:endParaRPr lang="pt-PT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="" xmlns:a16="http://schemas.microsoft.com/office/drawing/2014/main" id="{1F1501CE-A2F3-7A41-8F04-2E53CEA6D0E7}"/>
              </a:ext>
            </a:extLst>
          </p:cNvPr>
          <p:cNvSpPr txBox="1"/>
          <p:nvPr/>
        </p:nvSpPr>
        <p:spPr>
          <a:xfrm>
            <a:off x="198537" y="4604957"/>
            <a:ext cx="53331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/>
              <a:t>A documentação dos cuidados prestados pelos enfermeiros com especialização em enfermagem não </a:t>
            </a:r>
            <a:r>
              <a:rPr lang="pt-PT" sz="1400" dirty="0" err="1"/>
              <a:t>reflecte</a:t>
            </a:r>
            <a:r>
              <a:rPr lang="pt-PT" sz="1400" dirty="0"/>
              <a:t> a intencionalidade de sua prática no contexto da morte e do processo de morrer. A promoção de ajuda profissional qualificada às pessoas durante a experiência da morte e do processo de morrer é extremamente relevante e, portanto, deve ser visível nos registros clínicos.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="" xmlns:a16="http://schemas.microsoft.com/office/drawing/2014/main" id="{CA147E81-E0E8-7C43-BD6E-7D014AE30F82}"/>
              </a:ext>
            </a:extLst>
          </p:cNvPr>
          <p:cNvSpPr txBox="1"/>
          <p:nvPr/>
        </p:nvSpPr>
        <p:spPr>
          <a:xfrm>
            <a:off x="329715" y="95279"/>
            <a:ext cx="11450845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>
                <a:solidFill>
                  <a:schemeClr val="bg1"/>
                </a:solidFill>
              </a:rPr>
              <a:t>Expressão dos registos de enfermagem – como se diferenciam os enfermeiros de reabilitação</a:t>
            </a:r>
            <a:r>
              <a:rPr lang="pt-PT" sz="2800" b="1" dirty="0" smtClean="0">
                <a:solidFill>
                  <a:schemeClr val="bg1"/>
                </a:solidFill>
              </a:rPr>
              <a:t>?</a:t>
            </a:r>
            <a:endParaRPr lang="pt-PT" sz="2800" b="1" dirty="0">
              <a:ln w="3175">
                <a:solidFill>
                  <a:srgbClr val="00206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="" xmlns:a16="http://schemas.microsoft.com/office/drawing/2014/main" id="{24CFCD86-47F1-7E46-9426-92CE33B2A10A}"/>
              </a:ext>
            </a:extLst>
          </p:cNvPr>
          <p:cNvSpPr txBox="1"/>
          <p:nvPr/>
        </p:nvSpPr>
        <p:spPr>
          <a:xfrm>
            <a:off x="5547596" y="3883392"/>
            <a:ext cx="64350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/>
              <a:t>1270 enfermeiros efetuaram registos nos doentes falecidos, 320 possuem uma especialização em enfermagem (25,1%). A especialização em Enfermagem de Reabilitação é mais frequente (148 enfermeiros ou 46.3%).</a:t>
            </a:r>
            <a:endParaRPr lang="en-GB" sz="1400" dirty="0"/>
          </a:p>
        </p:txBody>
      </p:sp>
      <p:pic>
        <p:nvPicPr>
          <p:cNvPr id="36" name="Imagem 35">
            <a:extLst>
              <a:ext uri="{FF2B5EF4-FFF2-40B4-BE49-F238E27FC236}">
                <a16:creationId xmlns="" xmlns:a16="http://schemas.microsoft.com/office/drawing/2014/main" id="{D0E3FDF3-72E7-D34C-95A8-BB925678C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725" y="4565337"/>
            <a:ext cx="2129082" cy="1283363"/>
          </a:xfrm>
          <a:prstGeom prst="rect">
            <a:avLst/>
          </a:prstGeom>
        </p:spPr>
      </p:pic>
      <p:pic>
        <p:nvPicPr>
          <p:cNvPr id="38" name="Imagem 37">
            <a:extLst>
              <a:ext uri="{FF2B5EF4-FFF2-40B4-BE49-F238E27FC236}">
                <a16:creationId xmlns="" xmlns:a16="http://schemas.microsoft.com/office/drawing/2014/main" id="{169E0811-2099-574B-B386-9BBFC3C799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0667" y="4574111"/>
            <a:ext cx="2114526" cy="1274589"/>
          </a:xfrm>
          <a:prstGeom prst="rect">
            <a:avLst/>
          </a:prstGeom>
        </p:spPr>
      </p:pic>
      <p:pic>
        <p:nvPicPr>
          <p:cNvPr id="40" name="Imagem 39">
            <a:extLst>
              <a:ext uri="{FF2B5EF4-FFF2-40B4-BE49-F238E27FC236}">
                <a16:creationId xmlns="" xmlns:a16="http://schemas.microsoft.com/office/drawing/2014/main" id="{DFC9235E-E20D-3A47-81B7-F804491DAC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5193" y="4572014"/>
            <a:ext cx="2207427" cy="1330588"/>
          </a:xfrm>
          <a:prstGeom prst="rect">
            <a:avLst/>
          </a:prstGeom>
        </p:spPr>
      </p:pic>
      <p:sp>
        <p:nvSpPr>
          <p:cNvPr id="41" name="CaixaDeTexto 40">
            <a:extLst>
              <a:ext uri="{FF2B5EF4-FFF2-40B4-BE49-F238E27FC236}">
                <a16:creationId xmlns="" xmlns:a16="http://schemas.microsoft.com/office/drawing/2014/main" id="{13E0DBE6-F551-EC4E-812A-43DA7327F65F}"/>
              </a:ext>
            </a:extLst>
          </p:cNvPr>
          <p:cNvSpPr txBox="1"/>
          <p:nvPr/>
        </p:nvSpPr>
        <p:spPr>
          <a:xfrm>
            <a:off x="5497210" y="5899460"/>
            <a:ext cx="64971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/>
              <a:t>Morre-se no hospital, sozinho, em lugar de o evento ocorrer em casa, no contexto familiar (1) os enfermeiros de reabilitação apresentam os seus registos focados maioritariamente nos aspetos biológicos. </a:t>
            </a:r>
          </a:p>
          <a:p>
            <a:endParaRPr lang="en-GB" dirty="0"/>
          </a:p>
        </p:txBody>
      </p:sp>
      <p:pic>
        <p:nvPicPr>
          <p:cNvPr id="28" name="Imagem 27">
            <a:extLst>
              <a:ext uri="{FF2B5EF4-FFF2-40B4-BE49-F238E27FC236}">
                <a16:creationId xmlns="" xmlns:a16="http://schemas.microsoft.com/office/drawing/2014/main" id="{D0E3FDF3-72E7-D34C-95A8-BB925678C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725" y="4574111"/>
            <a:ext cx="2129082" cy="128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771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557</Words>
  <Application>Microsoft Office PowerPoint</Application>
  <PresentationFormat>Personalizados</PresentationFormat>
  <Paragraphs>22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Patrícia Assunção</dc:creator>
  <cp:lastModifiedBy>FC03_2017</cp:lastModifiedBy>
  <cp:revision>37</cp:revision>
  <dcterms:created xsi:type="dcterms:W3CDTF">2018-11-09T16:30:07Z</dcterms:created>
  <dcterms:modified xsi:type="dcterms:W3CDTF">2018-11-11T22:00:28Z</dcterms:modified>
</cp:coreProperties>
</file>