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ERMANO COUTO" initials="GC" lastIdx="1" clrIdx="0">
    <p:extLst>
      <p:ext uri="{19B8F6BF-5375-455C-9EA6-DF929625EA0E}">
        <p15:presenceInfo xmlns:p15="http://schemas.microsoft.com/office/powerpoint/2012/main" userId="S-1-5-21-1787064518-3143204357-2976934539-531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4383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0" d="100"/>
          <a:sy n="70" d="100"/>
        </p:scale>
        <p:origin x="129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ana%20Teixeira\Desktop\Doutoramento%20reingresso%202018\Dados\Tratamento%20dados\Gr&#225;ficos%20(1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PT" sz="1200">
                <a:solidFill>
                  <a:sysClr val="windowText" lastClr="000000"/>
                </a:solidFill>
                <a:effectLst/>
              </a:rPr>
              <a:t>Evolução dos valores do ICIQ</a:t>
            </a:r>
          </a:p>
        </c:rich>
      </c:tx>
      <c:layout>
        <c:manualLayout>
          <c:xMode val="edge"/>
          <c:yMode val="edge"/>
          <c:x val="0.32264604810996561"/>
          <c:y val="3.571428571428571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Folha1!$A$3:$A$6</c:f>
              <c:strCache>
                <c:ptCount val="4"/>
                <c:pt idx="0">
                  <c:v>Av. Inicial</c:v>
                </c:pt>
                <c:pt idx="1">
                  <c:v>1 mês</c:v>
                </c:pt>
                <c:pt idx="2">
                  <c:v>3 meses</c:v>
                </c:pt>
                <c:pt idx="3">
                  <c:v>6 meses</c:v>
                </c:pt>
              </c:strCache>
            </c:strRef>
          </c:cat>
          <c:val>
            <c:numRef>
              <c:f>Folha1!$B$3:$B$6</c:f>
              <c:numCache>
                <c:formatCode>General</c:formatCode>
                <c:ptCount val="4"/>
                <c:pt idx="0">
                  <c:v>4.68</c:v>
                </c:pt>
                <c:pt idx="1">
                  <c:v>5.62</c:v>
                </c:pt>
                <c:pt idx="2">
                  <c:v>3.53</c:v>
                </c:pt>
                <c:pt idx="3">
                  <c:v>2.58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37C-48F7-8BA4-C496CB0A93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70389160"/>
        <c:axId val="171972952"/>
      </c:lineChart>
      <c:catAx>
        <c:axId val="17038916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71972952"/>
        <c:crosses val="autoZero"/>
        <c:auto val="1"/>
        <c:lblAlgn val="ctr"/>
        <c:lblOffset val="100"/>
        <c:noMultiLvlLbl val="0"/>
      </c:catAx>
      <c:valAx>
        <c:axId val="1719729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703891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102095-C34B-4F1E-9EF8-9787686E2014}" type="datetimeFigureOut">
              <a:rPr lang="pt-PT" smtClean="0"/>
              <a:t>01/04/2019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BF7935-19E7-4A07-A3CF-986FFAE9D58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952621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C4378B-42D3-4096-9FA4-616EEA6B26D1}" type="datetimeFigureOut">
              <a:rPr lang="pt-PT" smtClean="0"/>
              <a:t>01/04/2019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FCD057-D658-4042-8465-FEDCA36746D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8462217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 smtClean="0"/>
              <a:t>Clique para editar o estilo do subtítulo do Modelo Global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3733A-2E0D-4D3B-935B-3B9D7B325B92}" type="datetime1">
              <a:rPr lang="pt-PT" smtClean="0"/>
              <a:t>01/04/2019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D0CB9-74BB-403A-8B65-79A8CAB221B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57375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17AF6-2CF4-4A0A-BBF6-42C203906B06}" type="datetime1">
              <a:rPr lang="pt-PT" smtClean="0"/>
              <a:t>01/04/2019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D0CB9-74BB-403A-8B65-79A8CAB221B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5422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94D8F-6DD6-4015-B673-531541D05D84}" type="datetime1">
              <a:rPr lang="pt-PT" smtClean="0"/>
              <a:t>01/04/2019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D0CB9-74BB-403A-8B65-79A8CAB221B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2474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BF750-1FA0-40DB-BDE9-547EC36FB3D4}" type="datetime1">
              <a:rPr lang="pt-PT" smtClean="0"/>
              <a:t>01/04/2019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D0CB9-74BB-403A-8B65-79A8CAB221B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5082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Editar os estilos de texto do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7E74C-1E95-491C-9AF2-7D592838FD1A}" type="datetime1">
              <a:rPr lang="pt-PT" smtClean="0"/>
              <a:t>01/04/2019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D0CB9-74BB-403A-8B65-79A8CAB221B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28527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7641A-B440-420A-9C3A-E31C5165FBB3}" type="datetime1">
              <a:rPr lang="pt-PT" smtClean="0"/>
              <a:t>01/04/2019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D0CB9-74BB-403A-8B65-79A8CAB221B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7951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Editar os estilos de texto do Modelo Global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Editar os estilos de texto do Modelo Global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C42B5-785D-407A-B47C-7166B7D22798}" type="datetime1">
              <a:rPr lang="pt-PT" smtClean="0"/>
              <a:t>01/04/2019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D0CB9-74BB-403A-8B65-79A8CAB221B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5546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2EAA2-86B1-49F3-B760-4874AF971EFC}" type="datetime1">
              <a:rPr lang="pt-PT" smtClean="0"/>
              <a:t>01/04/2019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D0CB9-74BB-403A-8B65-79A8CAB221B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4751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1C22A-8D01-4BE2-90F5-B13D28933B9B}" type="datetime1">
              <a:rPr lang="pt-PT" smtClean="0"/>
              <a:t>01/04/2019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D0CB9-74BB-403A-8B65-79A8CAB221B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2027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Editar os estilos de texto do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B2096-7284-4166-91AE-B5A954ECE4B3}" type="datetime1">
              <a:rPr lang="pt-PT" smtClean="0"/>
              <a:t>01/04/2019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D0CB9-74BB-403A-8B65-79A8CAB221B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2500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Editar os estilos de texto do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64C3-3F9B-4770-B75F-88732479B93F}" type="datetime1">
              <a:rPr lang="pt-PT" smtClean="0"/>
              <a:t>01/04/2019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D0CB9-74BB-403A-8B65-79A8CAB221B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6507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7C1E-A899-44DF-802B-BE20A06B8564}" type="datetime1">
              <a:rPr lang="pt-PT" smtClean="0"/>
              <a:t>01/04/2019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AD0CB9-74BB-403A-8B65-79A8CAB221B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5787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/>
        </p:nvSpPr>
        <p:spPr>
          <a:xfrm>
            <a:off x="0" y="975359"/>
            <a:ext cx="9144000" cy="5853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" name="Retângulo 5"/>
          <p:cNvSpPr/>
          <p:nvPr/>
        </p:nvSpPr>
        <p:spPr>
          <a:xfrm>
            <a:off x="0" y="2"/>
            <a:ext cx="9144000" cy="967360"/>
          </a:xfrm>
          <a:prstGeom prst="rect">
            <a:avLst/>
          </a:prstGeom>
          <a:solidFill>
            <a:srgbClr val="13438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" name="CaixaDeTexto 4"/>
          <p:cNvSpPr txBox="1"/>
          <p:nvPr/>
        </p:nvSpPr>
        <p:spPr>
          <a:xfrm>
            <a:off x="109335" y="203003"/>
            <a:ext cx="591689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Incontinência urinária: o impacto na qualidade de vida </a:t>
            </a:r>
          </a:p>
          <a:p>
            <a:endParaRPr lang="pt-PT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109335" y="1009613"/>
            <a:ext cx="90346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dirty="0" smtClean="0">
                <a:solidFill>
                  <a:srgbClr val="1343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Joana Teixeira</a:t>
            </a:r>
            <a:r>
              <a:rPr lang="pt-PT" sz="1400" b="1" baseline="30000" dirty="0" smtClean="0">
                <a:solidFill>
                  <a:srgbClr val="1343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pt-PT" sz="1400" b="1" dirty="0" smtClean="0">
                <a:solidFill>
                  <a:srgbClr val="1343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Germano Couto</a:t>
            </a:r>
            <a:r>
              <a:rPr lang="pt-PT" sz="1400" b="1" baseline="30000" dirty="0" smtClean="0">
                <a:solidFill>
                  <a:srgbClr val="1343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pt-PT" sz="1400" b="1" dirty="0" smtClean="0">
                <a:solidFill>
                  <a:srgbClr val="1343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pt-PT" sz="1400" b="1" dirty="0">
                <a:solidFill>
                  <a:srgbClr val="1343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 Paula </a:t>
            </a:r>
            <a:r>
              <a:rPr lang="pt-PT" sz="1400" b="1" dirty="0" smtClean="0">
                <a:solidFill>
                  <a:srgbClr val="1343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Prata</a:t>
            </a:r>
            <a:r>
              <a:rPr lang="pt-PT" sz="1400" b="1" baseline="30000" dirty="0" smtClean="0">
                <a:solidFill>
                  <a:srgbClr val="1343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pt-PT" sz="1400" b="1" dirty="0" smtClean="0">
                <a:solidFill>
                  <a:srgbClr val="1343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Ana Almeida</a:t>
            </a:r>
            <a:r>
              <a:rPr lang="pt-PT" sz="1400" b="1" baseline="30000" dirty="0" smtClean="0">
                <a:solidFill>
                  <a:srgbClr val="1343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pt-PT" sz="1400" b="1" baseline="30000" dirty="0">
              <a:solidFill>
                <a:srgbClr val="1343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PT" sz="1400" b="1" dirty="0" smtClean="0">
                <a:solidFill>
                  <a:srgbClr val="1343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pt-PT" sz="1400" b="1" dirty="0">
              <a:solidFill>
                <a:srgbClr val="1343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0176" y="110111"/>
            <a:ext cx="2809875" cy="857250"/>
          </a:xfrm>
          <a:prstGeom prst="rect">
            <a:avLst/>
          </a:prstGeom>
        </p:spPr>
      </p:pic>
      <p:sp>
        <p:nvSpPr>
          <p:cNvPr id="9" name="Retângulo 8"/>
          <p:cNvSpPr/>
          <p:nvPr/>
        </p:nvSpPr>
        <p:spPr>
          <a:xfrm>
            <a:off x="0" y="1584142"/>
            <a:ext cx="447646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PT" sz="12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Introdução e objetivos</a:t>
            </a:r>
            <a:endParaRPr lang="pt-PT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A avaliação da qualidade de </a:t>
            </a:r>
            <a:r>
              <a:rPr lang="pt-P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vida representa 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um foco emergente na área da saúde uma vez que a sua utilização pode complementar a prática clínica e otimizar os recursos. A incontinência urinária é uma consequência comum na patologia oncológica da próstata que afeta severamente a </a:t>
            </a:r>
            <a:r>
              <a:rPr lang="pt-P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qualidade de vida (QV).</a:t>
            </a:r>
          </a:p>
          <a:p>
            <a:pPr algn="just"/>
            <a:r>
              <a:rPr lang="pt-P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 objetivo deste estudo foi identificar 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a evolução do impacto da incontinência urinária na QV do doente com patologia oncológica da </a:t>
            </a:r>
            <a:r>
              <a:rPr lang="pt-P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próstata.</a:t>
            </a: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0" y="3520529"/>
            <a:ext cx="447646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PT" sz="12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Metodologia </a:t>
            </a:r>
            <a:endParaRPr lang="pt-PT" sz="1200" b="1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Estudo </a:t>
            </a:r>
            <a:r>
              <a:rPr lang="pt-P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realizado numa 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unidade hospitalar do norte do País. </a:t>
            </a:r>
            <a:r>
              <a:rPr lang="pt-P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Amostra constituída 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por 60 doentes. Colheita </a:t>
            </a:r>
            <a:r>
              <a:rPr lang="pt-P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efetuada na 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primeira consulta após diagnóstico (M0) e um mês (M1), três meses (M3) e seis meses (M6) após tratamento. Recorreu-se à utilização do ICIQ-SF. O impacto sobre a QV foi classificado em: zero (0), nenhum impacto; de 1 a 3, leve impacto; de 4 a 6, moderado; de 7 a 9, grave; e, de 10 ou mais, muito grave. </a:t>
            </a:r>
            <a:endParaRPr lang="pt-PT" sz="1000" b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6" name="Retângulo 15"/>
          <p:cNvSpPr/>
          <p:nvPr/>
        </p:nvSpPr>
        <p:spPr>
          <a:xfrm>
            <a:off x="4530412" y="1522366"/>
            <a:ext cx="45720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pt-PT" sz="12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Resultados/Discussão</a:t>
            </a:r>
          </a:p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A incontinência urinária teve um impacto moderado na perceção de QV dos doentes no M0 e no M1, verificando-se que conforme a sintomatologia foi diminuindo foi aumentando a perceção de QV dos doentes, passando no M3 e M6 a ter um impacto leve. Ao contrário destes resultados, que demonstraram que o maior impacto da IU sobre a QV foi um mês após tratamento, </a:t>
            </a:r>
            <a:r>
              <a:rPr lang="pt-PT" sz="1200" dirty="0" err="1">
                <a:latin typeface="Arial" panose="020B0604020202020204" pitchFamily="34" charset="0"/>
                <a:cs typeface="Arial" panose="020B0604020202020204" pitchFamily="34" charset="0"/>
              </a:rPr>
              <a:t>Chien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200" dirty="0" err="1"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al (2017) demonstraram que a IU teve piores resultados na QV, nos primeiros meses pós-cirurgia, e que os doentes submetidos a cirurgia apresentavam um maior impacto da IU na QV aos 6 meses que os </a:t>
            </a:r>
            <a:r>
              <a:rPr lang="pt-P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submetidos 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a tratamento não </a:t>
            </a:r>
            <a:r>
              <a:rPr lang="pt-P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cirúrgico.</a:t>
            </a: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9" name="Gráfico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1666126"/>
              </p:ext>
            </p:extLst>
          </p:nvPr>
        </p:nvGraphicFramePr>
        <p:xfrm>
          <a:off x="390383" y="5251088"/>
          <a:ext cx="3695700" cy="14430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" name="Retângulo 19"/>
          <p:cNvSpPr/>
          <p:nvPr/>
        </p:nvSpPr>
        <p:spPr>
          <a:xfrm>
            <a:off x="4530412" y="3567099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pt-PT" sz="12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Conclusões</a:t>
            </a:r>
            <a:endParaRPr lang="pt-PT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r>
              <a:rPr lang="pt-PT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Os doentes com cancro da próstata podem experienciar alterações ao nível da função urinária com diferentes níveis de impacto na sua qualidade de vida. Torna-se fundamental que os enfermeiros identifiquem essas alterações de forma a poderem implementar intervenções mais eficientes</a:t>
            </a:r>
            <a:r>
              <a:rPr lang="pt-PT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r>
              <a:rPr lang="pt-PT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Palavras-Chave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qualidade de vida, neoplasias da próstata, incontinência urinária.</a:t>
            </a:r>
          </a:p>
          <a:p>
            <a:pPr algn="just"/>
            <a:endParaRPr lang="pt-PT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tângulo 20"/>
          <p:cNvSpPr/>
          <p:nvPr/>
        </p:nvSpPr>
        <p:spPr>
          <a:xfrm>
            <a:off x="4530412" y="5117485"/>
            <a:ext cx="4572000" cy="1698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indent="-12700" algn="just">
              <a:tabLst>
                <a:tab pos="0" algn="l"/>
              </a:tabLst>
            </a:pPr>
            <a:r>
              <a:rPr lang="pt-PT" sz="87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Bibliografia</a:t>
            </a:r>
          </a:p>
          <a:p>
            <a:pPr marL="12700" indent="-12700" algn="just">
              <a:tabLst>
                <a:tab pos="0" algn="l"/>
              </a:tabLst>
            </a:pPr>
            <a:r>
              <a:rPr lang="pt-PT" sz="87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Chien</a:t>
            </a:r>
            <a:r>
              <a:rPr lang="pt-PT" sz="87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PT" sz="87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G. W., </a:t>
            </a:r>
            <a:r>
              <a:rPr lang="pt-PT" sz="87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Slezak</a:t>
            </a:r>
            <a:r>
              <a:rPr lang="pt-PT" sz="87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J. M., Harrison, T. N., </a:t>
            </a:r>
            <a:r>
              <a:rPr lang="pt-PT" sz="87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Jung</a:t>
            </a:r>
            <a:r>
              <a:rPr lang="pt-PT" sz="87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H., </a:t>
            </a:r>
            <a:r>
              <a:rPr lang="pt-PT" sz="87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Gelfond</a:t>
            </a:r>
            <a:r>
              <a:rPr lang="pt-PT" sz="87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J. S., </a:t>
            </a:r>
            <a:r>
              <a:rPr lang="pt-PT" sz="87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Zheng</a:t>
            </a:r>
            <a:r>
              <a:rPr lang="pt-PT" sz="87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C</a:t>
            </a:r>
            <a:r>
              <a:rPr lang="pt-PT" sz="87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., </a:t>
            </a:r>
            <a:r>
              <a:rPr lang="en-GB" sz="87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Jacobsen,S</a:t>
            </a:r>
            <a:r>
              <a:rPr lang="en-GB" sz="87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J. (2017). Health-related quality of life outcomes from a contemporary prostate cancer registry in a large diverse population. BJU International , 120: 520–529 .</a:t>
            </a:r>
            <a:endParaRPr lang="pt-PT" sz="87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2700" indent="-12700" algn="just">
              <a:tabLst>
                <a:tab pos="0" algn="l"/>
              </a:tabLst>
            </a:pPr>
            <a:r>
              <a:rPr lang="pt-PT" sz="87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Quijada</a:t>
            </a:r>
            <a:r>
              <a:rPr lang="pt-PT" sz="87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P. D., Fernandes, P. A., Oliveira, D. S., &amp; Santos, B. M. (</a:t>
            </a:r>
            <a:r>
              <a:rPr lang="pt-PT" sz="87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jun</a:t>
            </a:r>
            <a:r>
              <a:rPr lang="pt-PT" sz="87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2017). Câncer de próstata: retrato de uma realidade de pacientes em tratamento. </a:t>
            </a:r>
            <a:r>
              <a:rPr lang="en-GB" sz="87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Revista</a:t>
            </a:r>
            <a:r>
              <a:rPr lang="en-GB" sz="87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en-GB" sz="87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Enfermagem</a:t>
            </a:r>
            <a:r>
              <a:rPr lang="en-GB" sz="87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UFPE On line, 11(6)</a:t>
            </a:r>
            <a:r>
              <a:rPr lang="en-GB" sz="87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pp. 2490-9. doi:10.5205/reuol.9799-86079-1-RV.1106sup201702.</a:t>
            </a:r>
            <a:endParaRPr lang="pt-PT" sz="87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2700" indent="-12700" algn="just">
              <a:tabLst>
                <a:tab pos="0" algn="l"/>
              </a:tabLst>
            </a:pPr>
            <a:r>
              <a:rPr lang="pt-PT" sz="87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Sequeira, T., Ferreira, P. L., Teixeira, J., Peres, I., Oliveira, J., &amp; Silveira, A. (Dezembro de 2015). </a:t>
            </a:r>
            <a:r>
              <a:rPr lang="en-GB" sz="87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Patient- Reported Outcomes in Prostate Cancer: Prospective Changes Analysis for Prognosis Prediction. </a:t>
            </a:r>
            <a:r>
              <a:rPr lang="pt-PT" sz="87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Journal</a:t>
            </a:r>
            <a:r>
              <a:rPr lang="pt-PT" sz="87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PT" sz="87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</a:t>
            </a:r>
            <a:r>
              <a:rPr lang="pt-PT" sz="87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PT" sz="87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Cancer</a:t>
            </a:r>
            <a:r>
              <a:rPr lang="pt-PT" sz="87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PT" sz="87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Therapy</a:t>
            </a:r>
            <a:r>
              <a:rPr lang="pt-PT" sz="87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6</a:t>
            </a:r>
            <a:r>
              <a:rPr lang="pt-PT" sz="87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1238-1248. Obtido em Novembro de 2018, de http://www.scirp.org/journal/jct http://dx.doi.org/10.4236/jct.2015.615135.</a:t>
            </a:r>
          </a:p>
        </p:txBody>
      </p:sp>
      <p:sp>
        <p:nvSpPr>
          <p:cNvPr id="14" name="CaixaDeTexto 7"/>
          <p:cNvSpPr txBox="1"/>
          <p:nvPr/>
        </p:nvSpPr>
        <p:spPr>
          <a:xfrm>
            <a:off x="0" y="1255834"/>
            <a:ext cx="88807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pt-PT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Hospital Escola da Universidade Fernando Pessoa, </a:t>
            </a:r>
            <a:r>
              <a:rPr lang="pt-PT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pt-PT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Universidade Fernando Pessoa, </a:t>
            </a:r>
            <a:r>
              <a:rPr lang="pt-PT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pt-PT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ESEP - CINTESIS, </a:t>
            </a:r>
            <a:r>
              <a:rPr lang="pt-PT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pt-PT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IPO Porto</a:t>
            </a:r>
            <a:endParaRPr lang="pt-PT" sz="1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286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307</TotalTime>
  <Words>586</Words>
  <Application>Microsoft Office PowerPoint</Application>
  <PresentationFormat>Apresentação no Ecrã (4:3)</PresentationFormat>
  <Paragraphs>19</Paragraphs>
  <Slides>1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Sofia Coutinho</dc:creator>
  <cp:lastModifiedBy>Joana Teixeira</cp:lastModifiedBy>
  <cp:revision>28</cp:revision>
  <dcterms:created xsi:type="dcterms:W3CDTF">2017-06-19T15:08:42Z</dcterms:created>
  <dcterms:modified xsi:type="dcterms:W3CDTF">2019-04-01T15:30:06Z</dcterms:modified>
</cp:coreProperties>
</file>