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35999738"/>
  <p:notesSz cx="6858000" cy="9144000"/>
  <p:defaultTextStyle>
    <a:defPPr>
      <a:defRPr lang="pt-PT"/>
    </a:defPPr>
    <a:lvl1pPr marL="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1pPr>
    <a:lvl2pPr marL="146875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2pPr>
    <a:lvl3pPr marL="293751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3pPr>
    <a:lvl4pPr marL="440626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4pPr>
    <a:lvl5pPr marL="587502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5pPr>
    <a:lvl6pPr marL="734377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6pPr>
    <a:lvl7pPr marL="881253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7pPr>
    <a:lvl8pPr marL="1028128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8pPr>
    <a:lvl9pPr marL="1175004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960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>
        <p:scale>
          <a:sx n="40" d="100"/>
          <a:sy n="40" d="100"/>
        </p:scale>
        <p:origin x="1608" y="-4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vro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vro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Média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Folha1!$A$3</c:f>
              <c:strCache>
                <c:ptCount val="1"/>
                <c:pt idx="0">
                  <c:v>Média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Folha1!$B$2:$J$2</c:f>
              <c:strCache>
                <c:ptCount val="9"/>
                <c:pt idx="1">
                  <c:v>SE</c:v>
                </c:pt>
                <c:pt idx="2">
                  <c:v>IVP</c:v>
                </c:pt>
                <c:pt idx="3">
                  <c:v>SF</c:v>
                </c:pt>
                <c:pt idx="4">
                  <c:v>SFF</c:v>
                </c:pt>
                <c:pt idx="5">
                  <c:v>PMEC</c:v>
                </c:pt>
                <c:pt idx="6">
                  <c:v>SSF</c:v>
                </c:pt>
                <c:pt idx="7">
                  <c:v>SPF</c:v>
                </c:pt>
                <c:pt idx="8">
                  <c:v>STOTAL</c:v>
                </c:pt>
              </c:strCache>
            </c:strRef>
          </c:cat>
          <c:val>
            <c:numRef>
              <c:f>Folha1!$B$3:$J$3</c:f>
              <c:numCache>
                <c:formatCode>###0.0</c:formatCode>
                <c:ptCount val="9"/>
                <c:pt idx="1">
                  <c:v>37.5</c:v>
                </c:pt>
                <c:pt idx="2">
                  <c:v>47.373737373737377</c:v>
                </c:pt>
                <c:pt idx="3">
                  <c:v>33.888888888888886</c:v>
                </c:pt>
                <c:pt idx="4">
                  <c:v>31.777777777777779</c:v>
                </c:pt>
                <c:pt idx="5">
                  <c:v>69.814814814814824</c:v>
                </c:pt>
                <c:pt idx="6">
                  <c:v>64.444444444444443</c:v>
                </c:pt>
                <c:pt idx="7">
                  <c:v>81.611111111111114</c:v>
                </c:pt>
                <c:pt idx="8">
                  <c:v>33.524290524290535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741848360"/>
        <c:axId val="741856984"/>
      </c:barChart>
      <c:catAx>
        <c:axId val="741848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741856984"/>
        <c:crosses val="autoZero"/>
        <c:auto val="1"/>
        <c:lblAlgn val="ctr"/>
        <c:lblOffset val="100"/>
        <c:noMultiLvlLbl val="0"/>
      </c:catAx>
      <c:valAx>
        <c:axId val="7418569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1848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79019276668966"/>
          <c:y val="6.955681801207908E-2"/>
          <c:w val="0.77120980723331034"/>
          <c:h val="0.9304431819879208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Folha1!$B$22</c:f>
              <c:strCache>
                <c:ptCount val="1"/>
                <c:pt idx="0">
                  <c:v>Frequência relativa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Folha1!$A$23:$A$26</c:f>
              <c:strCache>
                <c:ptCount val="4"/>
                <c:pt idx="0">
                  <c:v>Dependência total</c:v>
                </c:pt>
                <c:pt idx="1">
                  <c:v>Dependência grave</c:v>
                </c:pt>
                <c:pt idx="2">
                  <c:v>Dependência moderada</c:v>
                </c:pt>
                <c:pt idx="3">
                  <c:v>Dependência Ligeira</c:v>
                </c:pt>
              </c:strCache>
            </c:strRef>
          </c:cat>
          <c:val>
            <c:numRef>
              <c:f>Folha1!$B$23:$B$26</c:f>
              <c:numCache>
                <c:formatCode>0.00%</c:formatCode>
                <c:ptCount val="4"/>
                <c:pt idx="0" formatCode="0.0%">
                  <c:v>0.622</c:v>
                </c:pt>
                <c:pt idx="1">
                  <c:v>0.2</c:v>
                </c:pt>
                <c:pt idx="2">
                  <c:v>0.111</c:v>
                </c:pt>
                <c:pt idx="3">
                  <c:v>6.7000000000000004E-2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47599568"/>
        <c:axId val="547601136"/>
      </c:barChart>
      <c:catAx>
        <c:axId val="547599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47601136"/>
        <c:crosses val="autoZero"/>
        <c:auto val="1"/>
        <c:lblAlgn val="ctr"/>
        <c:lblOffset val="100"/>
        <c:noMultiLvlLbl val="0"/>
      </c:catAx>
      <c:valAx>
        <c:axId val="54760113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54759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pt-PT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347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5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25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416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676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9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68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896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417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245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604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01134-B34E-45DA-B2D6-D78928954C38}" type="datetimeFigureOut">
              <a:rPr lang="pt-PT" smtClean="0"/>
              <a:t>26/09/2018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3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854714" y="75551"/>
            <a:ext cx="21453230" cy="276998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5800" dirty="0">
                <a:ln w="3175">
                  <a:solidFill>
                    <a:srgbClr val="96004B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IX CONGRESSO INTERNACIONAL D’ </a:t>
            </a:r>
            <a:r>
              <a:rPr lang="pt-PT" sz="5800" b="1" dirty="0">
                <a:ln w="3175">
                  <a:solidFill>
                    <a:srgbClr val="96004B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ASPESM:</a:t>
            </a:r>
            <a:r>
              <a:rPr lang="pt-PT" sz="5800" dirty="0">
                <a:ln w="3175">
                  <a:solidFill>
                    <a:srgbClr val="96004B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pt-PT" sz="5800" b="1" dirty="0">
                <a:ln w="3175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Saúde Mental Para Todos</a:t>
            </a:r>
            <a:endParaRPr lang="pt-PT" sz="5800" dirty="0">
              <a:ln w="3175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3055" y="34544134"/>
            <a:ext cx="5474002" cy="1011325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2550695" y="2767267"/>
            <a:ext cx="19900231" cy="0"/>
          </a:xfrm>
          <a:prstGeom prst="line">
            <a:avLst/>
          </a:prstGeom>
          <a:ln>
            <a:solidFill>
              <a:srgbClr val="9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ta 11"/>
          <p:cNvCxnSpPr/>
          <p:nvPr/>
        </p:nvCxnSpPr>
        <p:spPr>
          <a:xfrm>
            <a:off x="2550694" y="33792692"/>
            <a:ext cx="19900231" cy="0"/>
          </a:xfrm>
          <a:prstGeom prst="line">
            <a:avLst/>
          </a:prstGeom>
          <a:ln>
            <a:solidFill>
              <a:srgbClr val="9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m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89" t="25382" r="18906" b="18796"/>
          <a:stretch/>
        </p:blipFill>
        <p:spPr>
          <a:xfrm>
            <a:off x="5838069" y="34369413"/>
            <a:ext cx="2857612" cy="1360769"/>
          </a:xfrm>
          <a:prstGeom prst="rect">
            <a:avLst/>
          </a:prstGeom>
        </p:spPr>
      </p:pic>
      <p:pic>
        <p:nvPicPr>
          <p:cNvPr id="1026" name="Picture 2" descr="Resultado de imagem para aspes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7411" y="33935230"/>
            <a:ext cx="1593284" cy="186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ixaDeTexto 13"/>
          <p:cNvSpPr txBox="1"/>
          <p:nvPr/>
        </p:nvSpPr>
        <p:spPr>
          <a:xfrm>
            <a:off x="16146376" y="34369413"/>
            <a:ext cx="4908885" cy="2980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>
                <a:latin typeface="Arial" panose="020B0604020202020204" pitchFamily="34" charset="0"/>
                <a:cs typeface="Arial" panose="020B0604020202020204" pitchFamily="34" charset="0"/>
              </a:rPr>
              <a:t>Bragança, 18 e 19 de outubro de 2018</a:t>
            </a:r>
            <a:endParaRPr lang="pt-P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b="1" dirty="0"/>
              <a:t/>
            </a:r>
            <a:br>
              <a:rPr lang="pt-PT" b="1" dirty="0"/>
            </a:br>
            <a:endParaRPr lang="pt-PT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777535" y="2813507"/>
            <a:ext cx="19912084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PT" sz="7200" b="1" dirty="0"/>
              <a:t>Prevalência de sobrecarga do Cuidador Informal do Idoso Dependente</a:t>
            </a:r>
            <a:endParaRPr lang="pt-PT" sz="7200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867386" y="5239045"/>
            <a:ext cx="102080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dirty="0"/>
              <a:t>Ferreira, </a:t>
            </a:r>
            <a:r>
              <a:rPr lang="pt-PT" sz="3200" dirty="0" smtClean="0"/>
              <a:t>M.</a:t>
            </a:r>
            <a:r>
              <a:rPr lang="pt-PT" sz="3200" baseline="30000" dirty="0" smtClean="0"/>
              <a:t>1</a:t>
            </a:r>
            <a:r>
              <a:rPr lang="pt-PT" sz="3200" dirty="0" smtClean="0"/>
              <a:t>;</a:t>
            </a:r>
            <a:r>
              <a:rPr lang="pt-PT" altLang="pt-PT" sz="3200" dirty="0" smtClean="0"/>
              <a:t> </a:t>
            </a:r>
            <a:r>
              <a:rPr lang="pt-PT" sz="3200" dirty="0" smtClean="0"/>
              <a:t>Teixeira</a:t>
            </a:r>
            <a:r>
              <a:rPr lang="pt-PT" sz="3200" dirty="0"/>
              <a:t>, J</a:t>
            </a:r>
            <a:r>
              <a:rPr lang="pt-PT" sz="3200" dirty="0" smtClean="0"/>
              <a:t>.</a:t>
            </a:r>
            <a:r>
              <a:rPr lang="pt-PT" sz="3200" baseline="30000" dirty="0"/>
              <a:t> </a:t>
            </a:r>
            <a:r>
              <a:rPr lang="pt-PT" altLang="pt-PT" sz="3200" baseline="30000" dirty="0" smtClean="0"/>
              <a:t>2</a:t>
            </a:r>
            <a:r>
              <a:rPr lang="pt-PT" sz="3200" baseline="30000" dirty="0" smtClean="0"/>
              <a:t> </a:t>
            </a:r>
            <a:r>
              <a:rPr lang="pt-PT" sz="3200" dirty="0"/>
              <a:t>;</a:t>
            </a:r>
            <a:r>
              <a:rPr lang="pt-PT" sz="3200" dirty="0" smtClean="0"/>
              <a:t> Moreira, T.</a:t>
            </a:r>
            <a:r>
              <a:rPr lang="pt-PT" sz="3200" baseline="30000" dirty="0" smtClean="0"/>
              <a:t> 3</a:t>
            </a:r>
            <a:r>
              <a:rPr lang="pt-PT" altLang="pt-PT" sz="3200" dirty="0" smtClean="0"/>
              <a:t> </a:t>
            </a:r>
            <a:endParaRPr lang="pt-PT" sz="3200" dirty="0" smtClean="0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357414" y="6406838"/>
            <a:ext cx="45354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F09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6E23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altLang="pt-PT" sz="4400" b="1" dirty="0"/>
              <a:t>INTRODUÇÃO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1231353" y="7341452"/>
            <a:ext cx="10424885" cy="944874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t-PT" sz="2800" dirty="0"/>
              <a:t>O envelhecimento é um fenómeno pessoal e de variabilidade individual, e que está associado a um conjunto de alterações biológicas, psicológicas e sociais que se acionam ao longo do ciclo vital, exigindo uma contínua adaptação e procura de equilíbrios (Martins, 2014</a:t>
            </a:r>
            <a:r>
              <a:rPr lang="pt-PT" sz="2800" dirty="0" smtClean="0"/>
              <a:t>).</a:t>
            </a:r>
          </a:p>
          <a:p>
            <a:pPr algn="just"/>
            <a:endParaRPr lang="pt-PT" sz="2800" dirty="0"/>
          </a:p>
          <a:p>
            <a:pPr algn="just"/>
            <a:r>
              <a:rPr lang="pt-PT" sz="2800" dirty="0"/>
              <a:t>O Cuidador Informal (CI) é aquele que cuida mais proximamente, durante mais tempo colabora nas Atividades de Vida Diária (</a:t>
            </a:r>
            <a:r>
              <a:rPr lang="pt-PT" sz="2800" dirty="0" err="1"/>
              <a:t>AVD’s</a:t>
            </a:r>
            <a:r>
              <a:rPr lang="pt-PT" sz="2800" dirty="0"/>
              <a:t>) em que a pessoa necessita de ajuda, sendo que a mesma é não renumerada, independentemente da sua formação ou experiência de vida (Almeida, 2015). São parceiros no desempenho dos cuidados de saúde ao idoso dependente a curto e longo prazo, são responsáveis pelo bem-estar físico, emocional e social dos idosos que estejam a seu cargo, pelo que deve constituir uma prioridade nas políticas de saúde (Grácio, 2014). </a:t>
            </a:r>
            <a:endParaRPr lang="pt-PT" sz="2800" dirty="0" smtClean="0"/>
          </a:p>
          <a:p>
            <a:pPr algn="just"/>
            <a:endParaRPr lang="pt-PT" sz="2800" dirty="0"/>
          </a:p>
          <a:p>
            <a:pPr algn="just"/>
            <a:r>
              <a:rPr lang="pt-PT" sz="2800" dirty="0"/>
              <a:t>A sobrecarga do cuidador refere-se ás consequências físicas, psicológicas e sociais que resultam do ato de cuidar de um individuo dependente e da prestação ininterrupta de cuidados (Sequeira, 2012). </a:t>
            </a:r>
          </a:p>
          <a:p>
            <a:endParaRPr lang="pt-PT" sz="2000" dirty="0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4590406" y="19287164"/>
            <a:ext cx="4105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altLang="pt-PT" sz="4400" b="1" dirty="0" smtClean="0"/>
              <a:t>OBJECTIVO</a:t>
            </a:r>
            <a:endParaRPr lang="pt-PT" altLang="pt-PT" sz="4400" b="1" dirty="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345171" y="20403161"/>
            <a:ext cx="10424885" cy="224676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t-PT" sz="2800" dirty="0"/>
              <a:t>Estudo descritivo quantitativo e transversal. Amostra constituída por 90 CI de Idosos, da região Norte. Amostragem não probabilística por bola de neve. Recolha de dados efetuada por questionários sócio demográfica e Questionário de Avaliação da Sobrecarga do Cuidador Informal (QASCI).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4315214" y="23190173"/>
            <a:ext cx="469392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altLang="pt-PT" sz="4400" b="1" dirty="0" smtClean="0"/>
              <a:t>METODOLOGIA</a:t>
            </a:r>
            <a:endParaRPr lang="pt-PT" altLang="pt-PT" sz="4400" b="1" dirty="0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212352" y="24306765"/>
            <a:ext cx="10424885" cy="224676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t-PT" sz="2800" dirty="0"/>
              <a:t>Estudo descritivo quantitativo e transversal. Amostra constituída por 90 CI de Idosos, da região Norte. Amostragem não probabilística por bola de neve. Recolha de dados efetuada por questionários sócio demográfica e Questionário de Avaliação da Sobrecarga do Cuidador Informal (QASCI).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2264732" y="6209503"/>
            <a:ext cx="10424885" cy="203440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t-PT" sz="2800" dirty="0"/>
              <a:t>Em relação aos idosos dependentes, no Índice de </a:t>
            </a:r>
            <a:r>
              <a:rPr lang="pt-PT" sz="2800" dirty="0" err="1"/>
              <a:t>Lawton</a:t>
            </a:r>
            <a:r>
              <a:rPr lang="pt-PT" sz="2800" dirty="0"/>
              <a:t> &amp; </a:t>
            </a:r>
            <a:r>
              <a:rPr lang="pt-PT" sz="2800" dirty="0" err="1"/>
              <a:t>Brody</a:t>
            </a:r>
            <a:r>
              <a:rPr lang="pt-PT" sz="2800" dirty="0"/>
              <a:t>, avalia o grau de dependência nas AIVD, conclui-se que 62,2% dos idosos (n=56) são dependentes totais, 20 % (n=18) ostenta dependência grave, 11,1% (n=10) apresenta dependência moderada e 6,7% dos idosos (n=6) são dependentes ligeiros</a:t>
            </a:r>
            <a:r>
              <a:rPr lang="pt-PT" sz="2800" dirty="0" smtClean="0"/>
              <a:t>.</a:t>
            </a:r>
          </a:p>
          <a:p>
            <a:pPr algn="just"/>
            <a:endParaRPr lang="pt-PT" sz="2800" dirty="0"/>
          </a:p>
          <a:p>
            <a:pPr algn="just"/>
            <a:r>
              <a:rPr lang="pt-PT" sz="2800" dirty="0"/>
              <a:t>Na sobrecarga moderada, consideram-se as </a:t>
            </a:r>
            <a:r>
              <a:rPr lang="pt-PT" sz="2800" dirty="0" err="1"/>
              <a:t>sub-escalas</a:t>
            </a:r>
            <a:r>
              <a:rPr lang="pt-PT" sz="2800" dirty="0"/>
              <a:t> com médias entre os 25 e 50, identificaram-se 4 fatores negativos (</a:t>
            </a:r>
            <a:r>
              <a:rPr lang="pt-PT" sz="2800" i="1" dirty="0"/>
              <a:t>SE - </a:t>
            </a:r>
            <a:r>
              <a:rPr lang="pt-PT" sz="2800" dirty="0"/>
              <a:t>sobrecarga emocional, IVP - implicação na vida pessoal, </a:t>
            </a:r>
            <a:r>
              <a:rPr lang="pt-PT" sz="2800" i="1" dirty="0"/>
              <a:t>SF- </a:t>
            </a:r>
            <a:r>
              <a:rPr lang="pt-PT" sz="2800" dirty="0"/>
              <a:t>sobrecarga financeira</a:t>
            </a:r>
            <a:r>
              <a:rPr lang="pt-PT" sz="2800" i="1" dirty="0"/>
              <a:t> </a:t>
            </a:r>
            <a:r>
              <a:rPr lang="pt-PT" sz="2800" dirty="0"/>
              <a:t>e </a:t>
            </a:r>
            <a:r>
              <a:rPr lang="pt-PT" sz="2800" i="1" dirty="0"/>
              <a:t>RE - </a:t>
            </a:r>
            <a:r>
              <a:rPr lang="pt-PT" sz="2800" dirty="0"/>
              <a:t>reações a exigências). O fator </a:t>
            </a:r>
            <a:r>
              <a:rPr lang="pt-PT" sz="2800" i="1" dirty="0"/>
              <a:t>IVP</a:t>
            </a:r>
            <a:r>
              <a:rPr lang="pt-PT" sz="2800" dirty="0"/>
              <a:t> (M=47,4) com valor mais elevado da sobrecarga</a:t>
            </a:r>
            <a:r>
              <a:rPr lang="pt-PT" sz="2800" i="1" dirty="0"/>
              <a:t>,</a:t>
            </a:r>
            <a:r>
              <a:rPr lang="pt-PT" sz="2800" dirty="0"/>
              <a:t> os fatores </a:t>
            </a:r>
            <a:r>
              <a:rPr lang="pt-PT" sz="2800" i="1" dirty="0"/>
              <a:t>SE</a:t>
            </a:r>
            <a:r>
              <a:rPr lang="pt-PT" sz="2800" dirty="0"/>
              <a:t> (M= 37,5) e </a:t>
            </a:r>
            <a:r>
              <a:rPr lang="pt-PT" sz="2800" i="1" dirty="0"/>
              <a:t>RF </a:t>
            </a:r>
            <a:r>
              <a:rPr lang="pt-PT" sz="2800" dirty="0"/>
              <a:t>(M=33,9) e por fim o fator </a:t>
            </a:r>
            <a:r>
              <a:rPr lang="pt-PT" sz="2800" i="1" dirty="0"/>
              <a:t>RE </a:t>
            </a:r>
            <a:r>
              <a:rPr lang="pt-PT" sz="2800" dirty="0"/>
              <a:t>(M=31, 8). Como fatores positivos identificaram-se 2 fatores (</a:t>
            </a:r>
            <a:r>
              <a:rPr lang="pt-PT" sz="2800" i="1" dirty="0"/>
              <a:t>MEC - </a:t>
            </a:r>
            <a:r>
              <a:rPr lang="pt-PT" sz="2800" dirty="0"/>
              <a:t>mecanismo de eficácia e de controlo e </a:t>
            </a:r>
            <a:r>
              <a:rPr lang="pt-PT" sz="2800" i="1" dirty="0" err="1"/>
              <a:t>SupFam</a:t>
            </a:r>
            <a:r>
              <a:rPr lang="pt-PT" sz="2800" i="1" dirty="0"/>
              <a:t> </a:t>
            </a:r>
            <a:r>
              <a:rPr lang="pt-PT" sz="2800" dirty="0"/>
              <a:t>- suporte familiar). Verifica-se o fator </a:t>
            </a:r>
            <a:r>
              <a:rPr lang="pt-PT" sz="2800" i="1" dirty="0"/>
              <a:t>MEC</a:t>
            </a:r>
            <a:r>
              <a:rPr lang="pt-PT" sz="2800" dirty="0"/>
              <a:t> (M=69,3) e o fator </a:t>
            </a:r>
            <a:r>
              <a:rPr lang="pt-PT" sz="2800" i="1" dirty="0" err="1"/>
              <a:t>SupFam</a:t>
            </a:r>
            <a:r>
              <a:rPr lang="pt-PT" sz="2800" dirty="0"/>
              <a:t> (M= 64,4), sendo que estes são </a:t>
            </a:r>
            <a:r>
              <a:rPr lang="pt-PT" sz="2800" dirty="0" err="1" smtClean="0"/>
              <a:t>invertidos.Na</a:t>
            </a:r>
            <a:r>
              <a:rPr lang="pt-PT" sz="2800" dirty="0" smtClean="0"/>
              <a:t> </a:t>
            </a:r>
            <a:r>
              <a:rPr lang="pt-PT" sz="2800" dirty="0"/>
              <a:t>sobrecarga ligeira, as </a:t>
            </a:r>
            <a:r>
              <a:rPr lang="pt-PT" sz="2800" dirty="0" err="1"/>
              <a:t>sub-escalas</a:t>
            </a:r>
            <a:r>
              <a:rPr lang="pt-PT" sz="2800" dirty="0"/>
              <a:t> que apresentam valores 1 e 25, verifica-se a existência da </a:t>
            </a:r>
            <a:r>
              <a:rPr lang="pt-PT" sz="2800" dirty="0" err="1"/>
              <a:t>sub-escala</a:t>
            </a:r>
            <a:r>
              <a:rPr lang="pt-PT" sz="2800" dirty="0"/>
              <a:t>, de fator positivo (SPF - satisfação com o papel e com o familiar), com um valor de M=81,6, à semelhança dos fatores MEC e </a:t>
            </a:r>
            <a:r>
              <a:rPr lang="pt-PT" sz="2800" dirty="0" err="1"/>
              <a:t>SupFam</a:t>
            </a:r>
            <a:r>
              <a:rPr lang="pt-PT" sz="2800" dirty="0"/>
              <a:t> este também é invertido</a:t>
            </a:r>
            <a:r>
              <a:rPr lang="pt-PT" sz="2800" dirty="0" smtClean="0"/>
              <a:t>.</a:t>
            </a:r>
          </a:p>
          <a:p>
            <a:pPr algn="just"/>
            <a:endParaRPr lang="pt-PT" sz="2800" dirty="0"/>
          </a:p>
          <a:p>
            <a:pPr algn="just"/>
            <a:r>
              <a:rPr lang="pt-PT" sz="2800" dirty="0"/>
              <a:t>Tendo em conta os pontos de corte do QASCI, verifica-se que a média de 33,5 pode ser categorizada como sobrecarga moderada.</a:t>
            </a:r>
          </a:p>
          <a:p>
            <a:pPr algn="just"/>
            <a:endParaRPr lang="pt-PT" altLang="pt-PT" sz="28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40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 smtClean="0"/>
          </a:p>
          <a:p>
            <a:pPr algn="just"/>
            <a:endParaRPr lang="pt-PT" altLang="pt-PT" sz="2800" b="1" dirty="0"/>
          </a:p>
        </p:txBody>
      </p:sp>
      <p:sp>
        <p:nvSpPr>
          <p:cNvPr id="21" name="Text Box 50"/>
          <p:cNvSpPr txBox="1">
            <a:spLocks noChangeArrowheads="1"/>
          </p:cNvSpPr>
          <p:nvPr/>
        </p:nvSpPr>
        <p:spPr bwMode="auto">
          <a:xfrm>
            <a:off x="1491914" y="31650213"/>
            <a:ext cx="88459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pt-PT" sz="1800" b="1" dirty="0" smtClean="0"/>
              <a:t>1, 2, 3 - Universidade </a:t>
            </a:r>
            <a:r>
              <a:rPr lang="pt-PT" sz="1800" b="1" dirty="0"/>
              <a:t>F</a:t>
            </a:r>
            <a:r>
              <a:rPr lang="pt-PT" sz="1800" b="1" dirty="0" smtClean="0"/>
              <a:t>ernando Pesso</a:t>
            </a:r>
            <a:r>
              <a:rPr lang="pt-PT" sz="1800" b="1" dirty="0"/>
              <a:t>a</a:t>
            </a:r>
            <a:endParaRPr lang="pt-PT" sz="1800" dirty="0"/>
          </a:p>
        </p:txBody>
      </p:sp>
      <p:sp>
        <p:nvSpPr>
          <p:cNvPr id="22" name="Text Box 50"/>
          <p:cNvSpPr txBox="1">
            <a:spLocks noChangeArrowheads="1"/>
          </p:cNvSpPr>
          <p:nvPr/>
        </p:nvSpPr>
        <p:spPr bwMode="auto">
          <a:xfrm>
            <a:off x="1527714" y="31962367"/>
            <a:ext cx="20959011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pt-PT" sz="1800" b="1" dirty="0"/>
              <a:t>Referências </a:t>
            </a:r>
            <a:r>
              <a:rPr lang="pt-PT" sz="1800" b="1" dirty="0" smtClean="0"/>
              <a:t>Bibliográficas: 1. </a:t>
            </a:r>
            <a:r>
              <a:rPr lang="pt-PT" sz="1800" dirty="0"/>
              <a:t>Almeida, A. (2015). </a:t>
            </a:r>
            <a:r>
              <a:rPr lang="pt-PT" sz="1800" i="1" dirty="0"/>
              <a:t>Nível de sobrecarga e dificuldades do cuidador informal. </a:t>
            </a:r>
            <a:r>
              <a:rPr lang="pt-PT" sz="1800" dirty="0"/>
              <a:t>Instituto Politécnico de Viseu, </a:t>
            </a:r>
            <a:r>
              <a:rPr lang="pt-PT" sz="1800" dirty="0" smtClean="0"/>
              <a:t>Viseu.</a:t>
            </a:r>
            <a:r>
              <a:rPr lang="en-US" sz="1800" b="1" dirty="0" smtClean="0"/>
              <a:t>2. </a:t>
            </a:r>
            <a:r>
              <a:rPr lang="pt-PT" sz="1800" dirty="0" smtClean="0"/>
              <a:t>Martins, O. (2014). </a:t>
            </a:r>
            <a:r>
              <a:rPr lang="pt-PT" sz="1800" i="1" dirty="0" smtClean="0"/>
              <a:t>A Família do Idoso Dependente – Análise das necessidades/dificuldades no cuidar no domicílio. </a:t>
            </a:r>
            <a:r>
              <a:rPr lang="pt-PT" sz="1800" dirty="0" smtClean="0"/>
              <a:t>Viana do Castelo: Instituto Politécnico de Viana do Castelo – Escola Superior de Saúde. </a:t>
            </a:r>
            <a:r>
              <a:rPr lang="pt-PT" sz="1800" b="1" dirty="0" smtClean="0"/>
              <a:t>3. </a:t>
            </a:r>
            <a:r>
              <a:rPr lang="pt-PT" sz="1800" dirty="0" smtClean="0"/>
              <a:t>Grácio, A. (2014). Os impactes percecionados pelos cuidadores informais do concelho de Nisa. Portalegre, Instituto Politécnico de Portalegre – Escola Superior de Educação de Portalegre. </a:t>
            </a:r>
            <a:r>
              <a:rPr lang="pt-PT" sz="1800" b="1" dirty="0" smtClean="0"/>
              <a:t>4. </a:t>
            </a:r>
            <a:r>
              <a:rPr lang="pt-PT" sz="1800" dirty="0"/>
              <a:t>Sequeira, C. (2012). </a:t>
            </a:r>
            <a:r>
              <a:rPr lang="pt-PT" sz="1800" dirty="0" err="1"/>
              <a:t>Difficulties</a:t>
            </a:r>
            <a:r>
              <a:rPr lang="pt-PT" sz="1800" dirty="0"/>
              <a:t>, </a:t>
            </a:r>
            <a:r>
              <a:rPr lang="pt-PT" sz="1800" dirty="0" err="1"/>
              <a:t>coping</a:t>
            </a:r>
            <a:r>
              <a:rPr lang="pt-PT" sz="1800" dirty="0"/>
              <a:t> </a:t>
            </a:r>
            <a:r>
              <a:rPr lang="pt-PT" sz="1800" dirty="0" err="1"/>
              <a:t>strategies</a:t>
            </a:r>
            <a:r>
              <a:rPr lang="pt-PT" sz="1800" dirty="0"/>
              <a:t>, </a:t>
            </a:r>
            <a:r>
              <a:rPr lang="pt-PT" sz="1800" dirty="0" err="1"/>
              <a:t>satisfaction</a:t>
            </a:r>
            <a:r>
              <a:rPr lang="pt-PT" sz="1800" dirty="0"/>
              <a:t> </a:t>
            </a:r>
            <a:r>
              <a:rPr lang="pt-PT" sz="1800" dirty="0" err="1"/>
              <a:t>and</a:t>
            </a:r>
            <a:r>
              <a:rPr lang="pt-PT" sz="1800" dirty="0"/>
              <a:t> </a:t>
            </a:r>
            <a:r>
              <a:rPr lang="pt-PT" sz="1800" dirty="0" err="1"/>
              <a:t>burden</a:t>
            </a:r>
            <a:r>
              <a:rPr lang="pt-PT" sz="1800" dirty="0"/>
              <a:t> in informal Portuguese </a:t>
            </a:r>
            <a:r>
              <a:rPr lang="pt-PT" sz="1800" dirty="0" err="1"/>
              <a:t>caregivers</a:t>
            </a:r>
            <a:r>
              <a:rPr lang="pt-PT" sz="1800" dirty="0"/>
              <a:t>. </a:t>
            </a:r>
            <a:r>
              <a:rPr lang="pt-PT" sz="1800" dirty="0" err="1"/>
              <a:t>Journal</a:t>
            </a:r>
            <a:r>
              <a:rPr lang="pt-PT" sz="1800" dirty="0"/>
              <a:t> </a:t>
            </a:r>
            <a:r>
              <a:rPr lang="pt-PT" sz="1800" dirty="0" err="1"/>
              <a:t>of</a:t>
            </a:r>
            <a:r>
              <a:rPr lang="pt-PT" sz="1800" dirty="0"/>
              <a:t> </a:t>
            </a:r>
            <a:r>
              <a:rPr lang="pt-PT" sz="1800" dirty="0" err="1"/>
              <a:t>clinical</a:t>
            </a:r>
            <a:r>
              <a:rPr lang="pt-PT" sz="1800" dirty="0"/>
              <a:t> </a:t>
            </a:r>
            <a:r>
              <a:rPr lang="pt-PT" sz="1800" dirty="0" err="1"/>
              <a:t>Nursing</a:t>
            </a:r>
            <a:r>
              <a:rPr lang="pt-PT" sz="1800" dirty="0"/>
              <a:t>. Oxford, 22, 491-200.</a:t>
            </a:r>
          </a:p>
          <a:p>
            <a:r>
              <a:rPr lang="pt-PT" sz="1800" b="1" dirty="0" smtClean="0"/>
              <a:t> </a:t>
            </a:r>
            <a:r>
              <a:rPr lang="pt-PT" sz="1800" dirty="0" smtClean="0"/>
              <a:t> </a:t>
            </a:r>
            <a:endParaRPr lang="pt-PT" sz="1800" dirty="0"/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899843" y="17051516"/>
            <a:ext cx="548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altLang="pt-PT" sz="4400" b="1" dirty="0" smtClean="0"/>
              <a:t>PALAVRAS-CHAVE</a:t>
            </a:r>
            <a:endParaRPr lang="pt-PT" altLang="pt-PT" sz="4400" b="1" dirty="0"/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423242" y="18091079"/>
            <a:ext cx="10424885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t-PT" sz="2800" dirty="0"/>
              <a:t>Cuidador informal; Idoso dependente; Sobrecarga</a:t>
            </a:r>
            <a:r>
              <a:rPr lang="pt-PT" sz="2800" dirty="0" smtClean="0"/>
              <a:t>.</a:t>
            </a:r>
            <a:endParaRPr lang="pt-PT" sz="2800" dirty="0"/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14835747" y="27765410"/>
            <a:ext cx="575866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altLang="pt-PT" sz="4400" b="1" dirty="0" smtClean="0"/>
              <a:t>CONCLUSÕES</a:t>
            </a:r>
            <a:endParaRPr lang="pt-PT" altLang="pt-PT" sz="4400" b="1" dirty="0"/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2848127" y="28790905"/>
            <a:ext cx="10424885" cy="181588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t-PT" sz="2800" dirty="0"/>
              <a:t>Como sobrecarga moderada teremos os fatores </a:t>
            </a:r>
            <a:r>
              <a:rPr lang="pt-PT" sz="2800" i="1" dirty="0"/>
              <a:t>SE, IVP, SF, RE, MEC</a:t>
            </a:r>
            <a:r>
              <a:rPr lang="pt-PT" sz="2800" dirty="0"/>
              <a:t> e </a:t>
            </a:r>
            <a:r>
              <a:rPr lang="pt-PT" sz="2800" i="1" dirty="0" err="1"/>
              <a:t>SupFam</a:t>
            </a:r>
            <a:r>
              <a:rPr lang="pt-PT" sz="2800" dirty="0"/>
              <a:t>. Nos resultados obtidos, o fator SPF, apresenta uma sobrecarga ligeira. No que concerne à Sobrecarga Total a amostra possuí sobrecarga moderada. </a:t>
            </a:r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2791259" y="26848668"/>
            <a:ext cx="726707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altLang="pt-PT" sz="4400" b="1" dirty="0" smtClean="0"/>
              <a:t>PRINCIPAIS RESULTADOS</a:t>
            </a:r>
            <a:endParaRPr lang="pt-PT" altLang="pt-PT" sz="4400" b="1" dirty="0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979353" y="28120625"/>
            <a:ext cx="10676884" cy="267765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t-PT" sz="2800" dirty="0"/>
              <a:t>A amostra é constituída por 90 </a:t>
            </a:r>
            <a:r>
              <a:rPr lang="pt-PT" sz="2800" dirty="0" err="1"/>
              <a:t>CIs</a:t>
            </a:r>
            <a:r>
              <a:rPr lang="pt-PT" sz="2800" dirty="0"/>
              <a:t> de idosos dependentes. 83,3% (75) dos </a:t>
            </a:r>
            <a:r>
              <a:rPr lang="pt-PT" sz="2800" dirty="0" err="1"/>
              <a:t>CIs</a:t>
            </a:r>
            <a:r>
              <a:rPr lang="pt-PT" sz="2800" dirty="0"/>
              <a:t> são mulheres e 16,7 % (15) são homens. A média de idades é 48,2 anos (DP=11,4), sendo o mais jovem 21 anos e o mais velho 77 anos. A média de tempo de cuidados informais que a pessoa possui a função de CI é de 4,5 anos, sendo o máximo de 30 anos e o mínimo 1 ano. </a:t>
            </a:r>
          </a:p>
        </p:txBody>
      </p:sp>
      <p:pic>
        <p:nvPicPr>
          <p:cNvPr id="29" name="Imagem 2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282" y="17060160"/>
            <a:ext cx="7210376" cy="436264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1" name="Gráfico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264683"/>
              </p:ext>
            </p:extLst>
          </p:nvPr>
        </p:nvGraphicFramePr>
        <p:xfrm>
          <a:off x="18028911" y="24305379"/>
          <a:ext cx="5314515" cy="340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2" name="Gráfico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3997414"/>
              </p:ext>
            </p:extLst>
          </p:nvPr>
        </p:nvGraphicFramePr>
        <p:xfrm>
          <a:off x="12311555" y="20868761"/>
          <a:ext cx="6305550" cy="4016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3" name="CaixaDeTexto 32"/>
          <p:cNvSpPr txBox="1"/>
          <p:nvPr/>
        </p:nvSpPr>
        <p:spPr>
          <a:xfrm>
            <a:off x="13670870" y="18702149"/>
            <a:ext cx="2598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Gráfico 1 </a:t>
            </a:r>
            <a:r>
              <a:rPr 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Género</a:t>
            </a:r>
            <a:endParaRPr 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18440934" y="22301631"/>
            <a:ext cx="3765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Gráfico </a:t>
            </a:r>
            <a:r>
              <a:rPr lang="pt-P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PT" sz="1600" dirty="0"/>
              <a:t>Índice de </a:t>
            </a:r>
            <a:r>
              <a:rPr lang="pt-PT" sz="1600" dirty="0" err="1"/>
              <a:t>Lawton</a:t>
            </a:r>
            <a:r>
              <a:rPr lang="pt-PT" sz="1600" dirty="0"/>
              <a:t> &amp; </a:t>
            </a:r>
            <a:r>
              <a:rPr lang="pt-PT" sz="1600" dirty="0" err="1"/>
              <a:t>Brody</a:t>
            </a:r>
            <a:endParaRPr 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14835747" y="25901113"/>
            <a:ext cx="3765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Gráfico </a:t>
            </a:r>
            <a:r>
              <a:rPr lang="pt-P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pt-P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PT" sz="1600" dirty="0" smtClean="0"/>
              <a:t>Fatores de Sobrecarga</a:t>
            </a:r>
            <a:endParaRPr 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7653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881</Words>
  <Application>Microsoft Office PowerPoint</Application>
  <PresentationFormat>Personalizados</PresentationFormat>
  <Paragraphs>51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Joana Coelho</dc:creator>
  <cp:lastModifiedBy>TSMJ</cp:lastModifiedBy>
  <cp:revision>14</cp:revision>
  <dcterms:created xsi:type="dcterms:W3CDTF">2018-03-12T22:57:38Z</dcterms:created>
  <dcterms:modified xsi:type="dcterms:W3CDTF">2018-09-26T10:42:59Z</dcterms:modified>
</cp:coreProperties>
</file>