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383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1" d="100"/>
          <a:sy n="91" d="100"/>
        </p:scale>
        <p:origin x="690" y="-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ana%20Teixeira\Desktop\Doutoramento%20reingresso%202018\Dados\Tratamento%20dados\Gr&#225;ficos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 sz="1200" b="0" i="0" u="none" strike="noStrike" baseline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Evolução dos valores do IIEF-5</a:t>
            </a:r>
            <a:endParaRPr lang="pt-PT" sz="120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Folha1!$A$17:$A$20</c:f>
              <c:strCache>
                <c:ptCount val="4"/>
                <c:pt idx="0">
                  <c:v>Av. Inicial</c:v>
                </c:pt>
                <c:pt idx="1">
                  <c:v>1 mês</c:v>
                </c:pt>
                <c:pt idx="2">
                  <c:v>3 meses</c:v>
                </c:pt>
                <c:pt idx="3">
                  <c:v>6 meses</c:v>
                </c:pt>
              </c:strCache>
            </c:strRef>
          </c:cat>
          <c:val>
            <c:numRef>
              <c:f>Folha1!$B$17:$B$20</c:f>
              <c:numCache>
                <c:formatCode>General</c:formatCode>
                <c:ptCount val="4"/>
                <c:pt idx="0">
                  <c:v>15.28</c:v>
                </c:pt>
                <c:pt idx="1">
                  <c:v>14.67</c:v>
                </c:pt>
                <c:pt idx="2">
                  <c:v>16.13</c:v>
                </c:pt>
                <c:pt idx="3">
                  <c:v>15.77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C8-4701-B4DC-8228739C82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866760"/>
        <c:axId val="179029080"/>
      </c:barChart>
      <c:catAx>
        <c:axId val="1788667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79029080"/>
        <c:crosses val="autoZero"/>
        <c:auto val="1"/>
        <c:lblAlgn val="ctr"/>
        <c:lblOffset val="100"/>
        <c:noMultiLvlLbl val="0"/>
      </c:catAx>
      <c:valAx>
        <c:axId val="179029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78866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02095-C34B-4F1E-9EF8-9787686E2014}" type="datetimeFigureOut">
              <a:rPr lang="pt-PT" smtClean="0"/>
              <a:t>02/04/2019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F7935-19E7-4A07-A3CF-986FFAE9D58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95262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4378B-42D3-4096-9FA4-616EEA6B26D1}" type="datetimeFigureOut">
              <a:rPr lang="pt-PT" smtClean="0"/>
              <a:t>02/04/2019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CD057-D658-4042-8465-FEDCA36746D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846221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Clique para editar o estilo do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733A-2E0D-4D3B-935B-3B9D7B325B92}" type="datetime1">
              <a:rPr lang="pt-PT" smtClean="0"/>
              <a:t>02/04/2019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7375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7AF6-2CF4-4A0A-BBF6-42C203906B06}" type="datetime1">
              <a:rPr lang="pt-PT" smtClean="0"/>
              <a:t>02/04/2019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5422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94D8F-6DD6-4015-B673-531541D05D84}" type="datetime1">
              <a:rPr lang="pt-PT" smtClean="0"/>
              <a:t>02/04/2019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474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BF750-1FA0-40DB-BDE9-547EC36FB3D4}" type="datetime1">
              <a:rPr lang="pt-PT" smtClean="0"/>
              <a:t>02/04/2019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08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E74C-1E95-491C-9AF2-7D592838FD1A}" type="datetime1">
              <a:rPr lang="pt-PT" smtClean="0"/>
              <a:t>02/04/2019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852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7641A-B440-420A-9C3A-E31C5165FBB3}" type="datetime1">
              <a:rPr lang="pt-PT" smtClean="0"/>
              <a:t>02/04/2019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7951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42B5-785D-407A-B47C-7166B7D22798}" type="datetime1">
              <a:rPr lang="pt-PT" smtClean="0"/>
              <a:t>02/04/2019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5546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EAA2-86B1-49F3-B760-4874AF971EFC}" type="datetime1">
              <a:rPr lang="pt-PT" smtClean="0"/>
              <a:t>02/04/2019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475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1C22A-8D01-4BE2-90F5-B13D28933B9B}" type="datetime1">
              <a:rPr lang="pt-PT" smtClean="0"/>
              <a:t>02/04/2019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202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B2096-7284-4166-91AE-B5A954ECE4B3}" type="datetime1">
              <a:rPr lang="pt-PT" smtClean="0"/>
              <a:t>02/04/2019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250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64C3-3F9B-4770-B75F-88732479B93F}" type="datetime1">
              <a:rPr lang="pt-PT" smtClean="0"/>
              <a:t>02/04/2019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50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7C1E-A899-44DF-802B-BE20A06B8564}" type="datetime1">
              <a:rPr lang="pt-PT" smtClean="0"/>
              <a:t>02/04/2019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D0CB9-74BB-403A-8B65-79A8CAB221B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578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0" y="1058809"/>
            <a:ext cx="9144000" cy="6402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/>
        </p:nvSpPr>
        <p:spPr>
          <a:xfrm>
            <a:off x="0" y="1"/>
            <a:ext cx="9144000" cy="1058807"/>
          </a:xfrm>
          <a:prstGeom prst="rect">
            <a:avLst/>
          </a:prstGeom>
          <a:solidFill>
            <a:srgbClr val="13438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CaixaDeTexto 4"/>
          <p:cNvSpPr txBox="1"/>
          <p:nvPr/>
        </p:nvSpPr>
        <p:spPr>
          <a:xfrm>
            <a:off x="109335" y="203003"/>
            <a:ext cx="591689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Disfunção sexual e qualidade de vida no cancro da próstata</a:t>
            </a:r>
          </a:p>
          <a:p>
            <a:endParaRPr lang="pt-PT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09335" y="1105149"/>
            <a:ext cx="9034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Joana Teixeira</a:t>
            </a:r>
            <a:r>
              <a:rPr lang="pt-PT" sz="1400" b="1" baseline="30000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Germano Couto</a:t>
            </a:r>
            <a:r>
              <a:rPr lang="pt-PT" sz="1400" b="1" baseline="30000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pt-PT" sz="1400" b="1" dirty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 Paula </a:t>
            </a:r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Prata</a:t>
            </a:r>
            <a:r>
              <a:rPr lang="pt-PT" sz="1400" b="1" baseline="30000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Ana Almeida</a:t>
            </a:r>
            <a:r>
              <a:rPr lang="pt-PT" sz="1400" b="1" baseline="30000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pt-PT" sz="1400" b="1" baseline="30000" dirty="0">
              <a:solidFill>
                <a:srgbClr val="1343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1400" b="1" dirty="0" smtClean="0">
                <a:solidFill>
                  <a:srgbClr val="13438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PT" sz="1400" b="1" dirty="0">
              <a:solidFill>
                <a:srgbClr val="13438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09335" y="1345219"/>
            <a:ext cx="8880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 Escola da Universidade Fernando Pessoa, </a:t>
            </a:r>
            <a:r>
              <a:rPr lang="pt-PT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Fernando Pessoa, </a:t>
            </a:r>
            <a:r>
              <a:rPr lang="pt-PT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PT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ESEP - CINTESIS, </a:t>
            </a:r>
            <a:r>
              <a:rPr lang="pt-PT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pt-PT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IPO Porto</a:t>
            </a:r>
            <a:endParaRPr lang="pt-PT" sz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176" y="110111"/>
            <a:ext cx="2809875" cy="85725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0" y="1759524"/>
            <a:ext cx="44764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Introdução e objetivos</a:t>
            </a:r>
            <a:endParaRPr lang="pt-PT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pt-PT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cancro da próstata provoca alterações, como a disfunção eréctil, com impacto significativo na perceção da qualidade de vida. A identificação precoce das alterações na </a:t>
            </a:r>
            <a:r>
              <a:rPr lang="pt-PT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 de vida (QV) </a:t>
            </a:r>
            <a:r>
              <a:rPr lang="pt-PT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 orientar o enfermeiro para um cuidado centrado no doente. O </a:t>
            </a:r>
            <a:r>
              <a:rPr lang="pt-PT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 deste estudo foi identificar </a:t>
            </a:r>
            <a:r>
              <a:rPr lang="pt-PT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alterações na perceção de QV relacionada com a disfunção erétil ao longo do tempo</a:t>
            </a:r>
            <a:r>
              <a:rPr lang="pt-PT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pt-PT" sz="12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3448776"/>
            <a:ext cx="44764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Metodologia </a:t>
            </a:r>
          </a:p>
          <a:p>
            <a:pPr algn="just"/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Estudo efetuado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numa unidade hospitalar oncológica do norte do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País a doentes com cancro da próstata (n=60). Colheita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de dados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efetuada,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na primeira consulta após diagnóstico (M0) e um mês (M1), três meses (M3) e seis meses (M6) após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tratamento. Utilizou-se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 escala IIEF-5 (Índice Internacional de Função Eréctil-5) que avalia o grau de severidade da disfunção eréctil (DE) em: severo (5-7); moderado (8-11); suave a moderado (12-16); suave (17-21), e sem DE (22-25). </a:t>
            </a:r>
            <a:endParaRPr lang="pt-PT" sz="1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4694830" y="3217551"/>
            <a:ext cx="429522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Conclusões</a:t>
            </a:r>
            <a:endParaRPr lang="pt-PT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disfunção erétil é uma das consequências mais prevalentes e duradouras do tratamento do cancro da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próstata. I</a:t>
            </a:r>
            <a:r>
              <a:rPr lang="pt-PT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ndependentemente </a:t>
            </a:r>
            <a:r>
              <a:rPr lang="pt-PT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tratamento, a função sexual diminui nos primeiros 24 meses, o que vai ao encontro dos resultados obtidos no estudo. </a:t>
            </a:r>
            <a:endParaRPr lang="pt-PT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Palavras-Chave</a:t>
            </a:r>
            <a:r>
              <a:rPr lang="pt-PT" sz="1000" dirty="0">
                <a:latin typeface="Arial" panose="020B0604020202020204" pitchFamily="34" charset="0"/>
                <a:cs typeface="Arial" panose="020B0604020202020204" pitchFamily="34" charset="0"/>
              </a:rPr>
              <a:t>: qualidade de vida, neoplasias da próstata, disfunção sexual</a:t>
            </a:r>
            <a:r>
              <a:rPr lang="pt-P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P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689227" y="4718771"/>
            <a:ext cx="4363384" cy="2231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GB" sz="900" b="1" dirty="0" err="1" smtClean="0">
                <a:cs typeface="Arial" panose="020B0604020202020204" pitchFamily="34" charset="0"/>
              </a:rPr>
              <a:t>Bibliografia</a:t>
            </a:r>
            <a:endParaRPr lang="en-GB" sz="900" b="1" dirty="0" smtClean="0"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900" dirty="0" smtClean="0">
                <a:cs typeface="Arial" panose="020B0604020202020204" pitchFamily="34" charset="0"/>
              </a:rPr>
              <a:t>Benedict </a:t>
            </a:r>
            <a:r>
              <a:rPr lang="en-GB" sz="900" dirty="0">
                <a:cs typeface="Arial" panose="020B0604020202020204" pitchFamily="34" charset="0"/>
              </a:rPr>
              <a:t>, C., </a:t>
            </a:r>
            <a:r>
              <a:rPr lang="en-GB" sz="900" dirty="0" err="1">
                <a:cs typeface="Arial" panose="020B0604020202020204" pitchFamily="34" charset="0"/>
              </a:rPr>
              <a:t>Traeger</a:t>
            </a:r>
            <a:r>
              <a:rPr lang="en-GB" sz="900" dirty="0">
                <a:cs typeface="Arial" panose="020B0604020202020204" pitchFamily="34" charset="0"/>
              </a:rPr>
              <a:t> , L., </a:t>
            </a:r>
            <a:r>
              <a:rPr lang="en-GB" sz="900" dirty="0" err="1">
                <a:cs typeface="Arial" panose="020B0604020202020204" pitchFamily="34" charset="0"/>
              </a:rPr>
              <a:t>Dahn</a:t>
            </a:r>
            <a:r>
              <a:rPr lang="en-GB" sz="900" dirty="0">
                <a:cs typeface="Arial" panose="020B0604020202020204" pitchFamily="34" charset="0"/>
              </a:rPr>
              <a:t> , J., Antoni, M., Zhou , E., Bustillo, N., &amp; </a:t>
            </a:r>
            <a:r>
              <a:rPr lang="en-GB" sz="900" dirty="0" err="1">
                <a:cs typeface="Arial" panose="020B0604020202020204" pitchFamily="34" charset="0"/>
              </a:rPr>
              <a:t>Penedo</a:t>
            </a:r>
            <a:r>
              <a:rPr lang="en-GB" sz="900" dirty="0">
                <a:cs typeface="Arial" panose="020B0604020202020204" pitchFamily="34" charset="0"/>
              </a:rPr>
              <a:t>, F. (Oct. de 2014). Sexual bother in men with advanced prostate cancer undergoing androgen deprivation therapy. </a:t>
            </a:r>
            <a:r>
              <a:rPr lang="en-GB" sz="900" i="1" dirty="0">
                <a:cs typeface="Arial" panose="020B0604020202020204" pitchFamily="34" charset="0"/>
              </a:rPr>
              <a:t>J Sex Med., 11(10)</a:t>
            </a:r>
            <a:r>
              <a:rPr lang="en-GB" sz="900" dirty="0">
                <a:cs typeface="Arial" panose="020B0604020202020204" pitchFamily="34" charset="0"/>
              </a:rPr>
              <a:t>, 2571-80. </a:t>
            </a:r>
            <a:r>
              <a:rPr lang="en-GB" sz="900" dirty="0" smtClean="0">
                <a:cs typeface="Arial" panose="020B0604020202020204" pitchFamily="34" charset="0"/>
              </a:rPr>
              <a:t>doi:10.1111/jsm.12645.</a:t>
            </a:r>
            <a:endParaRPr lang="pt-PT" sz="900" dirty="0">
              <a:cs typeface="Arial" panose="020B0604020202020204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900" dirty="0" err="1">
                <a:cs typeface="Arial" panose="020B0604020202020204" pitchFamily="34" charset="0"/>
              </a:rPr>
              <a:t>Chien</a:t>
            </a:r>
            <a:r>
              <a:rPr lang="en-GB" sz="900" dirty="0">
                <a:cs typeface="Arial" panose="020B0604020202020204" pitchFamily="34" charset="0"/>
              </a:rPr>
              <a:t> , G. W., </a:t>
            </a:r>
            <a:r>
              <a:rPr lang="en-GB" sz="900" dirty="0" err="1">
                <a:cs typeface="Arial" panose="020B0604020202020204" pitchFamily="34" charset="0"/>
              </a:rPr>
              <a:t>Slezak</a:t>
            </a:r>
            <a:r>
              <a:rPr lang="en-GB" sz="900" dirty="0">
                <a:cs typeface="Arial" panose="020B0604020202020204" pitchFamily="34" charset="0"/>
              </a:rPr>
              <a:t>, J. M., Harrison, T. N., Jung, H., </a:t>
            </a:r>
            <a:r>
              <a:rPr lang="en-GB" sz="900" dirty="0" err="1">
                <a:cs typeface="Arial" panose="020B0604020202020204" pitchFamily="34" charset="0"/>
              </a:rPr>
              <a:t>Gelfond</a:t>
            </a:r>
            <a:r>
              <a:rPr lang="en-GB" sz="900" dirty="0">
                <a:cs typeface="Arial" panose="020B0604020202020204" pitchFamily="34" charset="0"/>
              </a:rPr>
              <a:t>, J. S., Zheng, </a:t>
            </a:r>
            <a:r>
              <a:rPr lang="en-GB" sz="900" dirty="0" err="1">
                <a:cs typeface="Arial" panose="020B0604020202020204" pitchFamily="34" charset="0"/>
              </a:rPr>
              <a:t>C</a:t>
            </a:r>
            <a:r>
              <a:rPr lang="en-GB" sz="900" dirty="0" err="1" smtClean="0">
                <a:cs typeface="Arial" panose="020B0604020202020204" pitchFamily="34" charset="0"/>
              </a:rPr>
              <a:t>.,Jacobsen</a:t>
            </a:r>
            <a:r>
              <a:rPr lang="en-GB" sz="900" dirty="0">
                <a:cs typeface="Arial" panose="020B0604020202020204" pitchFamily="34" charset="0"/>
              </a:rPr>
              <a:t>, S. J. (2017). Health-related quality of life outcomes from a contemporary prostate cancer registry in a large diverse population. </a:t>
            </a:r>
            <a:r>
              <a:rPr lang="en-GB" sz="900" i="1" dirty="0">
                <a:cs typeface="Arial" panose="020B0604020202020204" pitchFamily="34" charset="0"/>
              </a:rPr>
              <a:t>BJU International </a:t>
            </a:r>
            <a:r>
              <a:rPr lang="en-GB" sz="900" dirty="0">
                <a:cs typeface="Arial" panose="020B0604020202020204" pitchFamily="34" charset="0"/>
              </a:rPr>
              <a:t>, 120: </a:t>
            </a:r>
            <a:r>
              <a:rPr lang="en-GB" sz="900" dirty="0" smtClean="0">
                <a:cs typeface="Arial" panose="020B0604020202020204" pitchFamily="34" charset="0"/>
              </a:rPr>
              <a:t>520–529</a:t>
            </a:r>
            <a:r>
              <a:rPr lang="pt-PT" sz="900" dirty="0" smtClean="0">
                <a:cs typeface="Arial" panose="020B0604020202020204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PT" sz="900" dirty="0" smtClean="0">
                <a:cs typeface="Arial" panose="020B0604020202020204" pitchFamily="34" charset="0"/>
              </a:rPr>
              <a:t>Sequeira</a:t>
            </a:r>
            <a:r>
              <a:rPr lang="pt-PT" sz="900" dirty="0">
                <a:cs typeface="Arial" panose="020B0604020202020204" pitchFamily="34" charset="0"/>
              </a:rPr>
              <a:t>, T., Ferreira, P. L., Teixeira, J., Peres, I., Oliveira, J., &amp; Silveira, A. (Dezembro de 2015). </a:t>
            </a:r>
            <a:r>
              <a:rPr lang="en-GB" sz="900" dirty="0">
                <a:cs typeface="Arial" panose="020B0604020202020204" pitchFamily="34" charset="0"/>
              </a:rPr>
              <a:t>Patient- Reported Outcomes in Prostate Cancer: Prospective Changes Analysis for Prognosis Prediction. </a:t>
            </a:r>
            <a:r>
              <a:rPr lang="pt-PT" sz="900" i="1" dirty="0" err="1">
                <a:cs typeface="Arial" panose="020B0604020202020204" pitchFamily="34" charset="0"/>
              </a:rPr>
              <a:t>Journal</a:t>
            </a:r>
            <a:r>
              <a:rPr lang="pt-PT" sz="900" i="1" dirty="0">
                <a:cs typeface="Arial" panose="020B0604020202020204" pitchFamily="34" charset="0"/>
              </a:rPr>
              <a:t> </a:t>
            </a:r>
            <a:r>
              <a:rPr lang="pt-PT" sz="900" i="1" dirty="0" err="1">
                <a:cs typeface="Arial" panose="020B0604020202020204" pitchFamily="34" charset="0"/>
              </a:rPr>
              <a:t>of</a:t>
            </a:r>
            <a:r>
              <a:rPr lang="pt-PT" sz="900" i="1" dirty="0">
                <a:cs typeface="Arial" panose="020B0604020202020204" pitchFamily="34" charset="0"/>
              </a:rPr>
              <a:t> </a:t>
            </a:r>
            <a:r>
              <a:rPr lang="pt-PT" sz="900" i="1" dirty="0" err="1">
                <a:cs typeface="Arial" panose="020B0604020202020204" pitchFamily="34" charset="0"/>
              </a:rPr>
              <a:t>Cancer</a:t>
            </a:r>
            <a:r>
              <a:rPr lang="pt-PT" sz="900" i="1" dirty="0">
                <a:cs typeface="Arial" panose="020B0604020202020204" pitchFamily="34" charset="0"/>
              </a:rPr>
              <a:t> </a:t>
            </a:r>
            <a:r>
              <a:rPr lang="pt-PT" sz="900" i="1" dirty="0" err="1">
                <a:cs typeface="Arial" panose="020B0604020202020204" pitchFamily="34" charset="0"/>
              </a:rPr>
              <a:t>Therapy</a:t>
            </a:r>
            <a:r>
              <a:rPr lang="pt-PT" sz="900" i="1" dirty="0">
                <a:cs typeface="Arial" panose="020B0604020202020204" pitchFamily="34" charset="0"/>
              </a:rPr>
              <a:t>, 6</a:t>
            </a:r>
            <a:r>
              <a:rPr lang="pt-PT" sz="900" dirty="0">
                <a:cs typeface="Arial" panose="020B0604020202020204" pitchFamily="34" charset="0"/>
              </a:rPr>
              <a:t>, 1238-1248. Obtido em Novembro de 2018, de http://www.scirp.org/journal/jct http://</a:t>
            </a:r>
            <a:r>
              <a:rPr lang="pt-PT" sz="900" dirty="0" smtClean="0">
                <a:cs typeface="Arial" panose="020B0604020202020204" pitchFamily="34" charset="0"/>
              </a:rPr>
              <a:t>dx.doi.org/10.4236/jct.2015.615135.</a:t>
            </a:r>
            <a:endParaRPr lang="pt-PT" sz="900" dirty="0"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900" b="0" i="0" u="none" strike="noStrike" cap="none" normalizeH="0" baseline="0" dirty="0" smtClean="0">
              <a:ln>
                <a:noFill/>
              </a:ln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5378007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pt-PT" sz="12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Resultados/Discussão</a:t>
            </a:r>
          </a:p>
          <a:p>
            <a:pPr algn="just"/>
            <a:r>
              <a:rPr lang="pt-PT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Verificou-se </a:t>
            </a:r>
            <a:r>
              <a:rPr lang="pt-PT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o grau de severidade não variou ao longo do tempo (M=15,4), há uma ligeira alteração do M0 para o M1 e do M3 para o M6 com uma descida não significativa dos valores. </a:t>
            </a:r>
            <a:r>
              <a:rPr lang="pt-PT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pt-PT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facto de não se terem encontrado alterações significativas pode ter relação com questões de preservação da privacidade, tal como nos diz o estudo de Sequeira </a:t>
            </a:r>
            <a:r>
              <a:rPr lang="pt-PT" sz="12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</a:t>
            </a:r>
            <a:r>
              <a:rPr lang="pt-PT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 (</a:t>
            </a:r>
            <a:r>
              <a:rPr lang="pt-PT" sz="12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2015).</a:t>
            </a:r>
            <a:endParaRPr lang="pt-PT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Grá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250367"/>
              </p:ext>
            </p:extLst>
          </p:nvPr>
        </p:nvGraphicFramePr>
        <p:xfrm>
          <a:off x="5295331" y="1734440"/>
          <a:ext cx="2960104" cy="1521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6286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537</Words>
  <Application>Microsoft Office PowerPoint</Application>
  <PresentationFormat>Apresentação no Ecrã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Sofia Coutinho</dc:creator>
  <cp:lastModifiedBy>Joana Teixeira</cp:lastModifiedBy>
  <cp:revision>21</cp:revision>
  <dcterms:created xsi:type="dcterms:W3CDTF">2017-06-19T15:08:42Z</dcterms:created>
  <dcterms:modified xsi:type="dcterms:W3CDTF">2019-04-02T19:42:41Z</dcterms:modified>
</cp:coreProperties>
</file>