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5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6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7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8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9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0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1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2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3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4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5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6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7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9"/>
  </p:notesMasterIdLst>
  <p:sldIdLst>
    <p:sldId id="256" r:id="rId2"/>
    <p:sldId id="284" r:id="rId3"/>
    <p:sldId id="268" r:id="rId4"/>
    <p:sldId id="257" r:id="rId5"/>
    <p:sldId id="269" r:id="rId6"/>
    <p:sldId id="270" r:id="rId7"/>
    <p:sldId id="271" r:id="rId8"/>
    <p:sldId id="273" r:id="rId9"/>
    <p:sldId id="274" r:id="rId10"/>
    <p:sldId id="292" r:id="rId11"/>
    <p:sldId id="275" r:id="rId12"/>
    <p:sldId id="277" r:id="rId13"/>
    <p:sldId id="278" r:id="rId14"/>
    <p:sldId id="280" r:id="rId15"/>
    <p:sldId id="291" r:id="rId16"/>
    <p:sldId id="318" r:id="rId17"/>
    <p:sldId id="283" r:id="rId18"/>
    <p:sldId id="286" r:id="rId19"/>
    <p:sldId id="287" r:id="rId20"/>
    <p:sldId id="289" r:id="rId21"/>
    <p:sldId id="330" r:id="rId22"/>
    <p:sldId id="336" r:id="rId23"/>
    <p:sldId id="331" r:id="rId24"/>
    <p:sldId id="323" r:id="rId25"/>
    <p:sldId id="332" r:id="rId26"/>
    <p:sldId id="325" r:id="rId27"/>
    <p:sldId id="333" r:id="rId28"/>
    <p:sldId id="326" r:id="rId29"/>
    <p:sldId id="334" r:id="rId30"/>
    <p:sldId id="327" r:id="rId31"/>
    <p:sldId id="335" r:id="rId32"/>
    <p:sldId id="328" r:id="rId33"/>
    <p:sldId id="304" r:id="rId34"/>
    <p:sldId id="305" r:id="rId35"/>
    <p:sldId id="306" r:id="rId36"/>
    <p:sldId id="337" r:id="rId37"/>
    <p:sldId id="316" r:id="rId38"/>
  </p:sldIdLst>
  <p:sldSz cx="9144000" cy="5143500" type="screen16x9"/>
  <p:notesSz cx="6858000" cy="9144000"/>
  <p:defaultTextStyle>
    <a:defPPr>
      <a:defRPr lang="pt-PT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B00"/>
    <a:srgbClr val="CCFFCC"/>
    <a:srgbClr val="99CCFF"/>
    <a:srgbClr val="FF9999"/>
    <a:srgbClr val="FFF266"/>
    <a:srgbClr val="CC99FF"/>
    <a:srgbClr val="FF9967"/>
    <a:srgbClr val="FFBBFF"/>
    <a:srgbClr val="FF4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42"/>
    <p:restoredTop sz="94695"/>
  </p:normalViewPr>
  <p:slideViewPr>
    <p:cSldViewPr snapToGrid="0" snapToObjects="1">
      <p:cViewPr varScale="1">
        <p:scale>
          <a:sx n="177" d="100"/>
          <a:sy n="177" d="100"/>
        </p:scale>
        <p:origin x="200" y="19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/F:\LIPOR\Dados\Monitoriza&#231;&#227;o\hidromorfologia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microsoft.com/office/2011/relationships/chartStyle" Target="style9.xml"/><Relationship Id="rId2" Type="http://schemas.microsoft.com/office/2011/relationships/chartColorStyle" Target="colors9.xml"/><Relationship Id="rId3" Type="http://schemas.openxmlformats.org/officeDocument/2006/relationships/oleObject" Target="file:////Users\teresajesus\Desktop\SEFS10%20-%20Olomouc\environment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microsoft.com/office/2011/relationships/chartStyle" Target="style10.xml"/><Relationship Id="rId2" Type="http://schemas.microsoft.com/office/2011/relationships/chartColorStyle" Target="colors10.xml"/><Relationship Id="rId3" Type="http://schemas.openxmlformats.org/officeDocument/2006/relationships/oleObject" Target="file:////Users\teresajesus\Desktop\SEFS10%20-%20Olomouc\macroinv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microsoft.com/office/2011/relationships/chartStyle" Target="style11.xml"/><Relationship Id="rId2" Type="http://schemas.microsoft.com/office/2011/relationships/chartColorStyle" Target="colors11.xml"/><Relationship Id="rId3" Type="http://schemas.openxmlformats.org/officeDocument/2006/relationships/oleObject" Target="file:////Users\teresajesus\Desktop\SEFS10%20-%20Olomouc\macroinv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microsoft.com/office/2011/relationships/chartStyle" Target="style12.xml"/><Relationship Id="rId2" Type="http://schemas.microsoft.com/office/2011/relationships/chartColorStyle" Target="colors12.xml"/><Relationship Id="rId3" Type="http://schemas.openxmlformats.org/officeDocument/2006/relationships/oleObject" Target="file:////Users\teresajesus\Desktop\SEFS10%20-%20Olomouc\macroinv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microsoft.com/office/2011/relationships/chartStyle" Target="style13.xml"/><Relationship Id="rId2" Type="http://schemas.microsoft.com/office/2011/relationships/chartColorStyle" Target="colors13.xml"/><Relationship Id="rId3" Type="http://schemas.openxmlformats.org/officeDocument/2006/relationships/oleObject" Target="file:////Users\teresajesus\Desktop\SEFS10%20-%20Olomouc\macroinv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microsoft.com/office/2011/relationships/chartStyle" Target="style14.xml"/><Relationship Id="rId2" Type="http://schemas.microsoft.com/office/2011/relationships/chartColorStyle" Target="colors14.xml"/><Relationship Id="rId3" Type="http://schemas.openxmlformats.org/officeDocument/2006/relationships/oleObject" Target="file:////Users\teresajesus\Desktop\SEFS10%20-%20Olomouc\macroinv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microsoft.com/office/2011/relationships/chartStyle" Target="style15.xml"/><Relationship Id="rId2" Type="http://schemas.microsoft.com/office/2011/relationships/chartColorStyle" Target="colors15.xml"/><Relationship Id="rId3" Type="http://schemas.openxmlformats.org/officeDocument/2006/relationships/oleObject" Target="file:////Users\teresajesus\Desktop\SEFS10%20-%20Olomouc\macroinv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microsoft.com/office/2011/relationships/chartStyle" Target="style16.xml"/><Relationship Id="rId2" Type="http://schemas.microsoft.com/office/2011/relationships/chartColorStyle" Target="colors16.xml"/><Relationship Id="rId3" Type="http://schemas.openxmlformats.org/officeDocument/2006/relationships/oleObject" Target="file:////Users\teresajesus\Desktop\SEFS10%20-%20Olomouc\macroinv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microsoft.com/office/2011/relationships/chartStyle" Target="style17.xml"/><Relationship Id="rId2" Type="http://schemas.microsoft.com/office/2011/relationships/chartColorStyle" Target="colors17.xml"/><Relationship Id="rId3" Type="http://schemas.openxmlformats.org/officeDocument/2006/relationships/oleObject" Target="file:////Users\teresajesus\Desktop\SEFS10%20-%20Olomouc\macroinv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microsoft.com/office/2011/relationships/chartStyle" Target="style18.xml"/><Relationship Id="rId2" Type="http://schemas.microsoft.com/office/2011/relationships/chartColorStyle" Target="colors18.xml"/><Relationship Id="rId3" Type="http://schemas.openxmlformats.org/officeDocument/2006/relationships/oleObject" Target="file:////Users\teresajesus\Desktop\SEFS10%20-%20Olomouc\macroinv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\teresajesus\Desktop\SEFS10%20-%20Olomouc\environment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microsoft.com/office/2011/relationships/chartStyle" Target="style19.xml"/><Relationship Id="rId2" Type="http://schemas.microsoft.com/office/2011/relationships/chartColorStyle" Target="colors19.xml"/><Relationship Id="rId3" Type="http://schemas.openxmlformats.org/officeDocument/2006/relationships/oleObject" Target="file:////Users\teresajesus\Desktop\SEFS10%20-%20Olomouc\macroinv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microsoft.com/office/2011/relationships/chartStyle" Target="style20.xml"/><Relationship Id="rId2" Type="http://schemas.microsoft.com/office/2011/relationships/chartColorStyle" Target="colors20.xml"/><Relationship Id="rId3" Type="http://schemas.openxmlformats.org/officeDocument/2006/relationships/oleObject" Target="file:////Users\teresajesus\Desktop\SEFS10%20-%20Olomouc\macroinv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microsoft.com/office/2011/relationships/chartStyle" Target="style21.xml"/><Relationship Id="rId2" Type="http://schemas.microsoft.com/office/2011/relationships/chartColorStyle" Target="colors21.xml"/><Relationship Id="rId3" Type="http://schemas.openxmlformats.org/officeDocument/2006/relationships/oleObject" Target="file:////Users/teresajesus/Desktop/SEFS10%20-%20Olomouc/trabalho/macroinv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microsoft.com/office/2011/relationships/chartStyle" Target="style22.xml"/><Relationship Id="rId2" Type="http://schemas.microsoft.com/office/2011/relationships/chartColorStyle" Target="colors22.xml"/><Relationship Id="rId3" Type="http://schemas.openxmlformats.org/officeDocument/2006/relationships/oleObject" Target="file:////Users/teresajesus/Desktop/SEFS10%20-%20Olomouc/trabalho/macroinv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microsoft.com/office/2011/relationships/chartStyle" Target="style23.xml"/><Relationship Id="rId2" Type="http://schemas.microsoft.com/office/2011/relationships/chartColorStyle" Target="colors23.xml"/><Relationship Id="rId3" Type="http://schemas.openxmlformats.org/officeDocument/2006/relationships/oleObject" Target="file:////Users/teresajesus/Desktop/SEFS10%20-%20Olomouc/trabalho/macroinv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microsoft.com/office/2011/relationships/chartStyle" Target="style24.xml"/><Relationship Id="rId2" Type="http://schemas.microsoft.com/office/2011/relationships/chartColorStyle" Target="colors24.xml"/><Relationship Id="rId3" Type="http://schemas.openxmlformats.org/officeDocument/2006/relationships/oleObject" Target="file:////Users/teresajesus/Desktop/SEFS10%20-%20Olomouc/trabalho/macroinv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microsoft.com/office/2011/relationships/chartStyle" Target="style25.xml"/><Relationship Id="rId2" Type="http://schemas.microsoft.com/office/2011/relationships/chartColorStyle" Target="colors25.xml"/><Relationship Id="rId3" Type="http://schemas.openxmlformats.org/officeDocument/2006/relationships/oleObject" Target="file:////Users/teresajesus/Desktop/SEFS10%20-%20Olomouc/trabalho/macroinv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microsoft.com/office/2011/relationships/chartStyle" Target="style26.xml"/><Relationship Id="rId2" Type="http://schemas.microsoft.com/office/2011/relationships/chartColorStyle" Target="colors26.xml"/><Relationship Id="rId3" Type="http://schemas.openxmlformats.org/officeDocument/2006/relationships/oleObject" Target="file:////Users/teresajesus/Desktop/SEFS10%20-%20Olomouc/trabalho/macroinv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Users\teresajesus\Desktop\SEFS10%20-%20Olomouc\environmen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/Users\teresajesus\Desktop\SEFS10%20-%20Olomouc\environmen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//Users\teresajesus\Desktop\SEFS10%20-%20Olomouc\environment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oleObject" Target="file:////Users\teresajesus\Desktop\SEFS10%20-%20Olomouc\environment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oleObject" Target="file:////Users\teresajesus\Desktop\SEFS10%20-%20Olomouc\environment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oleObject" Target="file:////Users\teresajesus\Desktop\SEFS10%20-%20Olomouc\environment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oleObject" Target="file:////Users\teresajesus\Desktop\SEFS10%20-%20Olomouc\environme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0834579087986639"/>
          <c:y val="0.0373103977080572"/>
          <c:w val="0.890392554949092"/>
          <c:h val="0.825213849227791"/>
        </c:manualLayout>
      </c:layout>
      <c:scatterChart>
        <c:scatterStyle val="smoothMarker"/>
        <c:varyColors val="0"/>
        <c:ser>
          <c:idx val="0"/>
          <c:order val="0"/>
          <c:spPr>
            <a:ln w="50800">
              <a:solidFill>
                <a:srgbClr val="00CC99"/>
              </a:solidFill>
            </a:ln>
          </c:spPr>
          <c:marker>
            <c:symbol val="none"/>
          </c:marker>
          <c:xVal>
            <c:numRef>
              <c:f>'F:\Users\Teresa Jesus\Documents\Teresa\UFP\LIPOR\Dados\Fase preliminar\[Dados Rio Tinto.xlsx]Perfil do rio'!$C$2:$C$22</c:f>
              <c:numCache>
                <c:formatCode>General</c:formatCode>
                <c:ptCount val="21"/>
                <c:pt idx="0">
                  <c:v>0.0</c:v>
                </c:pt>
                <c:pt idx="1">
                  <c:v>0.05</c:v>
                </c:pt>
                <c:pt idx="2">
                  <c:v>0.175</c:v>
                </c:pt>
                <c:pt idx="3">
                  <c:v>0.45</c:v>
                </c:pt>
                <c:pt idx="4">
                  <c:v>0.725</c:v>
                </c:pt>
                <c:pt idx="5">
                  <c:v>0.975</c:v>
                </c:pt>
                <c:pt idx="6">
                  <c:v>1.25</c:v>
                </c:pt>
                <c:pt idx="7">
                  <c:v>1.55</c:v>
                </c:pt>
                <c:pt idx="8">
                  <c:v>1.9</c:v>
                </c:pt>
                <c:pt idx="9">
                  <c:v>2.55</c:v>
                </c:pt>
                <c:pt idx="10">
                  <c:v>2.975</c:v>
                </c:pt>
                <c:pt idx="11">
                  <c:v>3.625</c:v>
                </c:pt>
                <c:pt idx="12">
                  <c:v>4.475</c:v>
                </c:pt>
                <c:pt idx="13">
                  <c:v>5.95</c:v>
                </c:pt>
                <c:pt idx="14">
                  <c:v>6.25</c:v>
                </c:pt>
                <c:pt idx="15">
                  <c:v>6.9</c:v>
                </c:pt>
                <c:pt idx="16">
                  <c:v>7.95</c:v>
                </c:pt>
                <c:pt idx="17">
                  <c:v>8.85</c:v>
                </c:pt>
                <c:pt idx="18">
                  <c:v>9.725000000000001</c:v>
                </c:pt>
                <c:pt idx="19">
                  <c:v>10.25</c:v>
                </c:pt>
                <c:pt idx="20">
                  <c:v>11.275</c:v>
                </c:pt>
              </c:numCache>
            </c:numRef>
          </c:xVal>
          <c:yVal>
            <c:numRef>
              <c:f>'F:\Users\Teresa Jesus\Documents\Teresa\UFP\LIPOR\Dados\Fase preliminar\[Dados Rio Tinto.xlsx]Perfil do rio'!$A$2:$A$22</c:f>
              <c:numCache>
                <c:formatCode>General</c:formatCode>
                <c:ptCount val="21"/>
                <c:pt idx="0">
                  <c:v>195.0</c:v>
                </c:pt>
                <c:pt idx="1">
                  <c:v>190.0</c:v>
                </c:pt>
                <c:pt idx="2">
                  <c:v>180.0</c:v>
                </c:pt>
                <c:pt idx="3">
                  <c:v>170.0</c:v>
                </c:pt>
                <c:pt idx="4">
                  <c:v>160.0</c:v>
                </c:pt>
                <c:pt idx="5">
                  <c:v>150.0</c:v>
                </c:pt>
                <c:pt idx="6">
                  <c:v>140.0</c:v>
                </c:pt>
                <c:pt idx="7">
                  <c:v>130.0</c:v>
                </c:pt>
                <c:pt idx="8">
                  <c:v>120.0</c:v>
                </c:pt>
                <c:pt idx="9">
                  <c:v>110.0</c:v>
                </c:pt>
                <c:pt idx="10">
                  <c:v>100.0</c:v>
                </c:pt>
                <c:pt idx="11">
                  <c:v>90.0</c:v>
                </c:pt>
                <c:pt idx="12">
                  <c:v>80.0</c:v>
                </c:pt>
                <c:pt idx="13">
                  <c:v>70.0</c:v>
                </c:pt>
                <c:pt idx="14">
                  <c:v>60.0</c:v>
                </c:pt>
                <c:pt idx="15">
                  <c:v>50.0</c:v>
                </c:pt>
                <c:pt idx="16">
                  <c:v>40.0</c:v>
                </c:pt>
                <c:pt idx="17">
                  <c:v>30.0</c:v>
                </c:pt>
                <c:pt idx="18">
                  <c:v>20.0</c:v>
                </c:pt>
                <c:pt idx="19">
                  <c:v>10.0</c:v>
                </c:pt>
                <c:pt idx="20">
                  <c:v>0.0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1527680"/>
        <c:axId val="501530224"/>
      </c:scatterChart>
      <c:valAx>
        <c:axId val="5015276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>
                    <a:solidFill>
                      <a:srgbClr val="006600"/>
                    </a:solidFill>
                  </a:defRPr>
                </a:pPr>
                <a:r>
                  <a:rPr lang="en-US" sz="1600" smtClean="0">
                    <a:solidFill>
                      <a:srgbClr val="006600"/>
                    </a:solidFill>
                  </a:rPr>
                  <a:t>Distance</a:t>
                </a:r>
                <a:r>
                  <a:rPr lang="en-US" sz="1600" baseline="0" smtClean="0">
                    <a:solidFill>
                      <a:srgbClr val="006600"/>
                    </a:solidFill>
                  </a:rPr>
                  <a:t>  to the source</a:t>
                </a:r>
                <a:r>
                  <a:rPr lang="en-US" sz="1600" smtClean="0">
                    <a:solidFill>
                      <a:srgbClr val="006600"/>
                    </a:solidFill>
                  </a:rPr>
                  <a:t> (Km)</a:t>
                </a:r>
                <a:endParaRPr lang="en-US" sz="1600">
                  <a:solidFill>
                    <a:srgbClr val="006600"/>
                  </a:solidFill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>
                <a:solidFill>
                  <a:srgbClr val="006600"/>
                </a:solidFill>
              </a:defRPr>
            </a:pPr>
            <a:endParaRPr lang="pt-PT"/>
          </a:p>
        </c:txPr>
        <c:crossAx val="501530224"/>
        <c:crosses val="autoZero"/>
        <c:crossBetween val="midCat"/>
        <c:majorUnit val="0.5"/>
      </c:valAx>
      <c:valAx>
        <c:axId val="501530224"/>
        <c:scaling>
          <c:orientation val="minMax"/>
          <c:max val="20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rgbClr val="006600"/>
                    </a:solidFill>
                  </a:defRPr>
                </a:pPr>
                <a:r>
                  <a:rPr lang="en-US" sz="1600" smtClean="0">
                    <a:solidFill>
                      <a:srgbClr val="006600"/>
                    </a:solidFill>
                  </a:rPr>
                  <a:t>Highness </a:t>
                </a:r>
                <a:r>
                  <a:rPr lang="en-US" sz="1600">
                    <a:solidFill>
                      <a:srgbClr val="006600"/>
                    </a:solidFill>
                  </a:rPr>
                  <a:t>(m)</a:t>
                </a:r>
              </a:p>
            </c:rich>
          </c:tx>
          <c:layout>
            <c:manualLayout>
              <c:xMode val="edge"/>
              <c:yMode val="edge"/>
              <c:x val="0.00820865333959309"/>
              <c:y val="0.3269932536180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6600"/>
                </a:solidFill>
              </a:defRPr>
            </a:pPr>
            <a:endParaRPr lang="pt-PT"/>
          </a:p>
        </c:txPr>
        <c:crossAx val="501527680"/>
        <c:crosses val="autoZero"/>
        <c:crossBetween val="midCat"/>
        <c:majorUnit val="20.0"/>
      </c:valAx>
    </c:plotArea>
    <c:plotVisOnly val="1"/>
    <c:dispBlanksAs val="gap"/>
    <c:showDLblsOverMax val="0"/>
  </c:chart>
  <c:txPr>
    <a:bodyPr/>
    <a:lstStyle/>
    <a:p>
      <a:pPr>
        <a:defRPr sz="1400" b="1">
          <a:solidFill>
            <a:srgbClr val="003300"/>
          </a:solidFill>
          <a:latin typeface="Arial Narrow" panose="020B0606020202030204" pitchFamily="34" charset="0"/>
        </a:defRPr>
      </a:pPr>
      <a:endParaRPr lang="pt-PT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 dirty="0" smtClean="0"/>
              <a:t>Total </a:t>
            </a:r>
            <a:r>
              <a:rPr lang="pt-PT" b="1" i="1" dirty="0" err="1" smtClean="0"/>
              <a:t>phosphorous</a:t>
            </a:r>
            <a:endParaRPr lang="pt-PT" b="1" i="1" dirty="0"/>
          </a:p>
        </c:rich>
      </c:tx>
      <c:layout>
        <c:manualLayout>
          <c:xMode val="edge"/>
          <c:yMode val="edge"/>
          <c:x val="0.330890116570502"/>
          <c:y val="0.01760563380281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72639575797005"/>
          <c:y val="0.193677543814949"/>
          <c:w val="0.787341731037538"/>
          <c:h val="0.6092519733892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'Chem Graph'!$B$182</c:f>
              <c:strCache>
                <c:ptCount val="1"/>
                <c:pt idx="0">
                  <c:v>oct'15</c:v>
                </c:pt>
              </c:strCache>
            </c:strRef>
          </c:tx>
          <c:spPr>
            <a:solidFill>
              <a:schemeClr val="accent1">
                <a:shade val="3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Graph'!$B$183:$B$193</c:f>
              <c:numCache>
                <c:formatCode>General</c:formatCode>
                <c:ptCount val="11"/>
              </c:numCache>
            </c:numRef>
          </c:val>
        </c:ser>
        <c:ser>
          <c:idx val="1"/>
          <c:order val="1"/>
          <c:tx>
            <c:strRef>
              <c:f>'Chem Graph'!$C$182</c:f>
              <c:strCache>
                <c:ptCount val="1"/>
                <c:pt idx="0">
                  <c:v>nov'15</c:v>
                </c:pt>
              </c:strCache>
            </c:strRef>
          </c:tx>
          <c:spPr>
            <a:solidFill>
              <a:schemeClr val="accent1">
                <a:shade val="4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Graph'!$C$183:$C$193</c:f>
              <c:numCache>
                <c:formatCode>General</c:formatCode>
                <c:ptCount val="11"/>
              </c:numCache>
            </c:numRef>
          </c:val>
        </c:ser>
        <c:ser>
          <c:idx val="2"/>
          <c:order val="2"/>
          <c:tx>
            <c:strRef>
              <c:f>'Chem Graph'!$D$182</c:f>
              <c:strCache>
                <c:ptCount val="1"/>
                <c:pt idx="0">
                  <c:v>dec'15</c:v>
                </c:pt>
              </c:strCache>
            </c:strRef>
          </c:tx>
          <c:spPr>
            <a:solidFill>
              <a:schemeClr val="accent1">
                <a:shade val="5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Graph'!$D$183:$D$193</c:f>
              <c:numCache>
                <c:formatCode>0.00</c:formatCode>
                <c:ptCount val="11"/>
                <c:pt idx="0">
                  <c:v>0.139144558743909</c:v>
                </c:pt>
                <c:pt idx="1">
                  <c:v>0.0200324851109908</c:v>
                </c:pt>
                <c:pt idx="2">
                  <c:v>0.626421223605847</c:v>
                </c:pt>
                <c:pt idx="3">
                  <c:v>0.153582385850929</c:v>
                </c:pt>
                <c:pt idx="4">
                  <c:v>0.0976358058112254</c:v>
                </c:pt>
                <c:pt idx="5">
                  <c:v>0.500090236419419</c:v>
                </c:pt>
                <c:pt idx="6">
                  <c:v>0.371954520844613</c:v>
                </c:pt>
                <c:pt idx="7">
                  <c:v>0.330445767911929</c:v>
                </c:pt>
                <c:pt idx="8">
                  <c:v>4.27810864464898</c:v>
                </c:pt>
                <c:pt idx="9">
                  <c:v>2.942609637249594</c:v>
                </c:pt>
                <c:pt idx="10">
                  <c:v>2.861396859772604</c:v>
                </c:pt>
              </c:numCache>
            </c:numRef>
          </c:val>
        </c:ser>
        <c:ser>
          <c:idx val="3"/>
          <c:order val="3"/>
          <c:tx>
            <c:strRef>
              <c:f>'Chem Graph'!$E$182</c:f>
              <c:strCache>
                <c:ptCount val="1"/>
                <c:pt idx="0">
                  <c:v>jan'16</c:v>
                </c:pt>
              </c:strCache>
            </c:strRef>
          </c:tx>
          <c:spPr>
            <a:solidFill>
              <a:schemeClr val="accent1">
                <a:shade val="5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Graph'!$E$183:$E$193</c:f>
              <c:numCache>
                <c:formatCode>0.00</c:formatCode>
                <c:ptCount val="11"/>
                <c:pt idx="0">
                  <c:v>0.0</c:v>
                </c:pt>
                <c:pt idx="1">
                  <c:v>0.027251398664501</c:v>
                </c:pt>
                <c:pt idx="2">
                  <c:v>0.0850027070925825</c:v>
                </c:pt>
                <c:pt idx="3">
                  <c:v>0.171629669734705</c:v>
                </c:pt>
                <c:pt idx="4">
                  <c:v>0.0904168922577152</c:v>
                </c:pt>
                <c:pt idx="5">
                  <c:v>0.602959754556939</c:v>
                </c:pt>
                <c:pt idx="6">
                  <c:v>0.113878361306623</c:v>
                </c:pt>
                <c:pt idx="7">
                  <c:v>0.169824941346327</c:v>
                </c:pt>
                <c:pt idx="8">
                  <c:v>0.9115683089695</c:v>
                </c:pt>
                <c:pt idx="9">
                  <c:v>0.494676051254286</c:v>
                </c:pt>
                <c:pt idx="10">
                  <c:v>0.474824038982133</c:v>
                </c:pt>
              </c:numCache>
            </c:numRef>
          </c:val>
        </c:ser>
        <c:ser>
          <c:idx val="4"/>
          <c:order val="4"/>
          <c:tx>
            <c:strRef>
              <c:f>'Chem Graph'!$F$182</c:f>
              <c:strCache>
                <c:ptCount val="1"/>
                <c:pt idx="0">
                  <c:v>feb'16</c:v>
                </c:pt>
              </c:strCache>
            </c:strRef>
          </c:tx>
          <c:spPr>
            <a:solidFill>
              <a:schemeClr val="accent1">
                <a:shade val="6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Graph'!$F$183:$F$193</c:f>
              <c:numCache>
                <c:formatCode>0.00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0.0218372134993683</c:v>
                </c:pt>
                <c:pt idx="3">
                  <c:v>0.153582385850929</c:v>
                </c:pt>
                <c:pt idx="4">
                  <c:v>0.195091138783613</c:v>
                </c:pt>
                <c:pt idx="5">
                  <c:v>0.104854719364736</c:v>
                </c:pt>
                <c:pt idx="6">
                  <c:v>0.0904168922577152</c:v>
                </c:pt>
                <c:pt idx="7">
                  <c:v>0.103049990976358</c:v>
                </c:pt>
                <c:pt idx="8">
                  <c:v>0.936834506406786</c:v>
                </c:pt>
                <c:pt idx="9">
                  <c:v>0.445948384768092</c:v>
                </c:pt>
                <c:pt idx="10">
                  <c:v>0.413463273777296</c:v>
                </c:pt>
              </c:numCache>
            </c:numRef>
          </c:val>
        </c:ser>
        <c:ser>
          <c:idx val="5"/>
          <c:order val="5"/>
          <c:tx>
            <c:strRef>
              <c:f>'Chem Graph'!$G$182</c:f>
              <c:strCache>
                <c:ptCount val="1"/>
                <c:pt idx="0">
                  <c:v>mar'16</c:v>
                </c:pt>
              </c:strCache>
            </c:strRef>
          </c:tx>
          <c:spPr>
            <a:solidFill>
              <a:schemeClr val="accent1">
                <a:shade val="7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Graph'!$G$183:$G$193</c:f>
              <c:numCache>
                <c:formatCode>0.00</c:formatCode>
                <c:ptCount val="11"/>
                <c:pt idx="0">
                  <c:v>0.0308608554412561</c:v>
                </c:pt>
                <c:pt idx="1">
                  <c:v>0.0236419418877459</c:v>
                </c:pt>
                <c:pt idx="2">
                  <c:v>0.0398844973831438</c:v>
                </c:pt>
                <c:pt idx="3">
                  <c:v>0.142754015520664</c:v>
                </c:pt>
                <c:pt idx="4">
                  <c:v>0.0651506948204295</c:v>
                </c:pt>
                <c:pt idx="5">
                  <c:v>0.131925645190399</c:v>
                </c:pt>
                <c:pt idx="6">
                  <c:v>0.140949287132287</c:v>
                </c:pt>
                <c:pt idx="7">
                  <c:v>0.16080129940444</c:v>
                </c:pt>
                <c:pt idx="8">
                  <c:v>0.106659447753113</c:v>
                </c:pt>
                <c:pt idx="9">
                  <c:v>0.458581483486735</c:v>
                </c:pt>
                <c:pt idx="10">
                  <c:v>0.509113878361307</c:v>
                </c:pt>
              </c:numCache>
            </c:numRef>
          </c:val>
        </c:ser>
        <c:ser>
          <c:idx val="6"/>
          <c:order val="6"/>
          <c:tx>
            <c:strRef>
              <c:f>'Chem Graph'!$H$182</c:f>
              <c:strCache>
                <c:ptCount val="1"/>
                <c:pt idx="0">
                  <c:v>apr'16</c:v>
                </c:pt>
              </c:strCache>
            </c:strRef>
          </c:tx>
          <c:spPr>
            <a:solidFill>
              <a:schemeClr val="accent1">
                <a:shade val="81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Graph'!$H$183:$H$193</c:f>
              <c:numCache>
                <c:formatCode>0.00</c:formatCode>
                <c:ptCount val="11"/>
                <c:pt idx="0">
                  <c:v>0.0</c:v>
                </c:pt>
                <c:pt idx="1">
                  <c:v>-0.00342898393791734</c:v>
                </c:pt>
                <c:pt idx="2">
                  <c:v>0.0434939541598989</c:v>
                </c:pt>
                <c:pt idx="3">
                  <c:v>0.0922216206460927</c:v>
                </c:pt>
                <c:pt idx="4">
                  <c:v>0.0398844973831438</c:v>
                </c:pt>
                <c:pt idx="5">
                  <c:v>0.0579317812669193</c:v>
                </c:pt>
                <c:pt idx="6">
                  <c:v>0.0254466702761234</c:v>
                </c:pt>
                <c:pt idx="7">
                  <c:v>0.0507128677134091</c:v>
                </c:pt>
                <c:pt idx="8">
                  <c:v>0.137339830355531</c:v>
                </c:pt>
                <c:pt idx="9">
                  <c:v>0.433315286049449</c:v>
                </c:pt>
                <c:pt idx="10">
                  <c:v>0.384587619563256</c:v>
                </c:pt>
              </c:numCache>
            </c:numRef>
          </c:val>
        </c:ser>
        <c:ser>
          <c:idx val="7"/>
          <c:order val="7"/>
          <c:tx>
            <c:strRef>
              <c:f>'Chem Graph'!$I$182</c:f>
              <c:strCache>
                <c:ptCount val="1"/>
                <c:pt idx="0">
                  <c:v>may'16</c:v>
                </c:pt>
              </c:strCache>
            </c:strRef>
          </c:tx>
          <c:spPr>
            <a:solidFill>
              <a:schemeClr val="accent1">
                <a:shade val="8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Graph'!$I$183:$I$193</c:f>
              <c:numCache>
                <c:formatCode>0.00</c:formatCode>
                <c:ptCount val="11"/>
                <c:pt idx="0">
                  <c:v>0.0813932503158274</c:v>
                </c:pt>
                <c:pt idx="1">
                  <c:v>0.0290561270528785</c:v>
                </c:pt>
                <c:pt idx="2">
                  <c:v>0.083197978704205</c:v>
                </c:pt>
                <c:pt idx="3">
                  <c:v>0.0723696083739397</c:v>
                </c:pt>
                <c:pt idx="4">
                  <c:v>0.0597365096552969</c:v>
                </c:pt>
                <c:pt idx="5">
                  <c:v>0.124706731636889</c:v>
                </c:pt>
                <c:pt idx="6">
                  <c:v>0.0868074354809601</c:v>
                </c:pt>
                <c:pt idx="7">
                  <c:v>0.148168200685797</c:v>
                </c:pt>
                <c:pt idx="8">
                  <c:v>0.279913373037358</c:v>
                </c:pt>
                <c:pt idx="9">
                  <c:v>0.436924742826205</c:v>
                </c:pt>
                <c:pt idx="10">
                  <c:v>2.924562353365818</c:v>
                </c:pt>
              </c:numCache>
            </c:numRef>
          </c:val>
        </c:ser>
        <c:ser>
          <c:idx val="8"/>
          <c:order val="8"/>
          <c:tx>
            <c:strRef>
              <c:f>'Chem Graph'!$J$182</c:f>
              <c:strCache>
                <c:ptCount val="1"/>
                <c:pt idx="0">
                  <c:v>jun'16</c:v>
                </c:pt>
              </c:strCache>
            </c:strRef>
          </c:tx>
          <c:spPr>
            <a:solidFill>
              <a:schemeClr val="accent1">
                <a:shade val="9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Graph'!$J$183:$J$193</c:f>
              <c:numCache>
                <c:formatCode>0.00</c:formatCode>
                <c:ptCount val="11"/>
                <c:pt idx="0">
                  <c:v>0.155387114239307</c:v>
                </c:pt>
                <c:pt idx="1">
                  <c:v>0.0</c:v>
                </c:pt>
                <c:pt idx="2">
                  <c:v>0.0994405341996029</c:v>
                </c:pt>
                <c:pt idx="3">
                  <c:v>0.113878361306623</c:v>
                </c:pt>
                <c:pt idx="4">
                  <c:v>0.0723696083739397</c:v>
                </c:pt>
                <c:pt idx="5">
                  <c:v>0.108464176141491</c:v>
                </c:pt>
                <c:pt idx="6">
                  <c:v>0.121097274860134</c:v>
                </c:pt>
                <c:pt idx="7">
                  <c:v>0.178848583288215</c:v>
                </c:pt>
                <c:pt idx="8">
                  <c:v>1.454791553871142</c:v>
                </c:pt>
                <c:pt idx="9">
                  <c:v>1.227395776935571</c:v>
                </c:pt>
                <c:pt idx="10">
                  <c:v>0.796065692113337</c:v>
                </c:pt>
              </c:numCache>
            </c:numRef>
          </c:val>
        </c:ser>
        <c:ser>
          <c:idx val="9"/>
          <c:order val="9"/>
          <c:tx>
            <c:strRef>
              <c:f>'Chem Graph'!$K$182</c:f>
              <c:strCache>
                <c:ptCount val="1"/>
                <c:pt idx="0">
                  <c:v>jul'16</c:v>
                </c:pt>
              </c:strCache>
            </c:strRef>
          </c:tx>
          <c:spPr>
            <a:solidFill>
              <a:schemeClr val="accent1">
                <a:tint val="9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Graph'!$K$183:$K$193</c:f>
              <c:numCache>
                <c:formatCode>0.00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0.0705648799855621</c:v>
                </c:pt>
                <c:pt idx="3">
                  <c:v>0.103049990976358</c:v>
                </c:pt>
                <c:pt idx="4">
                  <c:v>0.148168200685797</c:v>
                </c:pt>
                <c:pt idx="5">
                  <c:v>0.149972929074174</c:v>
                </c:pt>
                <c:pt idx="6">
                  <c:v>0.115683089695001</c:v>
                </c:pt>
                <c:pt idx="7">
                  <c:v>0.231185706551164</c:v>
                </c:pt>
                <c:pt idx="8">
                  <c:v>0.492871322865909</c:v>
                </c:pt>
                <c:pt idx="9">
                  <c:v>1.308608554412561</c:v>
                </c:pt>
                <c:pt idx="10">
                  <c:v>1.64067857787403</c:v>
                </c:pt>
              </c:numCache>
            </c:numRef>
          </c:val>
        </c:ser>
        <c:ser>
          <c:idx val="10"/>
          <c:order val="10"/>
          <c:tx>
            <c:strRef>
              <c:f>'Chem Graph'!$L$182</c:f>
              <c:strCache>
                <c:ptCount val="1"/>
                <c:pt idx="0">
                  <c:v>aug'16</c:v>
                </c:pt>
              </c:strCache>
            </c:strRef>
          </c:tx>
          <c:spPr>
            <a:solidFill>
              <a:schemeClr val="accent1">
                <a:tint val="8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Graph'!$L$183:$L$193</c:f>
              <c:numCache>
                <c:formatCode>0.00</c:formatCode>
                <c:ptCount val="11"/>
                <c:pt idx="0">
                  <c:v>0.02</c:v>
                </c:pt>
                <c:pt idx="1">
                  <c:v>0.05</c:v>
                </c:pt>
                <c:pt idx="2">
                  <c:v>0.8</c:v>
                </c:pt>
                <c:pt idx="3">
                  <c:v>0.31</c:v>
                </c:pt>
                <c:pt idx="4">
                  <c:v>0.22</c:v>
                </c:pt>
                <c:pt idx="5">
                  <c:v>0.07</c:v>
                </c:pt>
                <c:pt idx="6">
                  <c:v>0.22</c:v>
                </c:pt>
                <c:pt idx="7">
                  <c:v>0.27</c:v>
                </c:pt>
                <c:pt idx="8">
                  <c:v>4.53</c:v>
                </c:pt>
                <c:pt idx="9">
                  <c:v>2.38</c:v>
                </c:pt>
                <c:pt idx="10">
                  <c:v>2.48</c:v>
                </c:pt>
              </c:numCache>
            </c:numRef>
          </c:val>
        </c:ser>
        <c:ser>
          <c:idx val="11"/>
          <c:order val="11"/>
          <c:tx>
            <c:strRef>
              <c:f>'Chem Graph'!$M$182</c:f>
              <c:strCache>
                <c:ptCount val="1"/>
                <c:pt idx="0">
                  <c:v>sep'16</c:v>
                </c:pt>
              </c:strCache>
            </c:strRef>
          </c:tx>
          <c:spPr>
            <a:solidFill>
              <a:schemeClr val="accent1">
                <a:tint val="8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Graph'!$M$183:$M$193</c:f>
              <c:numCache>
                <c:formatCode>0.00</c:formatCode>
                <c:ptCount val="11"/>
                <c:pt idx="0">
                  <c:v>0.0019852012272153</c:v>
                </c:pt>
                <c:pt idx="1">
                  <c:v>0.0019852012272153</c:v>
                </c:pt>
                <c:pt idx="2">
                  <c:v>0.113878361306623</c:v>
                </c:pt>
                <c:pt idx="3">
                  <c:v>0.0795885219274499</c:v>
                </c:pt>
                <c:pt idx="4">
                  <c:v>0.0615412380436744</c:v>
                </c:pt>
                <c:pt idx="5">
                  <c:v>0.285327558202491</c:v>
                </c:pt>
                <c:pt idx="6">
                  <c:v>0.126511460025266</c:v>
                </c:pt>
                <c:pt idx="7">
                  <c:v>0.26367081754196</c:v>
                </c:pt>
                <c:pt idx="8">
                  <c:v>0.659628225951994</c:v>
                </c:pt>
                <c:pt idx="9">
                  <c:v>1.11983396498827</c:v>
                </c:pt>
                <c:pt idx="10">
                  <c:v>2.446309330445767</c:v>
                </c:pt>
              </c:numCache>
            </c:numRef>
          </c:val>
        </c:ser>
        <c:ser>
          <c:idx val="12"/>
          <c:order val="12"/>
          <c:tx>
            <c:strRef>
              <c:f>'Chem Graph'!$N$182</c:f>
              <c:strCache>
                <c:ptCount val="1"/>
                <c:pt idx="0">
                  <c:v>oct'16</c:v>
                </c:pt>
              </c:strCache>
            </c:strRef>
          </c:tx>
          <c:spPr>
            <a:solidFill>
              <a:schemeClr val="accent1">
                <a:tint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Graph'!$N$183:$N$193</c:f>
              <c:numCache>
                <c:formatCode>0.00</c:formatCode>
                <c:ptCount val="11"/>
                <c:pt idx="0">
                  <c:v>0.0687601515971846</c:v>
                </c:pt>
                <c:pt idx="1">
                  <c:v>0.0362750406063887</c:v>
                </c:pt>
                <c:pt idx="2">
                  <c:v>0.184262768453348</c:v>
                </c:pt>
                <c:pt idx="3">
                  <c:v>0.110268904529868</c:v>
                </c:pt>
                <c:pt idx="4">
                  <c:v>0.117487818083378</c:v>
                </c:pt>
                <c:pt idx="5">
                  <c:v>0.321422125970041</c:v>
                </c:pt>
                <c:pt idx="6">
                  <c:v>0.913373037357878</c:v>
                </c:pt>
                <c:pt idx="7">
                  <c:v>0.402634903447031</c:v>
                </c:pt>
              </c:numCache>
            </c:numRef>
          </c:val>
        </c:ser>
        <c:ser>
          <c:idx val="13"/>
          <c:order val="13"/>
          <c:tx>
            <c:strRef>
              <c:f>'Chem Graph'!$O$182</c:f>
              <c:strCache>
                <c:ptCount val="1"/>
                <c:pt idx="0">
                  <c:v>nov'16</c:v>
                </c:pt>
              </c:strCache>
            </c:strRef>
          </c:tx>
          <c:spPr>
            <a:solidFill>
              <a:schemeClr val="accent1">
                <a:tint val="6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Graph'!$O$183:$O$193</c:f>
              <c:numCache>
                <c:formatCode>0.00</c:formatCode>
                <c:ptCount val="11"/>
                <c:pt idx="0">
                  <c:v>0.0218372134993683</c:v>
                </c:pt>
                <c:pt idx="1">
                  <c:v>0.0489081393250316</c:v>
                </c:pt>
                <c:pt idx="2">
                  <c:v>0.0669554232088071</c:v>
                </c:pt>
                <c:pt idx="3">
                  <c:v>0.128316188413644</c:v>
                </c:pt>
                <c:pt idx="4">
                  <c:v>0.101245262587981</c:v>
                </c:pt>
                <c:pt idx="5">
                  <c:v>0.0976358058112254</c:v>
                </c:pt>
                <c:pt idx="6">
                  <c:v>0.137339830355531</c:v>
                </c:pt>
                <c:pt idx="7">
                  <c:v>0.18245804006497</c:v>
                </c:pt>
                <c:pt idx="8">
                  <c:v>0.0460205739036275</c:v>
                </c:pt>
                <c:pt idx="9">
                  <c:v>0.370871683811586</c:v>
                </c:pt>
                <c:pt idx="10">
                  <c:v>3.132106118029236</c:v>
                </c:pt>
              </c:numCache>
            </c:numRef>
          </c:val>
        </c:ser>
        <c:ser>
          <c:idx val="14"/>
          <c:order val="14"/>
          <c:tx>
            <c:strRef>
              <c:f>'Chem Graph'!$P$182</c:f>
              <c:strCache>
                <c:ptCount val="1"/>
                <c:pt idx="0">
                  <c:v>dec'16</c:v>
                </c:pt>
              </c:strCache>
            </c:strRef>
          </c:tx>
          <c:spPr>
            <a:solidFill>
              <a:schemeClr val="accent1">
                <a:tint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Graph'!$P$183:$P$193</c:f>
              <c:numCache>
                <c:formatCode>0.00</c:formatCode>
                <c:ptCount val="11"/>
                <c:pt idx="0">
                  <c:v>0.875473741201949</c:v>
                </c:pt>
                <c:pt idx="1">
                  <c:v>0.135535101967154</c:v>
                </c:pt>
                <c:pt idx="2">
                  <c:v>0.169824941346327</c:v>
                </c:pt>
                <c:pt idx="3">
                  <c:v>0.431510557661072</c:v>
                </c:pt>
                <c:pt idx="4">
                  <c:v>0.0958310774228478</c:v>
                </c:pt>
                <c:pt idx="5">
                  <c:v>0.17523912651146</c:v>
                </c:pt>
                <c:pt idx="6">
                  <c:v>0.137339830355531</c:v>
                </c:pt>
                <c:pt idx="7">
                  <c:v>0.622811766829092</c:v>
                </c:pt>
                <c:pt idx="8">
                  <c:v>1.330265295073091</c:v>
                </c:pt>
                <c:pt idx="9">
                  <c:v>1.629850207543765</c:v>
                </c:pt>
                <c:pt idx="10">
                  <c:v>1.402454430608193</c:v>
                </c:pt>
              </c:numCache>
            </c:numRef>
          </c:val>
        </c:ser>
        <c:ser>
          <c:idx val="15"/>
          <c:order val="15"/>
          <c:tx>
            <c:strRef>
              <c:f>'Chem Graph'!$Q$182</c:f>
              <c:strCache>
                <c:ptCount val="1"/>
                <c:pt idx="0">
                  <c:v>jan'17</c:v>
                </c:pt>
              </c:strCache>
            </c:strRef>
          </c:tx>
          <c:spPr>
            <a:solidFill>
              <a:schemeClr val="accent1">
                <a:tint val="53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Graph'!$Q$183:$Q$193</c:f>
              <c:numCache>
                <c:formatCode>0.00</c:formatCode>
                <c:ptCount val="11"/>
                <c:pt idx="0">
                  <c:v>0.0</c:v>
                </c:pt>
                <c:pt idx="1">
                  <c:v>0.00378992961559285</c:v>
                </c:pt>
                <c:pt idx="2">
                  <c:v>0.139144558743909</c:v>
                </c:pt>
                <c:pt idx="3">
                  <c:v>0.0687601515971846</c:v>
                </c:pt>
                <c:pt idx="4">
                  <c:v>0.0254466702761234</c:v>
                </c:pt>
                <c:pt idx="5">
                  <c:v>0.0489081393250316</c:v>
                </c:pt>
                <c:pt idx="6">
                  <c:v>0.144558743909042</c:v>
                </c:pt>
                <c:pt idx="7">
                  <c:v>0.296155928532756</c:v>
                </c:pt>
                <c:pt idx="8">
                  <c:v>1.65511640498105</c:v>
                </c:pt>
                <c:pt idx="9">
                  <c:v>1.045118209709438</c:v>
                </c:pt>
                <c:pt idx="10">
                  <c:v>1.357336220898755</c:v>
                </c:pt>
              </c:numCache>
            </c:numRef>
          </c:val>
        </c:ser>
        <c:ser>
          <c:idx val="16"/>
          <c:order val="16"/>
          <c:tx>
            <c:strRef>
              <c:f>'Chem Graph'!$R$182</c:f>
              <c:strCache>
                <c:ptCount val="1"/>
                <c:pt idx="0">
                  <c:v>feb'17</c:v>
                </c:pt>
              </c:strCache>
            </c:strRef>
          </c:tx>
          <c:spPr>
            <a:solidFill>
              <a:schemeClr val="accent1">
                <a:tint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Graph'!$R$183:$R$193</c:f>
              <c:numCache>
                <c:formatCode>0.00</c:formatCode>
                <c:ptCount val="11"/>
                <c:pt idx="0">
                  <c:v>0.0164230283342357</c:v>
                </c:pt>
                <c:pt idx="1">
                  <c:v>-0.00342898393791734</c:v>
                </c:pt>
                <c:pt idx="2">
                  <c:v>0.180653311676593</c:v>
                </c:pt>
                <c:pt idx="3">
                  <c:v>0.27088973109547</c:v>
                </c:pt>
                <c:pt idx="4">
                  <c:v>0.155387114239307</c:v>
                </c:pt>
                <c:pt idx="5">
                  <c:v>0.0813932503158274</c:v>
                </c:pt>
                <c:pt idx="6">
                  <c:v>0.0651506948204295</c:v>
                </c:pt>
                <c:pt idx="7">
                  <c:v>0.0958310774228478</c:v>
                </c:pt>
                <c:pt idx="8">
                  <c:v>1.351922035733622</c:v>
                </c:pt>
                <c:pt idx="9">
                  <c:v>0.279913373037358</c:v>
                </c:pt>
                <c:pt idx="10">
                  <c:v>0.402634903447031</c:v>
                </c:pt>
              </c:numCache>
            </c:numRef>
          </c:val>
        </c:ser>
        <c:ser>
          <c:idx val="17"/>
          <c:order val="17"/>
          <c:tx>
            <c:strRef>
              <c:f>'Chem Graph'!$S$182</c:f>
              <c:strCache>
                <c:ptCount val="1"/>
                <c:pt idx="0">
                  <c:v>mar'17</c:v>
                </c:pt>
              </c:strCache>
            </c:strRef>
          </c:tx>
          <c:spPr>
            <a:solidFill>
              <a:schemeClr val="accent1">
                <a:tint val="3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Graph'!$A$183:$A$193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Graph'!$S$183:$S$193</c:f>
              <c:numCache>
                <c:formatCode>0.00</c:formatCode>
                <c:ptCount val="11"/>
                <c:pt idx="0">
                  <c:v>0.0723696083739397</c:v>
                </c:pt>
                <c:pt idx="1">
                  <c:v>0.0579317812669193</c:v>
                </c:pt>
                <c:pt idx="2">
                  <c:v>0.169824941346327</c:v>
                </c:pt>
                <c:pt idx="3">
                  <c:v>0.126511460025266</c:v>
                </c:pt>
                <c:pt idx="4">
                  <c:v>0.476628767370511</c:v>
                </c:pt>
                <c:pt idx="5">
                  <c:v>0.169824941346327</c:v>
                </c:pt>
                <c:pt idx="6">
                  <c:v>0.193286410395235</c:v>
                </c:pt>
                <c:pt idx="7">
                  <c:v>0.191481682006858</c:v>
                </c:pt>
                <c:pt idx="8">
                  <c:v>2.779642663779096</c:v>
                </c:pt>
                <c:pt idx="9">
                  <c:v>1.001804728388377</c:v>
                </c:pt>
                <c:pt idx="10">
                  <c:v>0.588521927449919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2755200"/>
        <c:axId val="612758960"/>
      </c:barChart>
      <c:catAx>
        <c:axId val="6127552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err="1" smtClean="0"/>
                  <a:t>Sampling</a:t>
                </a:r>
                <a:r>
                  <a:rPr lang="pt-PT" b="1" dirty="0" smtClean="0"/>
                  <a:t> sites</a:t>
                </a:r>
                <a:endParaRPr lang="pt-PT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2758960"/>
        <c:crosses val="autoZero"/>
        <c:auto val="1"/>
        <c:lblAlgn val="ctr"/>
        <c:lblOffset val="0"/>
        <c:noMultiLvlLbl val="0"/>
      </c:catAx>
      <c:valAx>
        <c:axId val="612758960"/>
        <c:scaling>
          <c:orientation val="minMax"/>
          <c:max val="5.0"/>
          <c:min val="0.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smtClean="0"/>
                  <a:t>P </a:t>
                </a:r>
                <a:r>
                  <a:rPr lang="pt-PT" b="1" baseline="-25000" dirty="0" smtClean="0"/>
                  <a:t>total </a:t>
                </a:r>
                <a:r>
                  <a:rPr lang="pt-PT" b="1" dirty="0" smtClean="0"/>
                  <a:t>(mg P/L)</a:t>
                </a:r>
                <a:endParaRPr lang="pt-PT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.0" sourceLinked="0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2755200"/>
        <c:crosses val="autoZero"/>
        <c:crossBetween val="between"/>
        <c:majorUnit val="1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 dirty="0" err="1"/>
              <a:t>Number</a:t>
            </a:r>
            <a:r>
              <a:rPr lang="pt-PT" b="1" i="1" dirty="0"/>
              <a:t> </a:t>
            </a:r>
            <a:r>
              <a:rPr lang="pt-PT" b="1" i="1" dirty="0" err="1"/>
              <a:t>of</a:t>
            </a:r>
            <a:r>
              <a:rPr lang="pt-PT" b="1" i="1" dirty="0"/>
              <a:t> </a:t>
            </a:r>
            <a:r>
              <a:rPr lang="pt-PT" b="1" i="1" dirty="0" err="1" smtClean="0"/>
              <a:t>organisms</a:t>
            </a:r>
            <a:r>
              <a:rPr lang="pt-PT" b="1" i="1" dirty="0" smtClean="0"/>
              <a:t> </a:t>
            </a:r>
            <a:r>
              <a:rPr lang="pt-PT" b="1" i="1" dirty="0"/>
              <a:t>(n)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'graphs 2'!$A$14</c:f>
              <c:strCache>
                <c:ptCount val="1"/>
                <c:pt idx="0">
                  <c:v>dec'15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0000"/>
                </a:schemeClr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cat>
            <c:strRef>
              <c:f>'graphs 2'!$B$13:$L$13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2'!$B$14:$L$14</c:f>
              <c:numCache>
                <c:formatCode>General</c:formatCode>
                <c:ptCount val="11"/>
                <c:pt idx="0">
                  <c:v>125.0</c:v>
                </c:pt>
                <c:pt idx="1">
                  <c:v>235.0</c:v>
                </c:pt>
                <c:pt idx="2">
                  <c:v>1092.0</c:v>
                </c:pt>
                <c:pt idx="3">
                  <c:v>2475.0</c:v>
                </c:pt>
                <c:pt idx="4">
                  <c:v>776.0</c:v>
                </c:pt>
                <c:pt idx="5">
                  <c:v>2761.0</c:v>
                </c:pt>
                <c:pt idx="6">
                  <c:v>136.0</c:v>
                </c:pt>
                <c:pt idx="7">
                  <c:v>3660.0</c:v>
                </c:pt>
                <c:pt idx="8">
                  <c:v>1560.0</c:v>
                </c:pt>
                <c:pt idx="9">
                  <c:v>930.0</c:v>
                </c:pt>
                <c:pt idx="10">
                  <c:v>1060.0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2'!$A$15</c:f>
              <c:strCache>
                <c:ptCount val="1"/>
                <c:pt idx="0">
                  <c:v>mar'16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0000"/>
                </a:schemeClr>
              </a:solidFill>
              <a:ln w="9525">
                <a:solidFill>
                  <a:schemeClr val="accent1">
                    <a:shade val="70000"/>
                  </a:schemeClr>
                </a:solidFill>
              </a:ln>
              <a:effectLst/>
            </c:spPr>
          </c:marker>
          <c:cat>
            <c:strRef>
              <c:f>'graphs 2'!$B$13:$L$13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2'!$B$15:$L$15</c:f>
              <c:numCache>
                <c:formatCode>General</c:formatCode>
                <c:ptCount val="11"/>
                <c:pt idx="0">
                  <c:v>39.0</c:v>
                </c:pt>
                <c:pt idx="1">
                  <c:v>24.0</c:v>
                </c:pt>
                <c:pt idx="2">
                  <c:v>3024.0</c:v>
                </c:pt>
                <c:pt idx="3">
                  <c:v>1020.0</c:v>
                </c:pt>
                <c:pt idx="4">
                  <c:v>112.0</c:v>
                </c:pt>
                <c:pt idx="5">
                  <c:v>960.0</c:v>
                </c:pt>
                <c:pt idx="6">
                  <c:v>10.0</c:v>
                </c:pt>
                <c:pt idx="7">
                  <c:v>1980.0</c:v>
                </c:pt>
                <c:pt idx="8">
                  <c:v>590.0</c:v>
                </c:pt>
                <c:pt idx="9">
                  <c:v>118.0</c:v>
                </c:pt>
                <c:pt idx="10">
                  <c:v>1285.0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2'!$A$16</c:f>
              <c:strCache>
                <c:ptCount val="1"/>
                <c:pt idx="0">
                  <c:v>jun'16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90000"/>
                </a:schemeClr>
              </a:solidFill>
              <a:ln w="9525">
                <a:solidFill>
                  <a:schemeClr val="accent1">
                    <a:shade val="90000"/>
                  </a:schemeClr>
                </a:solidFill>
              </a:ln>
              <a:effectLst/>
            </c:spPr>
          </c:marker>
          <c:cat>
            <c:strRef>
              <c:f>'graphs 2'!$B$13:$L$13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2'!$B$16:$L$16</c:f>
              <c:numCache>
                <c:formatCode>General</c:formatCode>
                <c:ptCount val="11"/>
                <c:pt idx="0">
                  <c:v>113.0</c:v>
                </c:pt>
                <c:pt idx="1">
                  <c:v>132.0</c:v>
                </c:pt>
                <c:pt idx="2">
                  <c:v>1924.0</c:v>
                </c:pt>
                <c:pt idx="3">
                  <c:v>536.0</c:v>
                </c:pt>
                <c:pt idx="4">
                  <c:v>350.0</c:v>
                </c:pt>
                <c:pt idx="5">
                  <c:v>465.0</c:v>
                </c:pt>
                <c:pt idx="6">
                  <c:v>1280.0</c:v>
                </c:pt>
                <c:pt idx="7">
                  <c:v>690.0</c:v>
                </c:pt>
                <c:pt idx="8">
                  <c:v>530.0</c:v>
                </c:pt>
                <c:pt idx="9">
                  <c:v>279.0</c:v>
                </c:pt>
                <c:pt idx="10">
                  <c:v>630.0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'graphs 2'!$A$17</c:f>
              <c:strCache>
                <c:ptCount val="1"/>
                <c:pt idx="0">
                  <c:v>sep'16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90000"/>
                </a:schemeClr>
              </a:solidFill>
              <a:ln w="9525">
                <a:solidFill>
                  <a:schemeClr val="accent1">
                    <a:tint val="90000"/>
                  </a:schemeClr>
                </a:solidFill>
              </a:ln>
              <a:effectLst/>
            </c:spPr>
          </c:marker>
          <c:cat>
            <c:strRef>
              <c:f>'graphs 2'!$B$13:$L$13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2'!$B$17:$L$17</c:f>
              <c:numCache>
                <c:formatCode>General</c:formatCode>
                <c:ptCount val="11"/>
                <c:pt idx="0">
                  <c:v>6.0</c:v>
                </c:pt>
                <c:pt idx="1">
                  <c:v>21.0</c:v>
                </c:pt>
                <c:pt idx="2">
                  <c:v>108.0</c:v>
                </c:pt>
                <c:pt idx="3">
                  <c:v>21.0</c:v>
                </c:pt>
                <c:pt idx="4">
                  <c:v>88.0</c:v>
                </c:pt>
                <c:pt idx="5">
                  <c:v>121.0</c:v>
                </c:pt>
                <c:pt idx="6">
                  <c:v>276.0</c:v>
                </c:pt>
                <c:pt idx="7">
                  <c:v>212.0</c:v>
                </c:pt>
                <c:pt idx="8">
                  <c:v>155.0</c:v>
                </c:pt>
                <c:pt idx="9">
                  <c:v>86.0</c:v>
                </c:pt>
                <c:pt idx="10">
                  <c:v>30.0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'graphs 2'!$A$18</c:f>
              <c:strCache>
                <c:ptCount val="1"/>
                <c:pt idx="0">
                  <c:v>dec'16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0000"/>
                </a:schemeClr>
              </a:solidFill>
              <a:ln w="9525">
                <a:solidFill>
                  <a:schemeClr val="accent1">
                    <a:tint val="70000"/>
                  </a:schemeClr>
                </a:solidFill>
              </a:ln>
              <a:effectLst/>
            </c:spPr>
          </c:marker>
          <c:cat>
            <c:strRef>
              <c:f>'graphs 2'!$B$13:$L$13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2'!$B$18:$L$18</c:f>
              <c:numCache>
                <c:formatCode>General</c:formatCode>
                <c:ptCount val="11"/>
                <c:pt idx="0">
                  <c:v>25.0</c:v>
                </c:pt>
                <c:pt idx="1">
                  <c:v>86.0</c:v>
                </c:pt>
                <c:pt idx="2">
                  <c:v>4.0</c:v>
                </c:pt>
                <c:pt idx="3">
                  <c:v>585.0</c:v>
                </c:pt>
                <c:pt idx="4">
                  <c:v>645.0</c:v>
                </c:pt>
                <c:pt idx="5">
                  <c:v>262.0</c:v>
                </c:pt>
                <c:pt idx="6">
                  <c:v>476.0</c:v>
                </c:pt>
                <c:pt idx="7">
                  <c:v>1000.0</c:v>
                </c:pt>
                <c:pt idx="8">
                  <c:v>2702.0</c:v>
                </c:pt>
                <c:pt idx="9">
                  <c:v>1104.0</c:v>
                </c:pt>
                <c:pt idx="10">
                  <c:v>354.0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'graphs 2'!$A$19</c:f>
              <c:strCache>
                <c:ptCount val="1"/>
                <c:pt idx="0">
                  <c:v>mar'17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50000"/>
                </a:schemeClr>
              </a:solidFill>
              <a:ln w="9525">
                <a:solidFill>
                  <a:schemeClr val="accent1">
                    <a:tint val="50000"/>
                  </a:schemeClr>
                </a:solidFill>
              </a:ln>
              <a:effectLst/>
            </c:spPr>
          </c:marker>
          <c:cat>
            <c:strRef>
              <c:f>'graphs 2'!$B$13:$L$13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2'!$B$19:$L$19</c:f>
              <c:numCache>
                <c:formatCode>General</c:formatCode>
                <c:ptCount val="11"/>
                <c:pt idx="0">
                  <c:v>30.0</c:v>
                </c:pt>
                <c:pt idx="1">
                  <c:v>50.0</c:v>
                </c:pt>
                <c:pt idx="2">
                  <c:v>485.0</c:v>
                </c:pt>
                <c:pt idx="3">
                  <c:v>442.0</c:v>
                </c:pt>
                <c:pt idx="4">
                  <c:v>238.0</c:v>
                </c:pt>
                <c:pt idx="5">
                  <c:v>388.0</c:v>
                </c:pt>
                <c:pt idx="6">
                  <c:v>120.0</c:v>
                </c:pt>
                <c:pt idx="7">
                  <c:v>1452.0</c:v>
                </c:pt>
                <c:pt idx="8">
                  <c:v>880.0</c:v>
                </c:pt>
                <c:pt idx="9">
                  <c:v>747.0</c:v>
                </c:pt>
                <c:pt idx="10">
                  <c:v>600.0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5758128"/>
        <c:axId val="565759904"/>
      </c:lineChart>
      <c:catAx>
        <c:axId val="5657581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err="1" smtClean="0"/>
                  <a:t>Sampling</a:t>
                </a:r>
                <a:r>
                  <a:rPr lang="pt-PT" b="1" dirty="0" smtClean="0"/>
                  <a:t> sites</a:t>
                </a:r>
                <a:endParaRPr lang="pt-PT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5759904"/>
        <c:crosses val="autoZero"/>
        <c:auto val="1"/>
        <c:lblAlgn val="ctr"/>
        <c:lblOffset val="100"/>
        <c:noMultiLvlLbl val="0"/>
      </c:catAx>
      <c:valAx>
        <c:axId val="56575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004B00"/>
              </a:solidFill>
              <a:prstDash val="dash"/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5758128"/>
        <c:crosses val="autoZero"/>
        <c:crossBetween val="between"/>
        <c:majorUnit val="1000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/>
              <a:t>Number of taxa (S)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'graphs 2'!$A$3</c:f>
              <c:strCache>
                <c:ptCount val="1"/>
                <c:pt idx="0">
                  <c:v>dec'15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0000"/>
                </a:schemeClr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cat>
            <c:strRef>
              <c:f>'graphs 2'!$B$2:$L$2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2'!$B$3:$L$3</c:f>
              <c:numCache>
                <c:formatCode>General</c:formatCode>
                <c:ptCount val="11"/>
                <c:pt idx="0">
                  <c:v>5.0</c:v>
                </c:pt>
                <c:pt idx="1">
                  <c:v>10.0</c:v>
                </c:pt>
                <c:pt idx="2">
                  <c:v>5.0</c:v>
                </c:pt>
                <c:pt idx="3">
                  <c:v>4.0</c:v>
                </c:pt>
                <c:pt idx="4">
                  <c:v>6.0</c:v>
                </c:pt>
                <c:pt idx="5">
                  <c:v>8.0</c:v>
                </c:pt>
                <c:pt idx="6">
                  <c:v>6.0</c:v>
                </c:pt>
                <c:pt idx="7">
                  <c:v>6.0</c:v>
                </c:pt>
                <c:pt idx="8">
                  <c:v>4.0</c:v>
                </c:pt>
                <c:pt idx="9">
                  <c:v>3.0</c:v>
                </c:pt>
                <c:pt idx="10">
                  <c:v>4.0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2'!$A$4</c:f>
              <c:strCache>
                <c:ptCount val="1"/>
                <c:pt idx="0">
                  <c:v>mar'16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0000"/>
                </a:schemeClr>
              </a:solidFill>
              <a:ln w="9525">
                <a:solidFill>
                  <a:schemeClr val="accent1">
                    <a:shade val="70000"/>
                  </a:schemeClr>
                </a:solidFill>
              </a:ln>
              <a:effectLst/>
            </c:spPr>
          </c:marker>
          <c:cat>
            <c:strRef>
              <c:f>'graphs 2'!$B$2:$L$2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2'!$B$4:$L$4</c:f>
              <c:numCache>
                <c:formatCode>General</c:formatCode>
                <c:ptCount val="11"/>
                <c:pt idx="0">
                  <c:v>5.0</c:v>
                </c:pt>
                <c:pt idx="1">
                  <c:v>3.0</c:v>
                </c:pt>
                <c:pt idx="2">
                  <c:v>3.0</c:v>
                </c:pt>
                <c:pt idx="3">
                  <c:v>4.0</c:v>
                </c:pt>
                <c:pt idx="4">
                  <c:v>4.0</c:v>
                </c:pt>
                <c:pt idx="5">
                  <c:v>7.0</c:v>
                </c:pt>
                <c:pt idx="6">
                  <c:v>4.0</c:v>
                </c:pt>
                <c:pt idx="7">
                  <c:v>6.0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2'!$A$5</c:f>
              <c:strCache>
                <c:ptCount val="1"/>
                <c:pt idx="0">
                  <c:v>jun'16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90000"/>
                </a:schemeClr>
              </a:solidFill>
              <a:ln w="9525">
                <a:solidFill>
                  <a:schemeClr val="accent1">
                    <a:shade val="90000"/>
                  </a:schemeClr>
                </a:solidFill>
              </a:ln>
              <a:effectLst/>
            </c:spPr>
          </c:marker>
          <c:cat>
            <c:strRef>
              <c:f>'graphs 2'!$B$2:$L$2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2'!$B$5:$L$5</c:f>
              <c:numCache>
                <c:formatCode>General</c:formatCode>
                <c:ptCount val="11"/>
                <c:pt idx="0">
                  <c:v>5.0</c:v>
                </c:pt>
                <c:pt idx="1">
                  <c:v>5.0</c:v>
                </c:pt>
                <c:pt idx="2">
                  <c:v>5.0</c:v>
                </c:pt>
                <c:pt idx="3">
                  <c:v>6.0</c:v>
                </c:pt>
                <c:pt idx="4">
                  <c:v>6.0</c:v>
                </c:pt>
                <c:pt idx="5">
                  <c:v>10.0</c:v>
                </c:pt>
                <c:pt idx="6">
                  <c:v>6.0</c:v>
                </c:pt>
                <c:pt idx="7">
                  <c:v>6.0</c:v>
                </c:pt>
                <c:pt idx="8">
                  <c:v>5.0</c:v>
                </c:pt>
                <c:pt idx="9">
                  <c:v>5.0</c:v>
                </c:pt>
                <c:pt idx="10">
                  <c:v>4.0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'graphs 2'!$A$6</c:f>
              <c:strCache>
                <c:ptCount val="1"/>
                <c:pt idx="0">
                  <c:v>sep'16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90000"/>
                </a:schemeClr>
              </a:solidFill>
              <a:ln w="9525">
                <a:solidFill>
                  <a:schemeClr val="accent1">
                    <a:tint val="90000"/>
                  </a:schemeClr>
                </a:solidFill>
              </a:ln>
              <a:effectLst/>
            </c:spPr>
          </c:marker>
          <c:cat>
            <c:strRef>
              <c:f>'graphs 2'!$B$2:$L$2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2'!$B$6:$L$6</c:f>
              <c:numCache>
                <c:formatCode>General</c:formatCode>
                <c:ptCount val="11"/>
                <c:pt idx="0">
                  <c:v>3.0</c:v>
                </c:pt>
                <c:pt idx="1">
                  <c:v>5.0</c:v>
                </c:pt>
                <c:pt idx="2">
                  <c:v>7.0</c:v>
                </c:pt>
                <c:pt idx="3">
                  <c:v>4.0</c:v>
                </c:pt>
                <c:pt idx="4">
                  <c:v>5.0</c:v>
                </c:pt>
                <c:pt idx="5">
                  <c:v>9.0</c:v>
                </c:pt>
                <c:pt idx="6">
                  <c:v>10.0</c:v>
                </c:pt>
                <c:pt idx="7">
                  <c:v>6.0</c:v>
                </c:pt>
                <c:pt idx="8">
                  <c:v>4.0</c:v>
                </c:pt>
                <c:pt idx="9">
                  <c:v>6.0</c:v>
                </c:pt>
                <c:pt idx="10">
                  <c:v>4.0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'graphs 2'!$A$7</c:f>
              <c:strCache>
                <c:ptCount val="1"/>
                <c:pt idx="0">
                  <c:v>dec'16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0000"/>
                </a:schemeClr>
              </a:solidFill>
              <a:ln w="9525">
                <a:solidFill>
                  <a:schemeClr val="accent1">
                    <a:tint val="70000"/>
                  </a:schemeClr>
                </a:solidFill>
              </a:ln>
              <a:effectLst/>
            </c:spPr>
          </c:marker>
          <c:cat>
            <c:strRef>
              <c:f>'graphs 2'!$B$2:$L$2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2'!$B$7:$L$7</c:f>
              <c:numCache>
                <c:formatCode>General</c:formatCode>
                <c:ptCount val="11"/>
                <c:pt idx="0">
                  <c:v>6.0</c:v>
                </c:pt>
                <c:pt idx="1">
                  <c:v>7.0</c:v>
                </c:pt>
                <c:pt idx="2">
                  <c:v>3.0</c:v>
                </c:pt>
                <c:pt idx="3">
                  <c:v>6.0</c:v>
                </c:pt>
                <c:pt idx="4">
                  <c:v>5.0</c:v>
                </c:pt>
                <c:pt idx="5">
                  <c:v>5.0</c:v>
                </c:pt>
                <c:pt idx="6">
                  <c:v>8.0</c:v>
                </c:pt>
                <c:pt idx="7">
                  <c:v>8.0</c:v>
                </c:pt>
                <c:pt idx="8">
                  <c:v>7.0</c:v>
                </c:pt>
                <c:pt idx="9">
                  <c:v>4.0</c:v>
                </c:pt>
                <c:pt idx="10">
                  <c:v>3.0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'graphs 2'!$A$8</c:f>
              <c:strCache>
                <c:ptCount val="1"/>
                <c:pt idx="0">
                  <c:v>mar'17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50000"/>
                </a:schemeClr>
              </a:solidFill>
              <a:ln w="9525">
                <a:solidFill>
                  <a:schemeClr val="accent1">
                    <a:tint val="50000"/>
                  </a:schemeClr>
                </a:solidFill>
              </a:ln>
              <a:effectLst/>
            </c:spPr>
          </c:marker>
          <c:cat>
            <c:strRef>
              <c:f>'graphs 2'!$B$2:$L$2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2'!$B$8:$L$8</c:f>
              <c:numCache>
                <c:formatCode>General</c:formatCode>
                <c:ptCount val="11"/>
                <c:pt idx="0">
                  <c:v>8.0</c:v>
                </c:pt>
                <c:pt idx="1">
                  <c:v>8.0</c:v>
                </c:pt>
                <c:pt idx="2">
                  <c:v>4.0</c:v>
                </c:pt>
                <c:pt idx="3">
                  <c:v>6.0</c:v>
                </c:pt>
                <c:pt idx="4">
                  <c:v>6.0</c:v>
                </c:pt>
                <c:pt idx="5">
                  <c:v>7.0</c:v>
                </c:pt>
                <c:pt idx="6">
                  <c:v>5.0</c:v>
                </c:pt>
                <c:pt idx="7">
                  <c:v>8.0</c:v>
                </c:pt>
                <c:pt idx="8">
                  <c:v>6.0</c:v>
                </c:pt>
                <c:pt idx="9">
                  <c:v>4.0</c:v>
                </c:pt>
                <c:pt idx="10">
                  <c:v>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2949152"/>
        <c:axId val="612952496"/>
      </c:lineChart>
      <c:catAx>
        <c:axId val="612949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err="1" smtClean="0"/>
                  <a:t>Sampling</a:t>
                </a:r>
                <a:r>
                  <a:rPr lang="pt-PT" b="1" baseline="0" dirty="0" smtClean="0"/>
                  <a:t> sites</a:t>
                </a:r>
                <a:endParaRPr lang="pt-PT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2952496"/>
        <c:crosses val="autoZero"/>
        <c:auto val="1"/>
        <c:lblAlgn val="ctr"/>
        <c:lblOffset val="0"/>
        <c:noMultiLvlLbl val="0"/>
      </c:catAx>
      <c:valAx>
        <c:axId val="612952496"/>
        <c:scaling>
          <c:orientation val="minMax"/>
          <c:max val="12.0"/>
        </c:scaling>
        <c:delete val="0"/>
        <c:axPos val="l"/>
        <c:majorGridlines>
          <c:spPr>
            <a:ln w="9525" cap="flat" cmpd="sng" algn="ctr">
              <a:solidFill>
                <a:srgbClr val="004B00"/>
              </a:solidFill>
              <a:prstDash val="dash"/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2949152"/>
        <c:crosses val="autoZero"/>
        <c:crossBetween val="between"/>
        <c:majorUnit val="3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/>
              <a:t>Shannon’s diversity (H’)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06036320584286"/>
          <c:y val="0.189627659574468"/>
          <c:w val="0.84993953679989"/>
          <c:h val="0.567149019936338"/>
        </c:manualLayout>
      </c:layout>
      <c:lineChart>
        <c:grouping val="standard"/>
        <c:varyColors val="0"/>
        <c:ser>
          <c:idx val="0"/>
          <c:order val="0"/>
          <c:tx>
            <c:strRef>
              <c:f>'graphs 2'!$A$25</c:f>
              <c:strCache>
                <c:ptCount val="1"/>
                <c:pt idx="0">
                  <c:v>dec'15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0000"/>
                </a:schemeClr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cat>
            <c:strRef>
              <c:f>'graphs 2'!$B$24:$L$24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2'!$B$25:$L$25</c:f>
              <c:numCache>
                <c:formatCode>0.00</c:formatCode>
                <c:ptCount val="11"/>
                <c:pt idx="0">
                  <c:v>0.70122238354778</c:v>
                </c:pt>
                <c:pt idx="1">
                  <c:v>1.579323726939424</c:v>
                </c:pt>
                <c:pt idx="2">
                  <c:v>0.953144539914799</c:v>
                </c:pt>
                <c:pt idx="3">
                  <c:v>0.852876082329915</c:v>
                </c:pt>
                <c:pt idx="4">
                  <c:v>1.171549622233193</c:v>
                </c:pt>
                <c:pt idx="5">
                  <c:v>1.298806780308838</c:v>
                </c:pt>
                <c:pt idx="6">
                  <c:v>0.83838538182861</c:v>
                </c:pt>
                <c:pt idx="7">
                  <c:v>0.911831357077551</c:v>
                </c:pt>
                <c:pt idx="8">
                  <c:v>0.967582284828921</c:v>
                </c:pt>
                <c:pt idx="9">
                  <c:v>0.691557460318723</c:v>
                </c:pt>
                <c:pt idx="10">
                  <c:v>1.011948101649688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2'!$A$26</c:f>
              <c:strCache>
                <c:ptCount val="1"/>
                <c:pt idx="0">
                  <c:v>mar'16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0000"/>
                </a:schemeClr>
              </a:solidFill>
              <a:ln w="9525">
                <a:solidFill>
                  <a:schemeClr val="accent1">
                    <a:shade val="70000"/>
                  </a:schemeClr>
                </a:solidFill>
              </a:ln>
              <a:effectLst/>
            </c:spPr>
          </c:marker>
          <c:cat>
            <c:strRef>
              <c:f>'graphs 2'!$B$24:$L$24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2'!$B$26:$L$26</c:f>
              <c:numCache>
                <c:formatCode>0.00</c:formatCode>
                <c:ptCount val="11"/>
                <c:pt idx="0">
                  <c:v>0.944816849355276</c:v>
                </c:pt>
                <c:pt idx="1">
                  <c:v>0.887694275799104</c:v>
                </c:pt>
                <c:pt idx="2">
                  <c:v>0.49187070383153</c:v>
                </c:pt>
                <c:pt idx="3">
                  <c:v>1.186968104281912</c:v>
                </c:pt>
                <c:pt idx="4">
                  <c:v>1.236097545408721</c:v>
                </c:pt>
                <c:pt idx="5">
                  <c:v>1.193773977520544</c:v>
                </c:pt>
                <c:pt idx="6">
                  <c:v>0.940447988655326</c:v>
                </c:pt>
                <c:pt idx="7">
                  <c:v>1.135466948787488</c:v>
                </c:pt>
                <c:pt idx="8">
                  <c:v>1.126852426909125</c:v>
                </c:pt>
                <c:pt idx="9">
                  <c:v>1.356378209275637</c:v>
                </c:pt>
                <c:pt idx="10">
                  <c:v>0.942323793415616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2'!$A$27</c:f>
              <c:strCache>
                <c:ptCount val="1"/>
                <c:pt idx="0">
                  <c:v>jun'16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90000"/>
                </a:schemeClr>
              </a:solidFill>
              <a:ln w="9525">
                <a:solidFill>
                  <a:schemeClr val="accent1">
                    <a:shade val="90000"/>
                  </a:schemeClr>
                </a:solidFill>
              </a:ln>
              <a:effectLst/>
            </c:spPr>
          </c:marker>
          <c:cat>
            <c:strRef>
              <c:f>'graphs 2'!$B$24:$L$24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2'!$B$27:$L$27</c:f>
              <c:numCache>
                <c:formatCode>0.00</c:formatCode>
                <c:ptCount val="11"/>
                <c:pt idx="0">
                  <c:v>0.6129118993052</c:v>
                </c:pt>
                <c:pt idx="1">
                  <c:v>1.184014698005124</c:v>
                </c:pt>
                <c:pt idx="2">
                  <c:v>1.089999052000905</c:v>
                </c:pt>
                <c:pt idx="3">
                  <c:v>0.676494659895121</c:v>
                </c:pt>
                <c:pt idx="4">
                  <c:v>1.378590742869953</c:v>
                </c:pt>
                <c:pt idx="5">
                  <c:v>1.711432032386804</c:v>
                </c:pt>
                <c:pt idx="6">
                  <c:v>1.36821579225808</c:v>
                </c:pt>
                <c:pt idx="7">
                  <c:v>1.382133761250954</c:v>
                </c:pt>
                <c:pt idx="8">
                  <c:v>1.245286843711741</c:v>
                </c:pt>
                <c:pt idx="9">
                  <c:v>1.06502620420489</c:v>
                </c:pt>
                <c:pt idx="10">
                  <c:v>0.775129274778622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'graphs 2'!$A$28</c:f>
              <c:strCache>
                <c:ptCount val="1"/>
                <c:pt idx="0">
                  <c:v>sep'16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90000"/>
                </a:schemeClr>
              </a:solidFill>
              <a:ln w="9525">
                <a:solidFill>
                  <a:schemeClr val="accent1">
                    <a:tint val="90000"/>
                  </a:schemeClr>
                </a:solidFill>
              </a:ln>
              <a:effectLst/>
            </c:spPr>
          </c:marker>
          <c:cat>
            <c:strRef>
              <c:f>'graphs 2'!$B$24:$L$24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2'!$B$28:$L$28</c:f>
              <c:numCache>
                <c:formatCode>0.00</c:formatCode>
                <c:ptCount val="11"/>
                <c:pt idx="0">
                  <c:v>1.011404264707352</c:v>
                </c:pt>
                <c:pt idx="1">
                  <c:v>0.866059870249309</c:v>
                </c:pt>
                <c:pt idx="2">
                  <c:v>0.930761616940455</c:v>
                </c:pt>
                <c:pt idx="3">
                  <c:v>1.196129956230236</c:v>
                </c:pt>
                <c:pt idx="4">
                  <c:v>1.003341471478602</c:v>
                </c:pt>
                <c:pt idx="5">
                  <c:v>1.422712352139728</c:v>
                </c:pt>
                <c:pt idx="6">
                  <c:v>1.403161353827217</c:v>
                </c:pt>
                <c:pt idx="7">
                  <c:v>1.334659242837244</c:v>
                </c:pt>
                <c:pt idx="8">
                  <c:v>1.207473559387971</c:v>
                </c:pt>
                <c:pt idx="9">
                  <c:v>0.95806970278814</c:v>
                </c:pt>
                <c:pt idx="10">
                  <c:v>1.17650625211505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'graphs 2'!$A$29</c:f>
              <c:strCache>
                <c:ptCount val="1"/>
                <c:pt idx="0">
                  <c:v>dec'16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0000"/>
                </a:schemeClr>
              </a:solidFill>
              <a:ln w="9525">
                <a:solidFill>
                  <a:schemeClr val="accent1">
                    <a:tint val="70000"/>
                  </a:schemeClr>
                </a:solidFill>
              </a:ln>
              <a:effectLst/>
            </c:spPr>
          </c:marker>
          <c:cat>
            <c:strRef>
              <c:f>'graphs 2'!$B$24:$L$24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2'!$B$29:$L$29</c:f>
              <c:numCache>
                <c:formatCode>0.00</c:formatCode>
                <c:ptCount val="11"/>
                <c:pt idx="0">
                  <c:v>1.366433222113718</c:v>
                </c:pt>
                <c:pt idx="1">
                  <c:v>0.915915164867527</c:v>
                </c:pt>
                <c:pt idx="2">
                  <c:v>1.039720770839918</c:v>
                </c:pt>
                <c:pt idx="3">
                  <c:v>0.544742162576094</c:v>
                </c:pt>
                <c:pt idx="4">
                  <c:v>1.206383604127306</c:v>
                </c:pt>
                <c:pt idx="5">
                  <c:v>1.181840785341398</c:v>
                </c:pt>
                <c:pt idx="6">
                  <c:v>1.511104599752291</c:v>
                </c:pt>
                <c:pt idx="7">
                  <c:v>1.326011505396977</c:v>
                </c:pt>
                <c:pt idx="8">
                  <c:v>0.781926761379572</c:v>
                </c:pt>
                <c:pt idx="9">
                  <c:v>1.074316714112852</c:v>
                </c:pt>
                <c:pt idx="10">
                  <c:v>0.296172323648585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'graphs 2'!$A$30</c:f>
              <c:strCache>
                <c:ptCount val="1"/>
                <c:pt idx="0">
                  <c:v>mar'17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50000"/>
                </a:schemeClr>
              </a:solidFill>
              <a:ln w="9525">
                <a:solidFill>
                  <a:schemeClr val="accent1">
                    <a:tint val="50000"/>
                  </a:schemeClr>
                </a:solidFill>
              </a:ln>
              <a:effectLst/>
            </c:spPr>
          </c:marker>
          <c:cat>
            <c:strRef>
              <c:f>'graphs 2'!$B$24:$L$24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2'!$B$30:$L$30</c:f>
              <c:numCache>
                <c:formatCode>0.00</c:formatCode>
                <c:ptCount val="11"/>
                <c:pt idx="0">
                  <c:v>1.522699925985752</c:v>
                </c:pt>
                <c:pt idx="1">
                  <c:v>1.599282855928874</c:v>
                </c:pt>
                <c:pt idx="2">
                  <c:v>0.966135567299973</c:v>
                </c:pt>
                <c:pt idx="3">
                  <c:v>0.84961288858133</c:v>
                </c:pt>
                <c:pt idx="4">
                  <c:v>1.268067642905454</c:v>
                </c:pt>
                <c:pt idx="5">
                  <c:v>1.31577968523986</c:v>
                </c:pt>
                <c:pt idx="6">
                  <c:v>1.11683952596689</c:v>
                </c:pt>
                <c:pt idx="7">
                  <c:v>1.370530160807666</c:v>
                </c:pt>
                <c:pt idx="8">
                  <c:v>1.43541606658201</c:v>
                </c:pt>
                <c:pt idx="9">
                  <c:v>0.959952973529401</c:v>
                </c:pt>
                <c:pt idx="10">
                  <c:v>0.984382509644694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1378832"/>
        <c:axId val="501380960"/>
      </c:lineChart>
      <c:catAx>
        <c:axId val="5013788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sz="1200" b="1" i="0" baseline="0" dirty="0" err="1" smtClean="0">
                    <a:effectLst/>
                  </a:rPr>
                  <a:t>Sampling</a:t>
                </a:r>
                <a:r>
                  <a:rPr lang="pt-PT" sz="1200" b="1" i="0" baseline="0" dirty="0" smtClean="0">
                    <a:effectLst/>
                  </a:rPr>
                  <a:t> sites</a:t>
                </a:r>
                <a:endParaRPr lang="pt-PT" sz="12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01380960"/>
        <c:crosses val="autoZero"/>
        <c:auto val="1"/>
        <c:lblAlgn val="ctr"/>
        <c:lblOffset val="0"/>
        <c:noMultiLvlLbl val="0"/>
      </c:catAx>
      <c:valAx>
        <c:axId val="501380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004B00"/>
              </a:solidFill>
              <a:prstDash val="dash"/>
              <a:round/>
            </a:ln>
            <a:effectLst/>
          </c:spPr>
        </c:majorGridlines>
        <c:numFmt formatCode="0.0" sourceLinked="0"/>
        <c:majorTickMark val="in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0137883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/>
              <a:t>Pielou equitability (E)</a:t>
            </a:r>
          </a:p>
        </c:rich>
      </c:tx>
      <c:layout>
        <c:manualLayout>
          <c:xMode val="edge"/>
          <c:yMode val="edge"/>
          <c:x val="0.283877827623132"/>
          <c:y val="0.02374645147146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07342581552672"/>
          <c:y val="0.143559452840623"/>
          <c:w val="0.848090830539261"/>
          <c:h val="0.568337192131697"/>
        </c:manualLayout>
      </c:layout>
      <c:lineChart>
        <c:grouping val="standard"/>
        <c:varyColors val="0"/>
        <c:ser>
          <c:idx val="0"/>
          <c:order val="0"/>
          <c:tx>
            <c:strRef>
              <c:f>'graphs 2'!$A$36</c:f>
              <c:strCache>
                <c:ptCount val="1"/>
                <c:pt idx="0">
                  <c:v>dec'15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0000"/>
                </a:schemeClr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cat>
            <c:strRef>
              <c:f>'graphs 2'!$B$35:$L$35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2'!$B$36:$L$36</c:f>
              <c:numCache>
                <c:formatCode>0.00</c:formatCode>
                <c:ptCount val="11"/>
                <c:pt idx="0">
                  <c:v>0.435693963793395</c:v>
                </c:pt>
                <c:pt idx="1">
                  <c:v>0.68589157974867</c:v>
                </c:pt>
                <c:pt idx="2">
                  <c:v>0.592222000333813</c:v>
                </c:pt>
                <c:pt idx="3">
                  <c:v>0.615220047235088</c:v>
                </c:pt>
                <c:pt idx="4">
                  <c:v>0.653854293700444</c:v>
                </c:pt>
                <c:pt idx="5">
                  <c:v>0.62459403367484</c:v>
                </c:pt>
                <c:pt idx="6">
                  <c:v>0.467911790743772</c:v>
                </c:pt>
                <c:pt idx="7">
                  <c:v>0.508902770007626</c:v>
                </c:pt>
                <c:pt idx="8">
                  <c:v>0.697963081987349</c:v>
                </c:pt>
                <c:pt idx="9">
                  <c:v>0.629482727848535</c:v>
                </c:pt>
                <c:pt idx="10">
                  <c:v>0.729966253943503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2'!$A$37</c:f>
              <c:strCache>
                <c:ptCount val="1"/>
                <c:pt idx="0">
                  <c:v>mar'16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0000"/>
                </a:schemeClr>
              </a:solidFill>
              <a:ln w="9525">
                <a:solidFill>
                  <a:schemeClr val="accent1">
                    <a:shade val="70000"/>
                  </a:schemeClr>
                </a:solidFill>
              </a:ln>
              <a:effectLst/>
            </c:spPr>
          </c:marker>
          <c:cat>
            <c:strRef>
              <c:f>'graphs 2'!$B$35:$L$35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2'!$B$37:$L$37</c:f>
              <c:numCache>
                <c:formatCode>0.00</c:formatCode>
                <c:ptCount val="11"/>
                <c:pt idx="0">
                  <c:v>0.587047715264979</c:v>
                </c:pt>
                <c:pt idx="1">
                  <c:v>0.808014151084447</c:v>
                </c:pt>
                <c:pt idx="2">
                  <c:v>0.44772000905601</c:v>
                </c:pt>
                <c:pt idx="3">
                  <c:v>0.856216498870444</c:v>
                </c:pt>
                <c:pt idx="4">
                  <c:v>0.891655899408091</c:v>
                </c:pt>
                <c:pt idx="5">
                  <c:v>0.613478468211952</c:v>
                </c:pt>
                <c:pt idx="6">
                  <c:v>0.67838982472352</c:v>
                </c:pt>
                <c:pt idx="7">
                  <c:v>0.633716170216018</c:v>
                </c:pt>
                <c:pt idx="8">
                  <c:v>0.812852204057744</c:v>
                </c:pt>
                <c:pt idx="9">
                  <c:v>0.842765165898361</c:v>
                </c:pt>
                <c:pt idx="10">
                  <c:v>0.525920922757337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2'!$A$38</c:f>
              <c:strCache>
                <c:ptCount val="1"/>
                <c:pt idx="0">
                  <c:v>jun'16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90000"/>
                </a:schemeClr>
              </a:solidFill>
              <a:ln w="9525">
                <a:solidFill>
                  <a:schemeClr val="accent1">
                    <a:shade val="90000"/>
                  </a:schemeClr>
                </a:solidFill>
              </a:ln>
              <a:effectLst/>
            </c:spPr>
          </c:marker>
          <c:cat>
            <c:strRef>
              <c:f>'graphs 2'!$B$35:$L$35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2'!$B$38:$L$38</c:f>
              <c:numCache>
                <c:formatCode>0.00</c:formatCode>
                <c:ptCount val="11"/>
                <c:pt idx="0">
                  <c:v>0.380823574845604</c:v>
                </c:pt>
                <c:pt idx="1">
                  <c:v>0.735669694902632</c:v>
                </c:pt>
                <c:pt idx="2">
                  <c:v>0.677254489645021</c:v>
                </c:pt>
                <c:pt idx="3">
                  <c:v>0.377558858492639</c:v>
                </c:pt>
                <c:pt idx="4">
                  <c:v>0.769406143260899</c:v>
                </c:pt>
                <c:pt idx="5">
                  <c:v>0.743265487818056</c:v>
                </c:pt>
                <c:pt idx="6">
                  <c:v>0.763615773074468</c:v>
                </c:pt>
                <c:pt idx="7">
                  <c:v>0.771383539469402</c:v>
                </c:pt>
                <c:pt idx="8">
                  <c:v>0.77374021954558</c:v>
                </c:pt>
                <c:pt idx="9">
                  <c:v>0.661737986893917</c:v>
                </c:pt>
                <c:pt idx="10">
                  <c:v>0.559137580385488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'graphs 2'!$A$39</c:f>
              <c:strCache>
                <c:ptCount val="1"/>
                <c:pt idx="0">
                  <c:v>sep'16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90000"/>
                </a:schemeClr>
              </a:solidFill>
              <a:ln w="9525">
                <a:solidFill>
                  <a:schemeClr val="accent1">
                    <a:tint val="90000"/>
                  </a:schemeClr>
                </a:solidFill>
              </a:ln>
              <a:effectLst/>
            </c:spPr>
          </c:marker>
          <c:cat>
            <c:strRef>
              <c:f>'graphs 2'!$B$35:$L$35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2'!$B$39:$L$39</c:f>
              <c:numCache>
                <c:formatCode>0.00</c:formatCode>
                <c:ptCount val="11"/>
                <c:pt idx="0">
                  <c:v>0.920619835714305</c:v>
                </c:pt>
                <c:pt idx="1">
                  <c:v>0.53811325280606</c:v>
                </c:pt>
                <c:pt idx="2">
                  <c:v>0.478316852087089</c:v>
                </c:pt>
                <c:pt idx="3">
                  <c:v>0.862825378056047</c:v>
                </c:pt>
                <c:pt idx="4">
                  <c:v>0.623411107522102</c:v>
                </c:pt>
                <c:pt idx="5">
                  <c:v>0.647504295562057</c:v>
                </c:pt>
                <c:pt idx="6">
                  <c:v>0.609385233187057</c:v>
                </c:pt>
                <c:pt idx="7">
                  <c:v>0.744887506252307</c:v>
                </c:pt>
                <c:pt idx="8">
                  <c:v>0.871008058066786</c:v>
                </c:pt>
                <c:pt idx="9">
                  <c:v>0.534708882102856</c:v>
                </c:pt>
                <c:pt idx="10">
                  <c:v>0.848669867750622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'graphs 2'!$A$40</c:f>
              <c:strCache>
                <c:ptCount val="1"/>
                <c:pt idx="0">
                  <c:v>dec'16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0000"/>
                </a:schemeClr>
              </a:solidFill>
              <a:ln w="9525">
                <a:solidFill>
                  <a:schemeClr val="accent1">
                    <a:tint val="70000"/>
                  </a:schemeClr>
                </a:solidFill>
              </a:ln>
              <a:effectLst/>
            </c:spPr>
          </c:marker>
          <c:cat>
            <c:strRef>
              <c:f>'graphs 2'!$B$35:$L$35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2'!$B$40:$L$40</c:f>
              <c:numCache>
                <c:formatCode>0.00</c:formatCode>
                <c:ptCount val="11"/>
                <c:pt idx="0">
                  <c:v>0.762620901734327</c:v>
                </c:pt>
                <c:pt idx="1">
                  <c:v>0.470687284976739</c:v>
                </c:pt>
                <c:pt idx="2">
                  <c:v>0.946394630357186</c:v>
                </c:pt>
                <c:pt idx="3">
                  <c:v>0.304026389664225</c:v>
                </c:pt>
                <c:pt idx="4">
                  <c:v>0.749568277724229</c:v>
                </c:pt>
                <c:pt idx="5">
                  <c:v>0.734318967019978</c:v>
                </c:pt>
                <c:pt idx="6">
                  <c:v>0.726687704109044</c:v>
                </c:pt>
                <c:pt idx="7">
                  <c:v>0.637676740999309</c:v>
                </c:pt>
                <c:pt idx="8">
                  <c:v>0.40183086652751</c:v>
                </c:pt>
                <c:pt idx="9">
                  <c:v>0.774955697897369</c:v>
                </c:pt>
                <c:pt idx="10">
                  <c:v>0.269587666826162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'graphs 2'!$A$41</c:f>
              <c:strCache>
                <c:ptCount val="1"/>
                <c:pt idx="0">
                  <c:v>mar'17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50000"/>
                </a:schemeClr>
              </a:solidFill>
              <a:ln w="9525">
                <a:solidFill>
                  <a:schemeClr val="accent1">
                    <a:tint val="50000"/>
                  </a:schemeClr>
                </a:solidFill>
              </a:ln>
              <a:effectLst/>
            </c:spPr>
          </c:marker>
          <c:cat>
            <c:strRef>
              <c:f>'graphs 2'!$B$35:$L$35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2'!$B$41:$L$41</c:f>
              <c:numCache>
                <c:formatCode>0.00</c:formatCode>
                <c:ptCount val="11"/>
                <c:pt idx="0">
                  <c:v>0.732263877327212</c:v>
                </c:pt>
                <c:pt idx="1">
                  <c:v>0.769092481742442</c:v>
                </c:pt>
                <c:pt idx="2">
                  <c:v>0.696919495885059</c:v>
                </c:pt>
                <c:pt idx="3">
                  <c:v>0.474177981572141</c:v>
                </c:pt>
                <c:pt idx="4">
                  <c:v>0.707722026691326</c:v>
                </c:pt>
                <c:pt idx="5">
                  <c:v>0.676176999168556</c:v>
                </c:pt>
                <c:pt idx="6">
                  <c:v>0.693931413780225</c:v>
                </c:pt>
                <c:pt idx="7">
                  <c:v>0.659085688795324</c:v>
                </c:pt>
                <c:pt idx="8">
                  <c:v>0.801120960281812</c:v>
                </c:pt>
                <c:pt idx="9">
                  <c:v>0.692459697198741</c:v>
                </c:pt>
                <c:pt idx="10">
                  <c:v>0.710081882501116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1321520"/>
        <c:axId val="501323296"/>
      </c:lineChart>
      <c:catAx>
        <c:axId val="5013215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sz="1200" b="1" i="0" kern="1200" baseline="0" dirty="0" err="1" smtClean="0"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Sampling</a:t>
                </a:r>
                <a:r>
                  <a:rPr lang="pt-PT" sz="1200" b="1" i="0" kern="1200" baseline="0" dirty="0" smtClean="0"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sites</a:t>
                </a:r>
                <a:endParaRPr lang="pt-PT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01323296"/>
        <c:crosses val="autoZero"/>
        <c:auto val="1"/>
        <c:lblAlgn val="ctr"/>
        <c:lblOffset val="0"/>
        <c:noMultiLvlLbl val="0"/>
      </c:catAx>
      <c:valAx>
        <c:axId val="501323296"/>
        <c:scaling>
          <c:orientation val="minMax"/>
          <c:max val="1.2"/>
          <c:min val="0.0"/>
        </c:scaling>
        <c:delete val="0"/>
        <c:axPos val="l"/>
        <c:majorGridlines>
          <c:spPr>
            <a:ln w="9525" cap="flat" cmpd="sng" algn="ctr">
              <a:solidFill>
                <a:srgbClr val="004B00"/>
              </a:solidFill>
              <a:prstDash val="dash"/>
              <a:round/>
            </a:ln>
            <a:effectLst/>
          </c:spPr>
        </c:majorGridlines>
        <c:numFmt formatCode="0.0" sourceLinked="0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01321520"/>
        <c:crosses val="autoZero"/>
        <c:crossBetween val="between"/>
        <c:majorUnit val="0.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 dirty="0"/>
              <a:t>EPT (</a:t>
            </a:r>
            <a:r>
              <a:rPr lang="pt-PT" sz="1200" b="1" i="1" dirty="0" err="1"/>
              <a:t>Ephemeroptera</a:t>
            </a:r>
            <a:r>
              <a:rPr lang="pt-PT" sz="1200" b="1" i="1" dirty="0"/>
              <a:t>, </a:t>
            </a:r>
            <a:r>
              <a:rPr lang="pt-PT" sz="1200" b="1" i="1" dirty="0" err="1"/>
              <a:t>Plecoptera</a:t>
            </a:r>
            <a:r>
              <a:rPr lang="pt-PT" sz="1200" b="1" i="1" dirty="0"/>
              <a:t> &amp; </a:t>
            </a:r>
            <a:r>
              <a:rPr lang="pt-PT" sz="1200" b="1" i="1" dirty="0" err="1" smtClean="0"/>
              <a:t>Trichoptera</a:t>
            </a:r>
            <a:r>
              <a:rPr lang="pt-PT" sz="1200" b="1" i="1" dirty="0" smtClean="0"/>
              <a:t>)</a:t>
            </a:r>
            <a:endParaRPr lang="pt-PT" sz="1200" b="1" i="1" dirty="0"/>
          </a:p>
        </c:rich>
      </c:tx>
      <c:layout>
        <c:manualLayout>
          <c:xMode val="edge"/>
          <c:yMode val="edge"/>
          <c:x val="0.191707515853138"/>
          <c:y val="0.01247292417886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48797738162776"/>
          <c:y val="0.146681588343414"/>
          <c:w val="0.81079482961084"/>
          <c:h val="0.650129566182858"/>
        </c:manualLayout>
      </c:layout>
      <c:lineChart>
        <c:grouping val="standard"/>
        <c:varyColors val="0"/>
        <c:ser>
          <c:idx val="0"/>
          <c:order val="0"/>
          <c:tx>
            <c:strRef>
              <c:f>'graphs 2'!$A$69</c:f>
              <c:strCache>
                <c:ptCount val="1"/>
                <c:pt idx="0">
                  <c:v>dec'15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0000"/>
                </a:schemeClr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cat>
            <c:strRef>
              <c:f>'graphs 2'!$B$68:$L$68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2'!$B$69:$L$69</c:f>
              <c:numCache>
                <c:formatCode>General</c:formatCode>
                <c:ptCount val="11"/>
                <c:pt idx="0">
                  <c:v>1.0</c:v>
                </c:pt>
                <c:pt idx="1">
                  <c:v>2.0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0.0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2'!$A$70</c:f>
              <c:strCache>
                <c:ptCount val="1"/>
                <c:pt idx="0">
                  <c:v>mar'16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0000"/>
                </a:schemeClr>
              </a:solidFill>
              <a:ln w="9525">
                <a:solidFill>
                  <a:schemeClr val="accent1">
                    <a:shade val="70000"/>
                  </a:schemeClr>
                </a:solidFill>
              </a:ln>
              <a:effectLst/>
            </c:spPr>
          </c:marker>
          <c:cat>
            <c:strRef>
              <c:f>'graphs 2'!$B$68:$L$68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2'!$B$70:$L$70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0.0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2'!$A$71</c:f>
              <c:strCache>
                <c:ptCount val="1"/>
                <c:pt idx="0">
                  <c:v>jun'16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90000"/>
                </a:schemeClr>
              </a:solidFill>
              <a:ln w="9525">
                <a:solidFill>
                  <a:schemeClr val="accent1">
                    <a:shade val="90000"/>
                  </a:schemeClr>
                </a:solidFill>
              </a:ln>
              <a:effectLst/>
            </c:spPr>
          </c:marker>
          <c:cat>
            <c:strRef>
              <c:f>'graphs 2'!$B$68:$L$68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2'!$B$71:$L$71</c:f>
              <c:numCache>
                <c:formatCode>General</c:formatCode>
                <c:ptCount val="11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'graphs 2'!$A$72</c:f>
              <c:strCache>
                <c:ptCount val="1"/>
                <c:pt idx="0">
                  <c:v>sep'16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90000"/>
                </a:schemeClr>
              </a:solidFill>
              <a:ln w="9525">
                <a:solidFill>
                  <a:schemeClr val="accent1">
                    <a:tint val="90000"/>
                  </a:schemeClr>
                </a:solidFill>
              </a:ln>
              <a:effectLst/>
            </c:spPr>
          </c:marker>
          <c:cat>
            <c:strRef>
              <c:f>'graphs 2'!$B$68:$L$68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2'!$B$72:$L$72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1.0</c:v>
                </c:pt>
                <c:pt idx="3">
                  <c:v>0.0</c:v>
                </c:pt>
                <c:pt idx="4">
                  <c:v>0.0</c:v>
                </c:pt>
                <c:pt idx="5">
                  <c:v>2.0</c:v>
                </c:pt>
                <c:pt idx="6">
                  <c:v>2.0</c:v>
                </c:pt>
                <c:pt idx="7">
                  <c:v>2.0</c:v>
                </c:pt>
                <c:pt idx="8">
                  <c:v>1.0</c:v>
                </c:pt>
                <c:pt idx="9">
                  <c:v>2.0</c:v>
                </c:pt>
                <c:pt idx="10">
                  <c:v>0.0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'graphs 2'!$A$73</c:f>
              <c:strCache>
                <c:ptCount val="1"/>
                <c:pt idx="0">
                  <c:v>dec'16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0000"/>
                </a:schemeClr>
              </a:solidFill>
              <a:ln w="9525">
                <a:solidFill>
                  <a:schemeClr val="accent1">
                    <a:tint val="70000"/>
                  </a:schemeClr>
                </a:solidFill>
              </a:ln>
              <a:effectLst/>
            </c:spPr>
          </c:marker>
          <c:cat>
            <c:strRef>
              <c:f>'graphs 2'!$B$68:$L$68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2'!$B$73:$L$73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0.0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2.0</c:v>
                </c:pt>
                <c:pt idx="7">
                  <c:v>2.0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'graphs 2'!$A$74</c:f>
              <c:strCache>
                <c:ptCount val="1"/>
                <c:pt idx="0">
                  <c:v>mar'17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50000"/>
                </a:schemeClr>
              </a:solidFill>
              <a:ln w="9525">
                <a:solidFill>
                  <a:schemeClr val="accent1">
                    <a:tint val="50000"/>
                  </a:schemeClr>
                </a:solidFill>
              </a:ln>
              <a:effectLst/>
            </c:spPr>
          </c:marker>
          <c:cat>
            <c:strRef>
              <c:f>'graphs 2'!$B$68:$L$68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2'!$B$74:$L$74</c:f>
              <c:numCache>
                <c:formatCode>General</c:formatCode>
                <c:ptCount val="11"/>
                <c:pt idx="0">
                  <c:v>2.0</c:v>
                </c:pt>
                <c:pt idx="1">
                  <c:v>2.0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2.0</c:v>
                </c:pt>
                <c:pt idx="8">
                  <c:v>2.0</c:v>
                </c:pt>
                <c:pt idx="9">
                  <c:v>1.0</c:v>
                </c:pt>
                <c:pt idx="10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5701952"/>
        <c:axId val="565705072"/>
      </c:lineChart>
      <c:catAx>
        <c:axId val="5657019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err="1" smtClean="0"/>
                  <a:t>Sampling</a:t>
                </a:r>
                <a:r>
                  <a:rPr lang="pt-PT" b="1" baseline="0" dirty="0" smtClean="0"/>
                  <a:t> sites</a:t>
                </a:r>
                <a:endParaRPr lang="pt-PT" b="1" dirty="0"/>
              </a:p>
            </c:rich>
          </c:tx>
          <c:layout>
            <c:manualLayout>
              <c:xMode val="edge"/>
              <c:yMode val="edge"/>
              <c:x val="0.436920351591162"/>
              <c:y val="0.8829416065813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5705072"/>
        <c:crosses val="autoZero"/>
        <c:auto val="1"/>
        <c:lblAlgn val="ctr"/>
        <c:lblOffset val="0"/>
        <c:noMultiLvlLbl val="0"/>
      </c:catAx>
      <c:valAx>
        <c:axId val="565705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004B00"/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err="1" smtClean="0"/>
                  <a:t>Number</a:t>
                </a:r>
                <a:r>
                  <a:rPr lang="pt-PT" b="1" dirty="0" smtClean="0"/>
                  <a:t> </a:t>
                </a:r>
                <a:r>
                  <a:rPr lang="pt-PT" b="1" dirty="0" err="1" smtClean="0"/>
                  <a:t>of</a:t>
                </a:r>
                <a:r>
                  <a:rPr lang="pt-PT" b="1" dirty="0" smtClean="0"/>
                  <a:t> taxa</a:t>
                </a:r>
                <a:endParaRPr lang="pt-PT" b="1" dirty="0"/>
              </a:p>
            </c:rich>
          </c:tx>
          <c:layout>
            <c:manualLayout>
              <c:xMode val="edge"/>
              <c:yMode val="edge"/>
              <c:x val="0.0248661121393129"/>
              <c:y val="0.2477707103330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5701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/>
              <a:t>Diptera</a:t>
            </a:r>
          </a:p>
        </c:rich>
      </c:tx>
      <c:layout>
        <c:manualLayout>
          <c:xMode val="edge"/>
          <c:yMode val="edge"/>
          <c:x val="0.425940799620951"/>
          <c:y val="0.02449797240698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51931879180207"/>
          <c:y val="0.180795036363575"/>
          <c:w val="0.806809582976392"/>
          <c:h val="0.582917197335508"/>
        </c:manualLayout>
      </c:layout>
      <c:lineChart>
        <c:grouping val="standard"/>
        <c:varyColors val="0"/>
        <c:ser>
          <c:idx val="0"/>
          <c:order val="0"/>
          <c:tx>
            <c:strRef>
              <c:f>'graphs 2'!$A$80</c:f>
              <c:strCache>
                <c:ptCount val="1"/>
                <c:pt idx="0">
                  <c:v>dec'15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0000"/>
                </a:schemeClr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cat>
            <c:strRef>
              <c:f>'graphs 2'!$B$79:$L$79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2'!$B$80:$L$80</c:f>
              <c:numCache>
                <c:formatCode>General</c:formatCode>
                <c:ptCount val="11"/>
                <c:pt idx="0">
                  <c:v>5.0</c:v>
                </c:pt>
                <c:pt idx="1">
                  <c:v>7.0</c:v>
                </c:pt>
                <c:pt idx="2">
                  <c:v>3.0</c:v>
                </c:pt>
                <c:pt idx="3">
                  <c:v>4.0</c:v>
                </c:pt>
                <c:pt idx="4">
                  <c:v>6.0</c:v>
                </c:pt>
                <c:pt idx="5">
                  <c:v>3.0</c:v>
                </c:pt>
                <c:pt idx="6">
                  <c:v>6.0</c:v>
                </c:pt>
                <c:pt idx="7">
                  <c:v>6.0</c:v>
                </c:pt>
                <c:pt idx="8">
                  <c:v>3.0</c:v>
                </c:pt>
                <c:pt idx="9">
                  <c:v>3.0</c:v>
                </c:pt>
                <c:pt idx="10">
                  <c:v>4.0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2'!$A$81</c:f>
              <c:strCache>
                <c:ptCount val="1"/>
                <c:pt idx="0">
                  <c:v>mar'16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0000"/>
                </a:schemeClr>
              </a:solidFill>
              <a:ln w="9525">
                <a:solidFill>
                  <a:schemeClr val="accent1">
                    <a:shade val="70000"/>
                  </a:schemeClr>
                </a:solidFill>
              </a:ln>
              <a:effectLst/>
            </c:spPr>
          </c:marker>
          <c:cat>
            <c:strRef>
              <c:f>'graphs 2'!$B$79:$L$79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2'!$B$81:$L$81</c:f>
              <c:numCache>
                <c:formatCode>General</c:formatCode>
                <c:ptCount val="11"/>
                <c:pt idx="0">
                  <c:v>5.0</c:v>
                </c:pt>
                <c:pt idx="1">
                  <c:v>1.0</c:v>
                </c:pt>
                <c:pt idx="2">
                  <c:v>1.0</c:v>
                </c:pt>
                <c:pt idx="3">
                  <c:v>4.0</c:v>
                </c:pt>
                <c:pt idx="4">
                  <c:v>3.0</c:v>
                </c:pt>
                <c:pt idx="5">
                  <c:v>6.0</c:v>
                </c:pt>
                <c:pt idx="6">
                  <c:v>1.0</c:v>
                </c:pt>
                <c:pt idx="7">
                  <c:v>3.0</c:v>
                </c:pt>
                <c:pt idx="8">
                  <c:v>2.0</c:v>
                </c:pt>
                <c:pt idx="9">
                  <c:v>5.0</c:v>
                </c:pt>
                <c:pt idx="10">
                  <c:v>3.0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2'!$A$82</c:f>
              <c:strCache>
                <c:ptCount val="1"/>
                <c:pt idx="0">
                  <c:v>jun'16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90000"/>
                </a:schemeClr>
              </a:solidFill>
              <a:ln w="9525">
                <a:solidFill>
                  <a:schemeClr val="accent1">
                    <a:shade val="90000"/>
                  </a:schemeClr>
                </a:solidFill>
              </a:ln>
              <a:effectLst/>
            </c:spPr>
          </c:marker>
          <c:cat>
            <c:strRef>
              <c:f>'graphs 2'!$B$79:$L$79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2'!$B$82:$L$82</c:f>
              <c:numCache>
                <c:formatCode>General</c:formatCode>
                <c:ptCount val="11"/>
                <c:pt idx="0">
                  <c:v>6.0</c:v>
                </c:pt>
                <c:pt idx="1">
                  <c:v>5.0</c:v>
                </c:pt>
                <c:pt idx="2">
                  <c:v>4.0</c:v>
                </c:pt>
                <c:pt idx="3">
                  <c:v>5.0</c:v>
                </c:pt>
                <c:pt idx="4">
                  <c:v>6.0</c:v>
                </c:pt>
                <c:pt idx="5">
                  <c:v>7.0</c:v>
                </c:pt>
                <c:pt idx="6">
                  <c:v>3.0</c:v>
                </c:pt>
                <c:pt idx="7">
                  <c:v>4.0</c:v>
                </c:pt>
                <c:pt idx="8">
                  <c:v>4.0</c:v>
                </c:pt>
                <c:pt idx="9">
                  <c:v>4.0</c:v>
                </c:pt>
                <c:pt idx="10">
                  <c:v>2.0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'graphs 2'!$A$83</c:f>
              <c:strCache>
                <c:ptCount val="1"/>
                <c:pt idx="0">
                  <c:v>sep'16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90000"/>
                </a:schemeClr>
              </a:solidFill>
              <a:ln w="9525">
                <a:solidFill>
                  <a:schemeClr val="accent1">
                    <a:tint val="90000"/>
                  </a:schemeClr>
                </a:solidFill>
              </a:ln>
              <a:effectLst/>
            </c:spPr>
          </c:marker>
          <c:cat>
            <c:strRef>
              <c:f>'graphs 2'!$B$79:$L$79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2'!$B$83:$L$83</c:f>
              <c:numCache>
                <c:formatCode>General</c:formatCode>
                <c:ptCount val="11"/>
                <c:pt idx="0">
                  <c:v>2.0</c:v>
                </c:pt>
                <c:pt idx="1">
                  <c:v>2.0</c:v>
                </c:pt>
                <c:pt idx="2">
                  <c:v>6.0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5.0</c:v>
                </c:pt>
                <c:pt idx="7">
                  <c:v>3.0</c:v>
                </c:pt>
                <c:pt idx="8">
                  <c:v>4.0</c:v>
                </c:pt>
                <c:pt idx="9">
                  <c:v>3.0</c:v>
                </c:pt>
                <c:pt idx="10">
                  <c:v>3.0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'graphs 2'!$A$84</c:f>
              <c:strCache>
                <c:ptCount val="1"/>
                <c:pt idx="0">
                  <c:v>dec'16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0000"/>
                </a:schemeClr>
              </a:solidFill>
              <a:ln w="9525">
                <a:solidFill>
                  <a:schemeClr val="accent1">
                    <a:tint val="70000"/>
                  </a:schemeClr>
                </a:solidFill>
              </a:ln>
              <a:effectLst/>
            </c:spPr>
          </c:marker>
          <c:cat>
            <c:strRef>
              <c:f>'graphs 2'!$B$79:$L$79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2'!$B$84:$L$84</c:f>
              <c:numCache>
                <c:formatCode>General</c:formatCode>
                <c:ptCount val="11"/>
                <c:pt idx="0">
                  <c:v>5.0</c:v>
                </c:pt>
                <c:pt idx="1">
                  <c:v>4.0</c:v>
                </c:pt>
                <c:pt idx="2">
                  <c:v>1.0</c:v>
                </c:pt>
                <c:pt idx="3">
                  <c:v>6.0</c:v>
                </c:pt>
                <c:pt idx="4">
                  <c:v>3.0</c:v>
                </c:pt>
                <c:pt idx="5">
                  <c:v>5.0</c:v>
                </c:pt>
                <c:pt idx="6">
                  <c:v>4.0</c:v>
                </c:pt>
                <c:pt idx="7">
                  <c:v>6.0</c:v>
                </c:pt>
                <c:pt idx="8">
                  <c:v>5.0</c:v>
                </c:pt>
                <c:pt idx="9">
                  <c:v>5.0</c:v>
                </c:pt>
                <c:pt idx="10">
                  <c:v>3.0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'graphs 2'!$A$85</c:f>
              <c:strCache>
                <c:ptCount val="1"/>
                <c:pt idx="0">
                  <c:v>mar'17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50000"/>
                </a:schemeClr>
              </a:solidFill>
              <a:ln w="9525">
                <a:solidFill>
                  <a:schemeClr val="accent1">
                    <a:tint val="50000"/>
                  </a:schemeClr>
                </a:solidFill>
              </a:ln>
              <a:effectLst/>
            </c:spPr>
          </c:marker>
          <c:cat>
            <c:strRef>
              <c:f>'graphs 2'!$B$79:$L$79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2'!$B$85:$L$85</c:f>
              <c:numCache>
                <c:formatCode>General</c:formatCode>
                <c:ptCount val="11"/>
                <c:pt idx="0">
                  <c:v>5.0</c:v>
                </c:pt>
                <c:pt idx="1">
                  <c:v>5.0</c:v>
                </c:pt>
                <c:pt idx="2">
                  <c:v>4.0</c:v>
                </c:pt>
                <c:pt idx="3">
                  <c:v>6.0</c:v>
                </c:pt>
                <c:pt idx="4">
                  <c:v>6.0</c:v>
                </c:pt>
                <c:pt idx="5">
                  <c:v>6.0</c:v>
                </c:pt>
                <c:pt idx="6">
                  <c:v>6.0</c:v>
                </c:pt>
                <c:pt idx="7">
                  <c:v>4.0</c:v>
                </c:pt>
                <c:pt idx="8">
                  <c:v>6.0</c:v>
                </c:pt>
                <c:pt idx="9">
                  <c:v>5.0</c:v>
                </c:pt>
                <c:pt idx="10">
                  <c:v>3.0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5685936"/>
        <c:axId val="565659888"/>
      </c:lineChart>
      <c:catAx>
        <c:axId val="5656859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sz="1200" b="1" i="0" kern="1200" baseline="0" dirty="0" err="1" smtClean="0"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Sampling</a:t>
                </a:r>
                <a:r>
                  <a:rPr lang="pt-PT" sz="1200" b="1" i="0" kern="1200" baseline="0" dirty="0" smtClean="0"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sites</a:t>
                </a:r>
                <a:endParaRPr lang="pt-PT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432417965231872"/>
              <c:y val="0.8789187713784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5659888"/>
        <c:crosses val="autoZero"/>
        <c:auto val="1"/>
        <c:lblAlgn val="ctr"/>
        <c:lblOffset val="0"/>
        <c:noMultiLvlLbl val="0"/>
      </c:catAx>
      <c:valAx>
        <c:axId val="565659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004B00"/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sz="1200" b="1" i="0" baseline="0" dirty="0" err="1" smtClean="0">
                    <a:effectLst/>
                  </a:rPr>
                  <a:t>Number</a:t>
                </a:r>
                <a:r>
                  <a:rPr lang="pt-PT" sz="1200" b="1" i="0" baseline="0" dirty="0" smtClean="0">
                    <a:effectLst/>
                  </a:rPr>
                  <a:t> </a:t>
                </a:r>
                <a:r>
                  <a:rPr lang="pt-PT" sz="1200" b="1" i="0" baseline="0" dirty="0" err="1" smtClean="0">
                    <a:effectLst/>
                  </a:rPr>
                  <a:t>of</a:t>
                </a:r>
                <a:r>
                  <a:rPr lang="pt-PT" sz="1200" b="1" i="0" baseline="0" dirty="0" smtClean="0">
                    <a:effectLst/>
                  </a:rPr>
                  <a:t> taxa</a:t>
                </a:r>
                <a:endParaRPr lang="pt-PT" sz="12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0158686684013079"/>
              <c:y val="0.254288953584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5685936"/>
        <c:crosses val="autoZero"/>
        <c:crossBetween val="between"/>
        <c:majorUnit val="2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/>
              <a:t>% CHIRONOMIDAE</a:t>
            </a:r>
          </a:p>
        </c:rich>
      </c:tx>
      <c:layout>
        <c:manualLayout>
          <c:xMode val="edge"/>
          <c:yMode val="edge"/>
          <c:x val="0.325201153166014"/>
          <c:y val="0.05074408002381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82110471275918"/>
          <c:y val="0.187245655287873"/>
          <c:w val="0.777641831082534"/>
          <c:h val="0.58706505431015"/>
        </c:manualLayout>
      </c:layout>
      <c:lineChart>
        <c:grouping val="standard"/>
        <c:varyColors val="0"/>
        <c:ser>
          <c:idx val="0"/>
          <c:order val="0"/>
          <c:tx>
            <c:strRef>
              <c:f>'graphs 2'!$A$91</c:f>
              <c:strCache>
                <c:ptCount val="1"/>
                <c:pt idx="0">
                  <c:v>dec'15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0000"/>
                </a:schemeClr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cat>
            <c:strRef>
              <c:f>'graphs 2'!$B$90:$L$90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2'!$B$91:$L$91</c:f>
              <c:numCache>
                <c:formatCode>0.0</c:formatCode>
                <c:ptCount val="11"/>
                <c:pt idx="0">
                  <c:v>98.4</c:v>
                </c:pt>
                <c:pt idx="1">
                  <c:v>61.27659574468086</c:v>
                </c:pt>
                <c:pt idx="2">
                  <c:v>64.74358974358971</c:v>
                </c:pt>
                <c:pt idx="3">
                  <c:v>71.51515151515143</c:v>
                </c:pt>
                <c:pt idx="4">
                  <c:v>60.82474226804123</c:v>
                </c:pt>
                <c:pt idx="5">
                  <c:v>57.80514306410721</c:v>
                </c:pt>
                <c:pt idx="6">
                  <c:v>73.52941176470588</c:v>
                </c:pt>
                <c:pt idx="7">
                  <c:v>59.01639344262295</c:v>
                </c:pt>
                <c:pt idx="8">
                  <c:v>31.53846153846154</c:v>
                </c:pt>
                <c:pt idx="9">
                  <c:v>65.59139784946237</c:v>
                </c:pt>
                <c:pt idx="10">
                  <c:v>62.26415094339622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2'!$A$92</c:f>
              <c:strCache>
                <c:ptCount val="1"/>
                <c:pt idx="0">
                  <c:v>mar'16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0000"/>
                </a:schemeClr>
              </a:solidFill>
              <a:ln w="9525">
                <a:solidFill>
                  <a:schemeClr val="accent1">
                    <a:shade val="70000"/>
                  </a:schemeClr>
                </a:solidFill>
              </a:ln>
              <a:effectLst/>
            </c:spPr>
          </c:marker>
          <c:cat>
            <c:strRef>
              <c:f>'graphs 2'!$B$90:$L$90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2'!$B$92:$L$92</c:f>
              <c:numCache>
                <c:formatCode>0.0</c:formatCode>
                <c:ptCount val="11"/>
                <c:pt idx="0">
                  <c:v>84.61538461538453</c:v>
                </c:pt>
                <c:pt idx="1">
                  <c:v>8.333333333333332</c:v>
                </c:pt>
                <c:pt idx="2">
                  <c:v>3.703703703703704</c:v>
                </c:pt>
                <c:pt idx="3">
                  <c:v>43.1372549019608</c:v>
                </c:pt>
                <c:pt idx="4">
                  <c:v>59.82142857142851</c:v>
                </c:pt>
                <c:pt idx="5">
                  <c:v>73.33333333333324</c:v>
                </c:pt>
                <c:pt idx="6">
                  <c:v>10.0</c:v>
                </c:pt>
                <c:pt idx="7">
                  <c:v>16.16161616161616</c:v>
                </c:pt>
                <c:pt idx="8">
                  <c:v>20.33898305084746</c:v>
                </c:pt>
                <c:pt idx="9">
                  <c:v>61.0169491525423</c:v>
                </c:pt>
                <c:pt idx="10">
                  <c:v>21.47859922178982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2'!$A$93</c:f>
              <c:strCache>
                <c:ptCount val="1"/>
                <c:pt idx="0">
                  <c:v>jun'16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90000"/>
                </a:schemeClr>
              </a:solidFill>
              <a:ln w="9525">
                <a:solidFill>
                  <a:schemeClr val="accent1">
                    <a:shade val="90000"/>
                  </a:schemeClr>
                </a:solidFill>
              </a:ln>
              <a:effectLst/>
            </c:spPr>
          </c:marker>
          <c:cat>
            <c:strRef>
              <c:f>'graphs 2'!$B$90:$L$90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2'!$B$93:$L$93</c:f>
              <c:numCache>
                <c:formatCode>0.0</c:formatCode>
                <c:ptCount val="11"/>
                <c:pt idx="0">
                  <c:v>94.69026548672566</c:v>
                </c:pt>
                <c:pt idx="1">
                  <c:v>37.87878787878788</c:v>
                </c:pt>
                <c:pt idx="2">
                  <c:v>26.35135135135135</c:v>
                </c:pt>
                <c:pt idx="3">
                  <c:v>88.05970149253723</c:v>
                </c:pt>
                <c:pt idx="4">
                  <c:v>26.85714285714286</c:v>
                </c:pt>
                <c:pt idx="5">
                  <c:v>60.0</c:v>
                </c:pt>
                <c:pt idx="6">
                  <c:v>67.1875</c:v>
                </c:pt>
                <c:pt idx="7">
                  <c:v>60.8695652173913</c:v>
                </c:pt>
                <c:pt idx="8">
                  <c:v>32.0754716981132</c:v>
                </c:pt>
                <c:pt idx="9">
                  <c:v>70.96774193548379</c:v>
                </c:pt>
                <c:pt idx="10">
                  <c:v>9.523809523809523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'graphs 2'!$A$94</c:f>
              <c:strCache>
                <c:ptCount val="1"/>
                <c:pt idx="0">
                  <c:v>sep'16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90000"/>
                </a:schemeClr>
              </a:solidFill>
              <a:ln w="9525">
                <a:solidFill>
                  <a:schemeClr val="accent1">
                    <a:tint val="90000"/>
                  </a:schemeClr>
                </a:solidFill>
              </a:ln>
              <a:effectLst/>
            </c:spPr>
          </c:marker>
          <c:cat>
            <c:strRef>
              <c:f>'graphs 2'!$B$90:$L$90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2'!$B$94:$L$94</c:f>
              <c:numCache>
                <c:formatCode>0.0</c:formatCode>
                <c:ptCount val="11"/>
                <c:pt idx="0">
                  <c:v>66.66666666666667</c:v>
                </c:pt>
                <c:pt idx="1">
                  <c:v>9.523809523809523</c:v>
                </c:pt>
                <c:pt idx="2">
                  <c:v>58.33333333333334</c:v>
                </c:pt>
                <c:pt idx="3">
                  <c:v>23.80952380952375</c:v>
                </c:pt>
                <c:pt idx="4">
                  <c:v>12.5</c:v>
                </c:pt>
                <c:pt idx="5">
                  <c:v>62.8099173553719</c:v>
                </c:pt>
                <c:pt idx="6">
                  <c:v>13.40579710144928</c:v>
                </c:pt>
                <c:pt idx="7">
                  <c:v>10.37735849056604</c:v>
                </c:pt>
                <c:pt idx="8">
                  <c:v>58.06451612903226</c:v>
                </c:pt>
                <c:pt idx="9">
                  <c:v>77.90697674418605</c:v>
                </c:pt>
                <c:pt idx="10">
                  <c:v>26.66666666666667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'graphs 2'!$A$95</c:f>
              <c:strCache>
                <c:ptCount val="1"/>
                <c:pt idx="0">
                  <c:v>dec'16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0000"/>
                </a:schemeClr>
              </a:solidFill>
              <a:ln w="9525">
                <a:solidFill>
                  <a:schemeClr val="accent1">
                    <a:tint val="70000"/>
                  </a:schemeClr>
                </a:solidFill>
              </a:ln>
              <a:effectLst/>
            </c:spPr>
          </c:marker>
          <c:cat>
            <c:strRef>
              <c:f>'graphs 2'!$B$90:$L$90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2'!$B$95:$L$95</c:f>
              <c:numCache>
                <c:formatCode>0.0</c:formatCode>
                <c:ptCount val="11"/>
                <c:pt idx="0">
                  <c:v>80.0</c:v>
                </c:pt>
                <c:pt idx="1">
                  <c:v>5.813953488372093</c:v>
                </c:pt>
                <c:pt idx="2">
                  <c:v>25.0</c:v>
                </c:pt>
                <c:pt idx="3">
                  <c:v>91.79487179487178</c:v>
                </c:pt>
                <c:pt idx="4">
                  <c:v>75.96899224806202</c:v>
                </c:pt>
                <c:pt idx="5">
                  <c:v>48.09160305343512</c:v>
                </c:pt>
                <c:pt idx="6">
                  <c:v>58.8235294117647</c:v>
                </c:pt>
                <c:pt idx="7">
                  <c:v>52.0</c:v>
                </c:pt>
                <c:pt idx="8">
                  <c:v>12.95336787564767</c:v>
                </c:pt>
                <c:pt idx="9">
                  <c:v>68.4782608695652</c:v>
                </c:pt>
                <c:pt idx="10">
                  <c:v>6.779661016949153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'graphs 2'!$A$96</c:f>
              <c:strCache>
                <c:ptCount val="1"/>
                <c:pt idx="0">
                  <c:v>mar'17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50000"/>
                </a:schemeClr>
              </a:solidFill>
              <a:ln w="9525">
                <a:solidFill>
                  <a:schemeClr val="accent1">
                    <a:tint val="50000"/>
                  </a:schemeClr>
                </a:solidFill>
              </a:ln>
              <a:effectLst/>
            </c:spPr>
          </c:marker>
          <c:cat>
            <c:strRef>
              <c:f>'graphs 2'!$B$90:$L$90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2'!$B$96:$L$96</c:f>
              <c:numCache>
                <c:formatCode>0.0</c:formatCode>
                <c:ptCount val="11"/>
                <c:pt idx="0">
                  <c:v>76.66666666666667</c:v>
                </c:pt>
                <c:pt idx="1">
                  <c:v>48.0</c:v>
                </c:pt>
                <c:pt idx="2">
                  <c:v>33.40206185567005</c:v>
                </c:pt>
                <c:pt idx="3">
                  <c:v>86.42533936651576</c:v>
                </c:pt>
                <c:pt idx="4">
                  <c:v>67.22689075630251</c:v>
                </c:pt>
                <c:pt idx="5">
                  <c:v>68.55670103092775</c:v>
                </c:pt>
                <c:pt idx="6">
                  <c:v>66.66666666666667</c:v>
                </c:pt>
                <c:pt idx="7">
                  <c:v>57.0247933884298</c:v>
                </c:pt>
                <c:pt idx="8">
                  <c:v>59.0909090909091</c:v>
                </c:pt>
                <c:pt idx="9">
                  <c:v>81.92771084337347</c:v>
                </c:pt>
                <c:pt idx="10">
                  <c:v>12.5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3493616"/>
        <c:axId val="613497376"/>
      </c:lineChart>
      <c:catAx>
        <c:axId val="6134936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Sampling sites</a:t>
                </a:r>
              </a:p>
            </c:rich>
          </c:tx>
          <c:layout>
            <c:manualLayout>
              <c:xMode val="edge"/>
              <c:yMode val="edge"/>
              <c:x val="0.454120062465597"/>
              <c:y val="0.8809417022441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3497376"/>
        <c:crosses val="autoZero"/>
        <c:auto val="1"/>
        <c:lblAlgn val="ctr"/>
        <c:lblOffset val="0"/>
        <c:noMultiLvlLbl val="0"/>
      </c:catAx>
      <c:valAx>
        <c:axId val="613497376"/>
        <c:scaling>
          <c:orientation val="minMax"/>
          <c:max val="100.0"/>
        </c:scaling>
        <c:delete val="0"/>
        <c:axPos val="l"/>
        <c:majorGridlines>
          <c:spPr>
            <a:ln w="9525" cap="flat" cmpd="sng" algn="ctr">
              <a:solidFill>
                <a:srgbClr val="004B00"/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% of orgnanisms</a:t>
                </a:r>
              </a:p>
            </c:rich>
          </c:tx>
          <c:layout>
            <c:manualLayout>
              <c:xMode val="edge"/>
              <c:yMode val="edge"/>
              <c:x val="0.0216718371916029"/>
              <c:y val="0.2570187653206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" sourceLinked="0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3493616"/>
        <c:crosses val="autoZero"/>
        <c:crossBetween val="between"/>
        <c:majorUnit val="25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/>
              <a:t>% Trichoptera</a:t>
            </a:r>
          </a:p>
        </c:rich>
      </c:tx>
      <c:layout>
        <c:manualLayout>
          <c:xMode val="edge"/>
          <c:yMode val="edge"/>
          <c:x val="0.368630611314431"/>
          <c:y val="0.01202555857299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39933459021848"/>
          <c:y val="0.143614996534367"/>
          <c:w val="0.823955491479058"/>
          <c:h val="0.601595611712705"/>
        </c:manualLayout>
      </c:layout>
      <c:lineChart>
        <c:grouping val="standard"/>
        <c:varyColors val="0"/>
        <c:ser>
          <c:idx val="0"/>
          <c:order val="0"/>
          <c:tx>
            <c:strRef>
              <c:f>'graphs 2'!$A$102</c:f>
              <c:strCache>
                <c:ptCount val="1"/>
                <c:pt idx="0">
                  <c:v>dec'15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0000"/>
                </a:schemeClr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cat>
            <c:strRef>
              <c:f>'graphs 2'!$B$101:$L$101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2'!$B$102:$L$102</c:f>
              <c:numCache>
                <c:formatCode>0.0</c:formatCode>
                <c:ptCount val="11"/>
                <c:pt idx="0">
                  <c:v>0.0</c:v>
                </c:pt>
                <c:pt idx="1">
                  <c:v>0.425531914893617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2'!$A$103</c:f>
              <c:strCache>
                <c:ptCount val="1"/>
                <c:pt idx="0">
                  <c:v>mar'16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0000"/>
                </a:schemeClr>
              </a:solidFill>
              <a:ln w="9525">
                <a:solidFill>
                  <a:schemeClr val="accent1">
                    <a:shade val="70000"/>
                  </a:schemeClr>
                </a:solidFill>
              </a:ln>
              <a:effectLst/>
            </c:spPr>
          </c:marker>
          <c:cat>
            <c:strRef>
              <c:f>'graphs 2'!$B$101:$L$101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2'!$B$103:$L$103</c:f>
              <c:numCache>
                <c:formatCode>0.0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2'!$A$104</c:f>
              <c:strCache>
                <c:ptCount val="1"/>
                <c:pt idx="0">
                  <c:v>jun'16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90000"/>
                </a:schemeClr>
              </a:solidFill>
              <a:ln w="9525">
                <a:solidFill>
                  <a:schemeClr val="accent1">
                    <a:shade val="90000"/>
                  </a:schemeClr>
                </a:solidFill>
              </a:ln>
              <a:effectLst/>
            </c:spPr>
          </c:marker>
          <c:cat>
            <c:strRef>
              <c:f>'graphs 2'!$B$101:$L$101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2'!$B$104:$L$104</c:f>
              <c:numCache>
                <c:formatCode>0.0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'graphs 2'!$A$105</c:f>
              <c:strCache>
                <c:ptCount val="1"/>
                <c:pt idx="0">
                  <c:v>sep'16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90000"/>
                </a:schemeClr>
              </a:solidFill>
              <a:ln w="9525">
                <a:solidFill>
                  <a:schemeClr val="accent1">
                    <a:tint val="90000"/>
                  </a:schemeClr>
                </a:solidFill>
              </a:ln>
              <a:effectLst/>
            </c:spPr>
          </c:marker>
          <c:cat>
            <c:strRef>
              <c:f>'graphs 2'!$B$101:$L$101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2'!$B$105:$L$105</c:f>
              <c:numCache>
                <c:formatCode>0.0</c:formatCode>
                <c:ptCount val="11"/>
                <c:pt idx="0">
                  <c:v>0.0</c:v>
                </c:pt>
                <c:pt idx="1">
                  <c:v>4.761904761904762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1.162790697674418</c:v>
                </c:pt>
                <c:pt idx="10">
                  <c:v>0.0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'graphs 2'!$A$106</c:f>
              <c:strCache>
                <c:ptCount val="1"/>
                <c:pt idx="0">
                  <c:v>dec'16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0000"/>
                </a:schemeClr>
              </a:solidFill>
              <a:ln w="9525">
                <a:solidFill>
                  <a:schemeClr val="accent1">
                    <a:tint val="70000"/>
                  </a:schemeClr>
                </a:solidFill>
              </a:ln>
              <a:effectLst/>
            </c:spPr>
          </c:marker>
          <c:cat>
            <c:strRef>
              <c:f>'graphs 2'!$B$101:$L$101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2'!$B$106:$L$106</c:f>
              <c:numCache>
                <c:formatCode>0.0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'graphs 2'!$A$107</c:f>
              <c:strCache>
                <c:ptCount val="1"/>
                <c:pt idx="0">
                  <c:v>mar'17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50000"/>
                </a:schemeClr>
              </a:solidFill>
              <a:ln w="9525">
                <a:solidFill>
                  <a:schemeClr val="accent1">
                    <a:tint val="50000"/>
                  </a:schemeClr>
                </a:solidFill>
              </a:ln>
              <a:effectLst/>
            </c:spPr>
          </c:marker>
          <c:cat>
            <c:strRef>
              <c:f>'graphs 2'!$B$101:$L$101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2'!$B$107:$L$107</c:f>
              <c:numCache>
                <c:formatCode>0.0</c:formatCode>
                <c:ptCount val="11"/>
                <c:pt idx="0">
                  <c:v>6.666666666666667</c:v>
                </c:pt>
                <c:pt idx="1">
                  <c:v>2.0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3534224"/>
        <c:axId val="613537984"/>
      </c:lineChart>
      <c:catAx>
        <c:axId val="6135342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Sampling sites</a:t>
                </a:r>
              </a:p>
            </c:rich>
          </c:tx>
          <c:layout>
            <c:manualLayout>
              <c:xMode val="edge"/>
              <c:yMode val="edge"/>
              <c:x val="0.421300752898845"/>
              <c:y val="0.8883796175304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3537984"/>
        <c:crosses val="autoZero"/>
        <c:auto val="1"/>
        <c:lblAlgn val="ctr"/>
        <c:lblOffset val="0"/>
        <c:noMultiLvlLbl val="0"/>
      </c:catAx>
      <c:valAx>
        <c:axId val="613537984"/>
        <c:scaling>
          <c:orientation val="minMax"/>
          <c:max val="10.0"/>
        </c:scaling>
        <c:delete val="0"/>
        <c:axPos val="l"/>
        <c:majorGridlines>
          <c:spPr>
            <a:ln w="9525" cap="flat" cmpd="sng" algn="ctr">
              <a:solidFill>
                <a:srgbClr val="004B00"/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% of orgnanisms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" sourceLinked="0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3534224"/>
        <c:crosses val="autoZero"/>
        <c:crossBetween val="between"/>
        <c:majorUnit val="2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/>
              <a:t>% clingers</a:t>
            </a:r>
          </a:p>
        </c:rich>
      </c:tx>
      <c:layout>
        <c:manualLayout>
          <c:xMode val="edge"/>
          <c:yMode val="edge"/>
          <c:x val="0.408372972195105"/>
          <c:y val="0.008779892249290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70910432835551"/>
          <c:y val="0.171383496706158"/>
          <c:w val="0.791317207517592"/>
          <c:h val="0.533780808261671"/>
        </c:manualLayout>
      </c:layout>
      <c:lineChart>
        <c:grouping val="standard"/>
        <c:varyColors val="0"/>
        <c:ser>
          <c:idx val="0"/>
          <c:order val="0"/>
          <c:tx>
            <c:strRef>
              <c:f>'graphs 2'!$A$135</c:f>
              <c:strCache>
                <c:ptCount val="1"/>
                <c:pt idx="0">
                  <c:v>dec'15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0000"/>
                </a:schemeClr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cat>
            <c:strRef>
              <c:f>'graphs 2'!$B$134:$L$134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2'!$B$135:$L$135</c:f>
              <c:numCache>
                <c:formatCode>0.0</c:formatCode>
                <c:ptCount val="11"/>
                <c:pt idx="0">
                  <c:v>72.0</c:v>
                </c:pt>
                <c:pt idx="1">
                  <c:v>45.95744680851058</c:v>
                </c:pt>
                <c:pt idx="2">
                  <c:v>1.282051282051282</c:v>
                </c:pt>
                <c:pt idx="3">
                  <c:v>3.030303030303028</c:v>
                </c:pt>
                <c:pt idx="4">
                  <c:v>6.185567010309279</c:v>
                </c:pt>
                <c:pt idx="5">
                  <c:v>7.859471206084748</c:v>
                </c:pt>
                <c:pt idx="6">
                  <c:v>5.882352941176467</c:v>
                </c:pt>
                <c:pt idx="7">
                  <c:v>1.229508196721311</c:v>
                </c:pt>
                <c:pt idx="8">
                  <c:v>0.0</c:v>
                </c:pt>
                <c:pt idx="9">
                  <c:v>0.0</c:v>
                </c:pt>
                <c:pt idx="10">
                  <c:v>5.660377358490566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2'!$A$136</c:f>
              <c:strCache>
                <c:ptCount val="1"/>
                <c:pt idx="0">
                  <c:v>mar'16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0000"/>
                </a:schemeClr>
              </a:solidFill>
              <a:ln w="9525">
                <a:solidFill>
                  <a:schemeClr val="accent1">
                    <a:shade val="70000"/>
                  </a:schemeClr>
                </a:solidFill>
              </a:ln>
              <a:effectLst/>
            </c:spPr>
          </c:marker>
          <c:cat>
            <c:strRef>
              <c:f>'graphs 2'!$B$134:$L$134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2'!$B$136:$L$136</c:f>
              <c:numCache>
                <c:formatCode>0.0</c:formatCode>
                <c:ptCount val="11"/>
                <c:pt idx="0">
                  <c:v>12.82051282051282</c:v>
                </c:pt>
                <c:pt idx="1">
                  <c:v>0.0</c:v>
                </c:pt>
                <c:pt idx="2">
                  <c:v>0.0</c:v>
                </c:pt>
                <c:pt idx="3">
                  <c:v>6.86274509803921</c:v>
                </c:pt>
                <c:pt idx="4">
                  <c:v>12.5</c:v>
                </c:pt>
                <c:pt idx="5">
                  <c:v>10.0</c:v>
                </c:pt>
                <c:pt idx="6">
                  <c:v>20.0</c:v>
                </c:pt>
                <c:pt idx="7">
                  <c:v>13.13131313131313</c:v>
                </c:pt>
                <c:pt idx="8">
                  <c:v>3.389830508474576</c:v>
                </c:pt>
                <c:pt idx="9">
                  <c:v>15.25423728813559</c:v>
                </c:pt>
                <c:pt idx="10">
                  <c:v>4.747081712062257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2'!$A$137</c:f>
              <c:strCache>
                <c:ptCount val="1"/>
                <c:pt idx="0">
                  <c:v>jun'16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90000"/>
                </a:schemeClr>
              </a:solidFill>
              <a:ln w="9525">
                <a:solidFill>
                  <a:schemeClr val="accent1">
                    <a:shade val="90000"/>
                  </a:schemeClr>
                </a:solidFill>
              </a:ln>
              <a:effectLst/>
            </c:spPr>
          </c:marker>
          <c:cat>
            <c:strRef>
              <c:f>'graphs 2'!$B$134:$L$134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2'!$B$137:$L$137</c:f>
              <c:numCache>
                <c:formatCode>0.0</c:formatCode>
                <c:ptCount val="11"/>
                <c:pt idx="0">
                  <c:v>10.61946902654867</c:v>
                </c:pt>
                <c:pt idx="1">
                  <c:v>7.57575757575758</c:v>
                </c:pt>
                <c:pt idx="2">
                  <c:v>0.675675675675676</c:v>
                </c:pt>
                <c:pt idx="3">
                  <c:v>3.731343283582089</c:v>
                </c:pt>
                <c:pt idx="4">
                  <c:v>14.0</c:v>
                </c:pt>
                <c:pt idx="5">
                  <c:v>37.41935483870968</c:v>
                </c:pt>
                <c:pt idx="6">
                  <c:v>21.875</c:v>
                </c:pt>
                <c:pt idx="7">
                  <c:v>15.94202898550724</c:v>
                </c:pt>
                <c:pt idx="8">
                  <c:v>1.886792452830189</c:v>
                </c:pt>
                <c:pt idx="9">
                  <c:v>9.67741935483871</c:v>
                </c:pt>
                <c:pt idx="10">
                  <c:v>4.761904761904762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'graphs 2'!$A$138</c:f>
              <c:strCache>
                <c:ptCount val="1"/>
                <c:pt idx="0">
                  <c:v>sep'16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90000"/>
                </a:schemeClr>
              </a:solidFill>
              <a:ln w="9525">
                <a:solidFill>
                  <a:schemeClr val="accent1">
                    <a:tint val="90000"/>
                  </a:schemeClr>
                </a:solidFill>
              </a:ln>
              <a:effectLst/>
            </c:spPr>
          </c:marker>
          <c:cat>
            <c:strRef>
              <c:f>'graphs 2'!$B$134:$L$134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2'!$B$138:$L$138</c:f>
              <c:numCache>
                <c:formatCode>0.0</c:formatCode>
                <c:ptCount val="11"/>
                <c:pt idx="0">
                  <c:v>33.33333333333333</c:v>
                </c:pt>
                <c:pt idx="1">
                  <c:v>0.0</c:v>
                </c:pt>
                <c:pt idx="2">
                  <c:v>0.925925925925926</c:v>
                </c:pt>
                <c:pt idx="3">
                  <c:v>38.0952380952381</c:v>
                </c:pt>
                <c:pt idx="4">
                  <c:v>59.0909090909091</c:v>
                </c:pt>
                <c:pt idx="5">
                  <c:v>22.31404958677686</c:v>
                </c:pt>
                <c:pt idx="6">
                  <c:v>51.44927536231884</c:v>
                </c:pt>
                <c:pt idx="7">
                  <c:v>42.45283018867924</c:v>
                </c:pt>
                <c:pt idx="8">
                  <c:v>15.48387096774194</c:v>
                </c:pt>
                <c:pt idx="9">
                  <c:v>11.6279069767442</c:v>
                </c:pt>
                <c:pt idx="10">
                  <c:v>33.33333333333333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'graphs 2'!$A$139</c:f>
              <c:strCache>
                <c:ptCount val="1"/>
                <c:pt idx="0">
                  <c:v>dec'16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0000"/>
                </a:schemeClr>
              </a:solidFill>
              <a:ln w="9525">
                <a:solidFill>
                  <a:schemeClr val="accent1">
                    <a:tint val="70000"/>
                  </a:schemeClr>
                </a:solidFill>
              </a:ln>
              <a:effectLst/>
            </c:spPr>
          </c:marker>
          <c:cat>
            <c:strRef>
              <c:f>'graphs 2'!$B$134:$L$134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2'!$B$139:$L$139</c:f>
              <c:numCache>
                <c:formatCode>0.0</c:formatCode>
                <c:ptCount val="11"/>
                <c:pt idx="0">
                  <c:v>28.0</c:v>
                </c:pt>
                <c:pt idx="1">
                  <c:v>75.5813953488372</c:v>
                </c:pt>
                <c:pt idx="2">
                  <c:v>50.0</c:v>
                </c:pt>
                <c:pt idx="3">
                  <c:v>2.051282051282051</c:v>
                </c:pt>
                <c:pt idx="4">
                  <c:v>31.0077519379845</c:v>
                </c:pt>
                <c:pt idx="5">
                  <c:v>29.38931297709922</c:v>
                </c:pt>
                <c:pt idx="6">
                  <c:v>18.4873949579832</c:v>
                </c:pt>
                <c:pt idx="7">
                  <c:v>12.8</c:v>
                </c:pt>
                <c:pt idx="8">
                  <c:v>4.66321243523316</c:v>
                </c:pt>
                <c:pt idx="9">
                  <c:v>9.239130434782607</c:v>
                </c:pt>
                <c:pt idx="10">
                  <c:v>0.0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'graphs 2'!$A$140</c:f>
              <c:strCache>
                <c:ptCount val="1"/>
                <c:pt idx="0">
                  <c:v>mar'17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50000"/>
                </a:schemeClr>
              </a:solidFill>
              <a:ln w="9525">
                <a:solidFill>
                  <a:schemeClr val="accent1">
                    <a:tint val="50000"/>
                  </a:schemeClr>
                </a:solidFill>
              </a:ln>
              <a:effectLst/>
            </c:spPr>
          </c:marker>
          <c:cat>
            <c:strRef>
              <c:f>'graphs 2'!$B$134:$L$134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2'!$B$140:$L$140</c:f>
              <c:numCache>
                <c:formatCode>0.0</c:formatCode>
                <c:ptCount val="11"/>
                <c:pt idx="0">
                  <c:v>53.33333333333334</c:v>
                </c:pt>
                <c:pt idx="1">
                  <c:v>14.0</c:v>
                </c:pt>
                <c:pt idx="2">
                  <c:v>0.824742268041237</c:v>
                </c:pt>
                <c:pt idx="3">
                  <c:v>12.21719457013575</c:v>
                </c:pt>
                <c:pt idx="4">
                  <c:v>17.64705882352941</c:v>
                </c:pt>
                <c:pt idx="5">
                  <c:v>20.61855670103093</c:v>
                </c:pt>
                <c:pt idx="6">
                  <c:v>10.0</c:v>
                </c:pt>
                <c:pt idx="7">
                  <c:v>11.5702479338843</c:v>
                </c:pt>
                <c:pt idx="8">
                  <c:v>21.59090909090909</c:v>
                </c:pt>
                <c:pt idx="9">
                  <c:v>13.25301204819277</c:v>
                </c:pt>
                <c:pt idx="10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5496336"/>
        <c:axId val="565499456"/>
      </c:lineChart>
      <c:catAx>
        <c:axId val="5654963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Sampling sites</a:t>
                </a:r>
              </a:p>
            </c:rich>
          </c:tx>
          <c:layout>
            <c:manualLayout>
              <c:xMode val="edge"/>
              <c:yMode val="edge"/>
              <c:x val="0.451130779988931"/>
              <c:y val="0.8439813147301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5499456"/>
        <c:crosses val="autoZero"/>
        <c:auto val="1"/>
        <c:lblAlgn val="ctr"/>
        <c:lblOffset val="0"/>
        <c:noMultiLvlLbl val="0"/>
      </c:catAx>
      <c:valAx>
        <c:axId val="565499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004B00"/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% of organisms</a:t>
                </a:r>
              </a:p>
            </c:rich>
          </c:tx>
          <c:layout>
            <c:manualLayout>
              <c:xMode val="edge"/>
              <c:yMode val="edge"/>
              <c:x val="0.0361111111111111"/>
              <c:y val="0.3040179413987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.0" sourceLinked="1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5496336"/>
        <c:crosses val="autoZero"/>
        <c:crossBetween val="between"/>
        <c:majorUnit val="25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rgbClr val="004B00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'hydro med'!$B$20</c:f>
              <c:strCache>
                <c:ptCount val="1"/>
                <c:pt idx="0">
                  <c:v>mud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strRef>
              <c:f>'hydro med'!$A$21:$A$31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 med'!$B$21:$B$31</c:f>
              <c:numCache>
                <c:formatCode>General</c:formatCode>
                <c:ptCount val="11"/>
                <c:pt idx="0">
                  <c:v>5.0</c:v>
                </c:pt>
                <c:pt idx="1">
                  <c:v>1.0</c:v>
                </c:pt>
                <c:pt idx="2">
                  <c:v>1.0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1.0</c:v>
                </c:pt>
                <c:pt idx="7">
                  <c:v>0.0</c:v>
                </c:pt>
                <c:pt idx="8">
                  <c:v>2.0</c:v>
                </c:pt>
                <c:pt idx="9">
                  <c:v>0.0</c:v>
                </c:pt>
                <c:pt idx="10">
                  <c:v>5.0</c:v>
                </c:pt>
              </c:numCache>
            </c:numRef>
          </c:val>
        </c:ser>
        <c:ser>
          <c:idx val="1"/>
          <c:order val="1"/>
          <c:tx>
            <c:strRef>
              <c:f>'hydro med'!$C$20</c:f>
              <c:strCache>
                <c:ptCount val="1"/>
                <c:pt idx="0">
                  <c:v>silt</c:v>
                </c:pt>
              </c:strCache>
            </c:strRef>
          </c:tx>
          <c:spPr>
            <a:solidFill>
              <a:srgbClr val="FFFF66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strRef>
              <c:f>'hydro med'!$A$21:$A$31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 med'!$C$21:$C$31</c:f>
              <c:numCache>
                <c:formatCode>General</c:formatCode>
                <c:ptCount val="11"/>
                <c:pt idx="0">
                  <c:v>15.0</c:v>
                </c:pt>
                <c:pt idx="1">
                  <c:v>35.0</c:v>
                </c:pt>
                <c:pt idx="2">
                  <c:v>5.0</c:v>
                </c:pt>
                <c:pt idx="3">
                  <c:v>5.0</c:v>
                </c:pt>
                <c:pt idx="4">
                  <c:v>10.0</c:v>
                </c:pt>
                <c:pt idx="5">
                  <c:v>5.0</c:v>
                </c:pt>
                <c:pt idx="6">
                  <c:v>10.0</c:v>
                </c:pt>
                <c:pt idx="7">
                  <c:v>10.0</c:v>
                </c:pt>
                <c:pt idx="8">
                  <c:v>5.0</c:v>
                </c:pt>
                <c:pt idx="9">
                  <c:v>5.0</c:v>
                </c:pt>
                <c:pt idx="10">
                  <c:v>15.0</c:v>
                </c:pt>
              </c:numCache>
            </c:numRef>
          </c:val>
        </c:ser>
        <c:ser>
          <c:idx val="2"/>
          <c:order val="2"/>
          <c:tx>
            <c:strRef>
              <c:f>'hydro med'!$D$20</c:f>
              <c:strCache>
                <c:ptCount val="1"/>
                <c:pt idx="0">
                  <c:v>gravel</c:v>
                </c:pt>
              </c:strCache>
            </c:strRef>
          </c:tx>
          <c:spPr>
            <a:solidFill>
              <a:srgbClr val="FF9999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strRef>
              <c:f>'hydro med'!$A$21:$A$31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 med'!$D$21:$D$31</c:f>
              <c:numCache>
                <c:formatCode>General</c:formatCode>
                <c:ptCount val="11"/>
                <c:pt idx="0">
                  <c:v>5.0</c:v>
                </c:pt>
                <c:pt idx="1">
                  <c:v>10.0</c:v>
                </c:pt>
                <c:pt idx="2">
                  <c:v>10.0</c:v>
                </c:pt>
                <c:pt idx="3">
                  <c:v>5.0</c:v>
                </c:pt>
                <c:pt idx="4">
                  <c:v>10.0</c:v>
                </c:pt>
                <c:pt idx="5">
                  <c:v>5.0</c:v>
                </c:pt>
                <c:pt idx="6">
                  <c:v>10.0</c:v>
                </c:pt>
                <c:pt idx="7">
                  <c:v>10.0</c:v>
                </c:pt>
                <c:pt idx="8">
                  <c:v>10.0</c:v>
                </c:pt>
                <c:pt idx="9">
                  <c:v>10.0</c:v>
                </c:pt>
                <c:pt idx="10">
                  <c:v>15.0</c:v>
                </c:pt>
              </c:numCache>
            </c:numRef>
          </c:val>
        </c:ser>
        <c:ser>
          <c:idx val="3"/>
          <c:order val="3"/>
          <c:tx>
            <c:strRef>
              <c:f>'hydro med'!$E$20</c:f>
              <c:strCache>
                <c:ptCount val="1"/>
                <c:pt idx="0">
                  <c:v>pebble</c:v>
                </c:pt>
              </c:strCache>
            </c:strRef>
          </c:tx>
          <c:spPr>
            <a:solidFill>
              <a:srgbClr val="99CBFF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strRef>
              <c:f>'hydro med'!$A$21:$A$31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 med'!$E$21:$E$31</c:f>
              <c:numCache>
                <c:formatCode>General</c:formatCode>
                <c:ptCount val="11"/>
                <c:pt idx="0">
                  <c:v>5.0</c:v>
                </c:pt>
                <c:pt idx="1">
                  <c:v>10.0</c:v>
                </c:pt>
                <c:pt idx="2">
                  <c:v>15.0</c:v>
                </c:pt>
                <c:pt idx="3">
                  <c:v>10.0</c:v>
                </c:pt>
                <c:pt idx="4">
                  <c:v>5.0</c:v>
                </c:pt>
                <c:pt idx="5">
                  <c:v>10.0</c:v>
                </c:pt>
                <c:pt idx="6">
                  <c:v>10.0</c:v>
                </c:pt>
                <c:pt idx="7">
                  <c:v>5.0</c:v>
                </c:pt>
                <c:pt idx="8">
                  <c:v>10.0</c:v>
                </c:pt>
                <c:pt idx="9">
                  <c:v>5.0</c:v>
                </c:pt>
                <c:pt idx="10">
                  <c:v>10.0</c:v>
                </c:pt>
              </c:numCache>
            </c:numRef>
          </c:val>
        </c:ser>
        <c:ser>
          <c:idx val="4"/>
          <c:order val="4"/>
          <c:tx>
            <c:strRef>
              <c:f>'hydro med'!$F$20</c:f>
              <c:strCache>
                <c:ptCount val="1"/>
                <c:pt idx="0">
                  <c:v>cobble</c:v>
                </c:pt>
              </c:strCache>
            </c:strRef>
          </c:tx>
          <c:spPr>
            <a:solidFill>
              <a:srgbClr val="CCFFCC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strRef>
              <c:f>'hydro med'!$A$21:$A$31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 med'!$F$21:$F$31</c:f>
              <c:numCache>
                <c:formatCode>General</c:formatCode>
                <c:ptCount val="11"/>
                <c:pt idx="0">
                  <c:v>5.0</c:v>
                </c:pt>
                <c:pt idx="1">
                  <c:v>15.0</c:v>
                </c:pt>
                <c:pt idx="2">
                  <c:v>25.0</c:v>
                </c:pt>
                <c:pt idx="3">
                  <c:v>30.0</c:v>
                </c:pt>
                <c:pt idx="4">
                  <c:v>25.0</c:v>
                </c:pt>
                <c:pt idx="5">
                  <c:v>25.0</c:v>
                </c:pt>
                <c:pt idx="6">
                  <c:v>20.0</c:v>
                </c:pt>
                <c:pt idx="7">
                  <c:v>30.0</c:v>
                </c:pt>
                <c:pt idx="8">
                  <c:v>20.0</c:v>
                </c:pt>
                <c:pt idx="9">
                  <c:v>25.0</c:v>
                </c:pt>
                <c:pt idx="10">
                  <c:v>25.0</c:v>
                </c:pt>
              </c:numCache>
            </c:numRef>
          </c:val>
        </c:ser>
        <c:ser>
          <c:idx val="5"/>
          <c:order val="5"/>
          <c:tx>
            <c:strRef>
              <c:f>'hydro med'!$G$20</c:f>
              <c:strCache>
                <c:ptCount val="1"/>
                <c:pt idx="0">
                  <c:v>small blocks</c:v>
                </c:pt>
              </c:strCache>
            </c:strRef>
          </c:tx>
          <c:spPr>
            <a:solidFill>
              <a:srgbClr val="CC99FF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strRef>
              <c:f>'hydro med'!$A$21:$A$31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 med'!$G$21:$G$31</c:f>
              <c:numCache>
                <c:formatCode>General</c:formatCode>
                <c:ptCount val="11"/>
                <c:pt idx="0">
                  <c:v>35.0</c:v>
                </c:pt>
                <c:pt idx="1">
                  <c:v>15.0</c:v>
                </c:pt>
                <c:pt idx="2">
                  <c:v>25.0</c:v>
                </c:pt>
                <c:pt idx="3">
                  <c:v>25.0</c:v>
                </c:pt>
                <c:pt idx="4">
                  <c:v>25.0</c:v>
                </c:pt>
                <c:pt idx="5">
                  <c:v>30.0</c:v>
                </c:pt>
                <c:pt idx="6">
                  <c:v>25.0</c:v>
                </c:pt>
                <c:pt idx="7">
                  <c:v>25.0</c:v>
                </c:pt>
                <c:pt idx="8">
                  <c:v>25.0</c:v>
                </c:pt>
                <c:pt idx="9">
                  <c:v>25.0</c:v>
                </c:pt>
                <c:pt idx="10">
                  <c:v>15.0</c:v>
                </c:pt>
              </c:numCache>
            </c:numRef>
          </c:val>
        </c:ser>
        <c:ser>
          <c:idx val="6"/>
          <c:order val="6"/>
          <c:tx>
            <c:strRef>
              <c:f>'hydro med'!$H$20</c:f>
              <c:strCache>
                <c:ptCount val="1"/>
                <c:pt idx="0">
                  <c:v>bloks</c:v>
                </c:pt>
              </c:strCache>
            </c:strRef>
          </c:tx>
          <c:spPr>
            <a:solidFill>
              <a:srgbClr val="FF9967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strRef>
              <c:f>'hydro med'!$A$21:$A$31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 med'!$H$21:$H$31</c:f>
              <c:numCache>
                <c:formatCode>General</c:formatCode>
                <c:ptCount val="11"/>
                <c:pt idx="0">
                  <c:v>30.0</c:v>
                </c:pt>
                <c:pt idx="1">
                  <c:v>14.0</c:v>
                </c:pt>
                <c:pt idx="2">
                  <c:v>19.0</c:v>
                </c:pt>
                <c:pt idx="3">
                  <c:v>25.0</c:v>
                </c:pt>
                <c:pt idx="4">
                  <c:v>25.0</c:v>
                </c:pt>
                <c:pt idx="5">
                  <c:v>25.0</c:v>
                </c:pt>
                <c:pt idx="6">
                  <c:v>24.0</c:v>
                </c:pt>
                <c:pt idx="7">
                  <c:v>20.0</c:v>
                </c:pt>
                <c:pt idx="8">
                  <c:v>28.0</c:v>
                </c:pt>
                <c:pt idx="9">
                  <c:v>30.0</c:v>
                </c:pt>
                <c:pt idx="10">
                  <c:v>15.0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1"/>
        <c:gapDepth val="100"/>
        <c:shape val="box"/>
        <c:axId val="564840320"/>
        <c:axId val="499884080"/>
        <c:axId val="0"/>
      </c:bar3DChart>
      <c:catAx>
        <c:axId val="564840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0033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dirty="0" err="1" smtClean="0"/>
                  <a:t>Sampling</a:t>
                </a:r>
                <a:r>
                  <a:rPr lang="pt-PT" dirty="0" smtClean="0"/>
                  <a:t> sites</a:t>
                </a:r>
                <a:endParaRPr lang="pt-PT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rgbClr val="0033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499884080"/>
        <c:crosses val="autoZero"/>
        <c:auto val="1"/>
        <c:lblAlgn val="ctr"/>
        <c:lblOffset val="100"/>
        <c:noMultiLvlLbl val="0"/>
      </c:catAx>
      <c:valAx>
        <c:axId val="49988408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numFmt formatCode="0%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  <a:prstDash val="solid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484032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rgbClr val="0033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rgbClr val="0033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/>
              <a:t>% reophiles</a:t>
            </a:r>
          </a:p>
        </c:rich>
      </c:tx>
      <c:layout>
        <c:manualLayout>
          <c:xMode val="edge"/>
          <c:yMode val="edge"/>
          <c:x val="0.397297152386565"/>
          <c:y val="0.03412795025380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71904523132271"/>
          <c:y val="0.165261748531088"/>
          <c:w val="0.790103365696046"/>
          <c:h val="0.570679295807376"/>
        </c:manualLayout>
      </c:layout>
      <c:lineChart>
        <c:grouping val="standard"/>
        <c:varyColors val="0"/>
        <c:ser>
          <c:idx val="0"/>
          <c:order val="0"/>
          <c:tx>
            <c:strRef>
              <c:f>'graphs 2'!$A$157</c:f>
              <c:strCache>
                <c:ptCount val="1"/>
                <c:pt idx="0">
                  <c:v>dec'15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0000"/>
                </a:schemeClr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cat>
            <c:strRef>
              <c:f>'graphs 2'!$B$156:$L$156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2'!$B$157:$L$157</c:f>
              <c:numCache>
                <c:formatCode>0.0</c:formatCode>
                <c:ptCount val="11"/>
                <c:pt idx="0">
                  <c:v>81.6</c:v>
                </c:pt>
                <c:pt idx="1">
                  <c:v>68.51063829787233</c:v>
                </c:pt>
                <c:pt idx="2">
                  <c:v>53.2051282051282</c:v>
                </c:pt>
                <c:pt idx="3">
                  <c:v>93.33333333333324</c:v>
                </c:pt>
                <c:pt idx="4">
                  <c:v>79.89690721649465</c:v>
                </c:pt>
                <c:pt idx="5">
                  <c:v>75.62477363274162</c:v>
                </c:pt>
                <c:pt idx="6">
                  <c:v>64.70588235294103</c:v>
                </c:pt>
                <c:pt idx="7">
                  <c:v>61.0655737704918</c:v>
                </c:pt>
                <c:pt idx="8">
                  <c:v>15.38461538461538</c:v>
                </c:pt>
                <c:pt idx="9">
                  <c:v>4.301075268817198</c:v>
                </c:pt>
                <c:pt idx="10">
                  <c:v>62.26415094339622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2'!$A$158</c:f>
              <c:strCache>
                <c:ptCount val="1"/>
                <c:pt idx="0">
                  <c:v>mar'16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0000"/>
                </a:schemeClr>
              </a:solidFill>
              <a:ln w="9525">
                <a:solidFill>
                  <a:schemeClr val="accent1">
                    <a:shade val="70000"/>
                  </a:schemeClr>
                </a:solidFill>
              </a:ln>
              <a:effectLst/>
            </c:spPr>
          </c:marker>
          <c:cat>
            <c:strRef>
              <c:f>'graphs 2'!$B$156:$L$156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2'!$B$158:$L$158</c:f>
              <c:numCache>
                <c:formatCode>0.0</c:formatCode>
                <c:ptCount val="11"/>
                <c:pt idx="0">
                  <c:v>51.28205128205127</c:v>
                </c:pt>
                <c:pt idx="1">
                  <c:v>41.66666666666658</c:v>
                </c:pt>
                <c:pt idx="2">
                  <c:v>14.28571428571428</c:v>
                </c:pt>
                <c:pt idx="3">
                  <c:v>54.90196078431372</c:v>
                </c:pt>
                <c:pt idx="4">
                  <c:v>85.7142857142857</c:v>
                </c:pt>
                <c:pt idx="5">
                  <c:v>77.5</c:v>
                </c:pt>
                <c:pt idx="6">
                  <c:v>20.0</c:v>
                </c:pt>
                <c:pt idx="7">
                  <c:v>42.42424242424234</c:v>
                </c:pt>
                <c:pt idx="8">
                  <c:v>50.84745762711857</c:v>
                </c:pt>
                <c:pt idx="9">
                  <c:v>61.0169491525423</c:v>
                </c:pt>
                <c:pt idx="10">
                  <c:v>29.88326848249027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2'!$A$159</c:f>
              <c:strCache>
                <c:ptCount val="1"/>
                <c:pt idx="0">
                  <c:v>jun'16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90000"/>
                </a:schemeClr>
              </a:solidFill>
              <a:ln w="9525">
                <a:solidFill>
                  <a:schemeClr val="accent1">
                    <a:shade val="90000"/>
                  </a:schemeClr>
                </a:solidFill>
              </a:ln>
              <a:effectLst/>
            </c:spPr>
          </c:marker>
          <c:cat>
            <c:strRef>
              <c:f>'graphs 2'!$B$156:$L$156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2'!$B$159:$L$159</c:f>
              <c:numCache>
                <c:formatCode>0.0</c:formatCode>
                <c:ptCount val="11"/>
                <c:pt idx="0">
                  <c:v>27.43362831858407</c:v>
                </c:pt>
                <c:pt idx="1">
                  <c:v>74.24242424242425</c:v>
                </c:pt>
                <c:pt idx="2">
                  <c:v>43.91891891891891</c:v>
                </c:pt>
                <c:pt idx="3">
                  <c:v>88.80597014925364</c:v>
                </c:pt>
                <c:pt idx="4">
                  <c:v>63.71428571428572</c:v>
                </c:pt>
                <c:pt idx="5">
                  <c:v>70.96774193548379</c:v>
                </c:pt>
                <c:pt idx="6">
                  <c:v>73.4375</c:v>
                </c:pt>
                <c:pt idx="7">
                  <c:v>79.71014492753623</c:v>
                </c:pt>
                <c:pt idx="8">
                  <c:v>43.39622641509428</c:v>
                </c:pt>
                <c:pt idx="9">
                  <c:v>61.29032258064516</c:v>
                </c:pt>
                <c:pt idx="10">
                  <c:v>23.80952380952375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'graphs 2'!$A$160</c:f>
              <c:strCache>
                <c:ptCount val="1"/>
                <c:pt idx="0">
                  <c:v>sep'16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90000"/>
                </a:schemeClr>
              </a:solidFill>
              <a:ln w="9525">
                <a:solidFill>
                  <a:schemeClr val="accent1">
                    <a:tint val="90000"/>
                  </a:schemeClr>
                </a:solidFill>
              </a:ln>
              <a:effectLst/>
            </c:spPr>
          </c:marker>
          <c:cat>
            <c:strRef>
              <c:f>'graphs 2'!$B$156:$L$156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2'!$B$160:$L$160</c:f>
              <c:numCache>
                <c:formatCode>0.0</c:formatCode>
                <c:ptCount val="11"/>
                <c:pt idx="0">
                  <c:v>0.0</c:v>
                </c:pt>
                <c:pt idx="1">
                  <c:v>4.761904761904762</c:v>
                </c:pt>
                <c:pt idx="2">
                  <c:v>4.62962962962963</c:v>
                </c:pt>
                <c:pt idx="3">
                  <c:v>9.523809523809523</c:v>
                </c:pt>
                <c:pt idx="4">
                  <c:v>5.681818181818181</c:v>
                </c:pt>
                <c:pt idx="5">
                  <c:v>32.23140495867769</c:v>
                </c:pt>
                <c:pt idx="6">
                  <c:v>39.1304347826087</c:v>
                </c:pt>
                <c:pt idx="7">
                  <c:v>39.62264150943395</c:v>
                </c:pt>
                <c:pt idx="8">
                  <c:v>26.45161290322578</c:v>
                </c:pt>
                <c:pt idx="9">
                  <c:v>51.16279069767442</c:v>
                </c:pt>
                <c:pt idx="10">
                  <c:v>13.33333333333333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'graphs 2'!$A$161</c:f>
              <c:strCache>
                <c:ptCount val="1"/>
                <c:pt idx="0">
                  <c:v>dec'16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0000"/>
                </a:schemeClr>
              </a:solidFill>
              <a:ln w="9525">
                <a:solidFill>
                  <a:schemeClr val="accent1">
                    <a:tint val="70000"/>
                  </a:schemeClr>
                </a:solidFill>
              </a:ln>
              <a:effectLst/>
            </c:spPr>
          </c:marker>
          <c:cat>
            <c:strRef>
              <c:f>'graphs 2'!$B$156:$L$156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2'!$B$161:$L$161</c:f>
              <c:numCache>
                <c:formatCode>0.0</c:formatCode>
                <c:ptCount val="11"/>
                <c:pt idx="0">
                  <c:v>68.0</c:v>
                </c:pt>
                <c:pt idx="1">
                  <c:v>6.976744186046511</c:v>
                </c:pt>
                <c:pt idx="2">
                  <c:v>0.0</c:v>
                </c:pt>
                <c:pt idx="3">
                  <c:v>79.4871794871795</c:v>
                </c:pt>
                <c:pt idx="4">
                  <c:v>95.34883720930233</c:v>
                </c:pt>
                <c:pt idx="5">
                  <c:v>93.5114503816794</c:v>
                </c:pt>
                <c:pt idx="6">
                  <c:v>84.0336134453782</c:v>
                </c:pt>
                <c:pt idx="7">
                  <c:v>85.6</c:v>
                </c:pt>
                <c:pt idx="8">
                  <c:v>19.17098445595854</c:v>
                </c:pt>
                <c:pt idx="9">
                  <c:v>71.73913043478261</c:v>
                </c:pt>
                <c:pt idx="10">
                  <c:v>6.779661016949153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'graphs 2'!$A$162</c:f>
              <c:strCache>
                <c:ptCount val="1"/>
                <c:pt idx="0">
                  <c:v>mar'17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50000"/>
                </a:schemeClr>
              </a:solidFill>
              <a:ln w="9525">
                <a:solidFill>
                  <a:schemeClr val="accent1">
                    <a:tint val="50000"/>
                  </a:schemeClr>
                </a:solidFill>
              </a:ln>
              <a:effectLst/>
            </c:spPr>
          </c:marker>
          <c:cat>
            <c:strRef>
              <c:f>'graphs 2'!$B$156:$L$156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2'!$B$162:$L$162</c:f>
              <c:numCache>
                <c:formatCode>0.0</c:formatCode>
                <c:ptCount val="11"/>
                <c:pt idx="0">
                  <c:v>63.33333333333333</c:v>
                </c:pt>
                <c:pt idx="1">
                  <c:v>66.0</c:v>
                </c:pt>
                <c:pt idx="2">
                  <c:v>39.38144329896905</c:v>
                </c:pt>
                <c:pt idx="3">
                  <c:v>76.01809954751131</c:v>
                </c:pt>
                <c:pt idx="4">
                  <c:v>75.63025210084031</c:v>
                </c:pt>
                <c:pt idx="5">
                  <c:v>75.77319587628854</c:v>
                </c:pt>
                <c:pt idx="6">
                  <c:v>66.66666666666664</c:v>
                </c:pt>
                <c:pt idx="7">
                  <c:v>71.07438016528917</c:v>
                </c:pt>
                <c:pt idx="8">
                  <c:v>64.77272727272717</c:v>
                </c:pt>
                <c:pt idx="9">
                  <c:v>87.95180722891566</c:v>
                </c:pt>
                <c:pt idx="10">
                  <c:v>37.5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9775264"/>
        <c:axId val="464597552"/>
      </c:lineChart>
      <c:catAx>
        <c:axId val="5297752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Sampling sites </a:t>
                </a:r>
              </a:p>
            </c:rich>
          </c:tx>
          <c:layout>
            <c:manualLayout>
              <c:xMode val="edge"/>
              <c:yMode val="edge"/>
              <c:x val="0.468688264257569"/>
              <c:y val="0.8821666869529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464597552"/>
        <c:crosses val="autoZero"/>
        <c:auto val="1"/>
        <c:lblAlgn val="ctr"/>
        <c:lblOffset val="0"/>
        <c:noMultiLvlLbl val="0"/>
      </c:catAx>
      <c:valAx>
        <c:axId val="464597552"/>
        <c:scaling>
          <c:orientation val="minMax"/>
          <c:max val="100.0"/>
        </c:scaling>
        <c:delete val="0"/>
        <c:axPos val="l"/>
        <c:majorGridlines>
          <c:spPr>
            <a:ln w="9525" cap="flat" cmpd="sng" algn="ctr">
              <a:solidFill>
                <a:srgbClr val="004B00"/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% of organisms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" sourceLinked="0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29775264"/>
        <c:crosses val="autoZero"/>
        <c:crossBetween val="between"/>
        <c:majorUnit val="25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 dirty="0"/>
              <a:t>% </a:t>
            </a:r>
            <a:r>
              <a:rPr lang="pt-PT" b="1" i="1" dirty="0" err="1" smtClean="0"/>
              <a:t>branchial</a:t>
            </a:r>
            <a:r>
              <a:rPr lang="pt-PT" b="1" i="1" dirty="0" smtClean="0"/>
              <a:t> </a:t>
            </a:r>
            <a:r>
              <a:rPr lang="pt-PT" b="1" i="1" dirty="0"/>
              <a:t>&amp; </a:t>
            </a:r>
            <a:r>
              <a:rPr lang="pt-PT" b="1" i="1" dirty="0" err="1"/>
              <a:t>cutaneous</a:t>
            </a:r>
            <a:endParaRPr lang="pt-PT" b="1" i="1" dirty="0"/>
          </a:p>
        </c:rich>
      </c:tx>
      <c:layout>
        <c:manualLayout>
          <c:xMode val="edge"/>
          <c:yMode val="edge"/>
          <c:x val="0.286517661538345"/>
          <c:y val="0.02350921641498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76336845663391"/>
          <c:y val="0.176475851221831"/>
          <c:w val="0.784691468647149"/>
          <c:h val="0.533394502545598"/>
        </c:manualLayout>
      </c:layout>
      <c:lineChart>
        <c:grouping val="standard"/>
        <c:varyColors val="0"/>
        <c:ser>
          <c:idx val="0"/>
          <c:order val="0"/>
          <c:tx>
            <c:strRef>
              <c:f>'graphs 2'!$A$168</c:f>
              <c:strCache>
                <c:ptCount val="1"/>
                <c:pt idx="0">
                  <c:v>dec'15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0000"/>
                </a:schemeClr>
              </a:solidFill>
              <a:ln w="9525">
                <a:solidFill>
                  <a:schemeClr val="accent1">
                    <a:shade val="50000"/>
                  </a:schemeClr>
                </a:solidFill>
              </a:ln>
              <a:effectLst/>
            </c:spPr>
          </c:marker>
          <c:cat>
            <c:strRef>
              <c:f>'graphs 2'!$B$167:$L$167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2'!$B$168:$L$168</c:f>
              <c:numCache>
                <c:formatCode>0.0</c:formatCode>
                <c:ptCount val="11"/>
                <c:pt idx="0">
                  <c:v>99.2</c:v>
                </c:pt>
                <c:pt idx="1">
                  <c:v>74.0425531914893</c:v>
                </c:pt>
                <c:pt idx="2">
                  <c:v>53.2051282051282</c:v>
                </c:pt>
                <c:pt idx="3">
                  <c:v>93.93939393939392</c:v>
                </c:pt>
                <c:pt idx="4">
                  <c:v>80.92783505154638</c:v>
                </c:pt>
                <c:pt idx="5">
                  <c:v>80.00724375226366</c:v>
                </c:pt>
                <c:pt idx="6">
                  <c:v>67.64705882352926</c:v>
                </c:pt>
                <c:pt idx="7">
                  <c:v>62.29508196721309</c:v>
                </c:pt>
                <c:pt idx="8">
                  <c:v>15.38461538461538</c:v>
                </c:pt>
                <c:pt idx="9">
                  <c:v>5.376344086021504</c:v>
                </c:pt>
                <c:pt idx="10">
                  <c:v>62.26415094339622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'graphs 2'!$A$169</c:f>
              <c:strCache>
                <c:ptCount val="1"/>
                <c:pt idx="0">
                  <c:v>mar'16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0000"/>
                </a:schemeClr>
              </a:solidFill>
              <a:ln w="9525">
                <a:solidFill>
                  <a:schemeClr val="accent1">
                    <a:shade val="70000"/>
                  </a:schemeClr>
                </a:solidFill>
              </a:ln>
              <a:effectLst/>
            </c:spPr>
          </c:marker>
          <c:cat>
            <c:strRef>
              <c:f>'graphs 2'!$B$167:$L$167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2'!$B$169:$L$169</c:f>
              <c:numCache>
                <c:formatCode>0.0</c:formatCode>
                <c:ptCount val="11"/>
                <c:pt idx="0">
                  <c:v>84.61538461538453</c:v>
                </c:pt>
                <c:pt idx="1">
                  <c:v>41.66666666666658</c:v>
                </c:pt>
                <c:pt idx="2">
                  <c:v>14.28571428571428</c:v>
                </c:pt>
                <c:pt idx="3">
                  <c:v>55.88235294117647</c:v>
                </c:pt>
                <c:pt idx="4">
                  <c:v>86.6071428571428</c:v>
                </c:pt>
                <c:pt idx="5">
                  <c:v>83.33333333333326</c:v>
                </c:pt>
                <c:pt idx="6">
                  <c:v>10.0</c:v>
                </c:pt>
                <c:pt idx="7">
                  <c:v>43.43434343434338</c:v>
                </c:pt>
                <c:pt idx="8">
                  <c:v>50.84745762711857</c:v>
                </c:pt>
                <c:pt idx="9">
                  <c:v>66.10169491525424</c:v>
                </c:pt>
                <c:pt idx="10">
                  <c:v>29.02723735408561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'graphs 2'!$A$170</c:f>
              <c:strCache>
                <c:ptCount val="1"/>
                <c:pt idx="0">
                  <c:v>jun'16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90000"/>
                </a:schemeClr>
              </a:solidFill>
              <a:ln w="9525">
                <a:solidFill>
                  <a:schemeClr val="accent1">
                    <a:shade val="90000"/>
                  </a:schemeClr>
                </a:solidFill>
              </a:ln>
              <a:effectLst/>
            </c:spPr>
          </c:marker>
          <c:cat>
            <c:strRef>
              <c:f>'graphs 2'!$B$167:$L$167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2'!$B$170:$L$170</c:f>
              <c:numCache>
                <c:formatCode>0.0</c:formatCode>
                <c:ptCount val="11"/>
                <c:pt idx="0">
                  <c:v>92.9203539823009</c:v>
                </c:pt>
                <c:pt idx="1">
                  <c:v>87.87878787878765</c:v>
                </c:pt>
                <c:pt idx="2">
                  <c:v>45.27027027027027</c:v>
                </c:pt>
                <c:pt idx="3">
                  <c:v>94.02985074626865</c:v>
                </c:pt>
                <c:pt idx="4">
                  <c:v>70.57142857142847</c:v>
                </c:pt>
                <c:pt idx="5">
                  <c:v>83.22580645161291</c:v>
                </c:pt>
                <c:pt idx="6">
                  <c:v>92.1875</c:v>
                </c:pt>
                <c:pt idx="7">
                  <c:v>81.15942028985506</c:v>
                </c:pt>
                <c:pt idx="8">
                  <c:v>43.39622641509428</c:v>
                </c:pt>
                <c:pt idx="9">
                  <c:v>67.741935483871</c:v>
                </c:pt>
                <c:pt idx="10">
                  <c:v>23.80952380952375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'graphs 2'!$A$171</c:f>
              <c:strCache>
                <c:ptCount val="1"/>
                <c:pt idx="0">
                  <c:v>sep'16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90000"/>
                </a:schemeClr>
              </a:solidFill>
              <a:ln w="9525">
                <a:solidFill>
                  <a:schemeClr val="accent1">
                    <a:tint val="90000"/>
                  </a:schemeClr>
                </a:solidFill>
              </a:ln>
              <a:effectLst/>
            </c:spPr>
          </c:marker>
          <c:cat>
            <c:strRef>
              <c:f>'graphs 2'!$B$167:$L$167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2'!$B$171:$L$171</c:f>
              <c:numCache>
                <c:formatCode>0.0</c:formatCode>
                <c:ptCount val="11"/>
                <c:pt idx="0">
                  <c:v>16.66666666666666</c:v>
                </c:pt>
                <c:pt idx="1">
                  <c:v>4.761904761904762</c:v>
                </c:pt>
                <c:pt idx="2">
                  <c:v>6.48148148148148</c:v>
                </c:pt>
                <c:pt idx="3">
                  <c:v>9.523809523809523</c:v>
                </c:pt>
                <c:pt idx="4">
                  <c:v>5.681818181818181</c:v>
                </c:pt>
                <c:pt idx="5">
                  <c:v>80.16528925619835</c:v>
                </c:pt>
                <c:pt idx="6">
                  <c:v>48.55072463768114</c:v>
                </c:pt>
                <c:pt idx="7">
                  <c:v>43.39622641509428</c:v>
                </c:pt>
                <c:pt idx="8">
                  <c:v>29.03225806451614</c:v>
                </c:pt>
                <c:pt idx="9">
                  <c:v>52.32558139534884</c:v>
                </c:pt>
                <c:pt idx="10">
                  <c:v>13.33333333333333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'graphs 2'!$A$172</c:f>
              <c:strCache>
                <c:ptCount val="1"/>
                <c:pt idx="0">
                  <c:v>dec'16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0000"/>
                </a:schemeClr>
              </a:solidFill>
              <a:ln w="9525">
                <a:solidFill>
                  <a:schemeClr val="accent1">
                    <a:tint val="70000"/>
                  </a:schemeClr>
                </a:solidFill>
              </a:ln>
              <a:effectLst/>
            </c:spPr>
          </c:marker>
          <c:cat>
            <c:strRef>
              <c:f>'graphs 2'!$B$167:$L$167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2'!$B$172:$L$172</c:f>
              <c:numCache>
                <c:formatCode>0.0</c:formatCode>
                <c:ptCount val="11"/>
                <c:pt idx="0">
                  <c:v>92.0</c:v>
                </c:pt>
                <c:pt idx="1">
                  <c:v>11.6279069767442</c:v>
                </c:pt>
                <c:pt idx="2">
                  <c:v>0.0</c:v>
                </c:pt>
                <c:pt idx="3">
                  <c:v>82.56410256410256</c:v>
                </c:pt>
                <c:pt idx="4">
                  <c:v>95.34883720930233</c:v>
                </c:pt>
                <c:pt idx="5">
                  <c:v>93.8931297709924</c:v>
                </c:pt>
                <c:pt idx="6">
                  <c:v>84.87394957983184</c:v>
                </c:pt>
                <c:pt idx="7">
                  <c:v>88.0</c:v>
                </c:pt>
                <c:pt idx="8">
                  <c:v>20.20725388601036</c:v>
                </c:pt>
                <c:pt idx="9">
                  <c:v>72.82608695652152</c:v>
                </c:pt>
                <c:pt idx="10">
                  <c:v>7.627118644067784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'graphs 2'!$A$173</c:f>
              <c:strCache>
                <c:ptCount val="1"/>
                <c:pt idx="0">
                  <c:v>mar'17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50000"/>
                </a:schemeClr>
              </a:solidFill>
              <a:ln w="9525">
                <a:solidFill>
                  <a:schemeClr val="accent1">
                    <a:tint val="50000"/>
                  </a:schemeClr>
                </a:solidFill>
              </a:ln>
              <a:effectLst/>
            </c:spPr>
          </c:marker>
          <c:cat>
            <c:strRef>
              <c:f>'graphs 2'!$B$167:$L$167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'graphs 2'!$B$173:$L$173</c:f>
              <c:numCache>
                <c:formatCode>0.0</c:formatCode>
                <c:ptCount val="11"/>
                <c:pt idx="0">
                  <c:v>90.0</c:v>
                </c:pt>
                <c:pt idx="1">
                  <c:v>80.0</c:v>
                </c:pt>
                <c:pt idx="2">
                  <c:v>42.0618556701031</c:v>
                </c:pt>
                <c:pt idx="3">
                  <c:v>93.2126696832579</c:v>
                </c:pt>
                <c:pt idx="4">
                  <c:v>92.436974789916</c:v>
                </c:pt>
                <c:pt idx="5">
                  <c:v>82.4742268041237</c:v>
                </c:pt>
                <c:pt idx="6">
                  <c:v>71.66666666666667</c:v>
                </c:pt>
                <c:pt idx="7">
                  <c:v>71.900826446281</c:v>
                </c:pt>
                <c:pt idx="8">
                  <c:v>69.31818181818166</c:v>
                </c:pt>
                <c:pt idx="9">
                  <c:v>90.36144578313252</c:v>
                </c:pt>
                <c:pt idx="10">
                  <c:v>37.5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4630944"/>
        <c:axId val="614633072"/>
      </c:lineChart>
      <c:catAx>
        <c:axId val="6146309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Sampling sites </a:t>
                </a:r>
              </a:p>
            </c:rich>
          </c:tx>
          <c:layout>
            <c:manualLayout>
              <c:xMode val="edge"/>
              <c:yMode val="edge"/>
              <c:x val="0.449579112876023"/>
              <c:y val="0.8372378583535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4633072"/>
        <c:crosses val="autoZero"/>
        <c:auto val="1"/>
        <c:lblAlgn val="ctr"/>
        <c:lblOffset val="100"/>
        <c:noMultiLvlLbl val="0"/>
      </c:catAx>
      <c:valAx>
        <c:axId val="614633072"/>
        <c:scaling>
          <c:orientation val="minMax"/>
          <c:max val="100.0"/>
        </c:scaling>
        <c:delete val="0"/>
        <c:axPos val="l"/>
        <c:majorGridlines>
          <c:spPr>
            <a:ln w="9525" cap="flat" cmpd="sng" algn="ctr">
              <a:solidFill>
                <a:srgbClr val="004B00"/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% of organisms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.0" sourceLinked="1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4630944"/>
        <c:crosses val="autoZero"/>
        <c:crossBetween val="between"/>
        <c:majorUnit val="25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rgbClr val="004B00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746364756077703"/>
          <c:y val="0.0408522366015188"/>
          <c:w val="0.919074684687193"/>
          <c:h val="0.536121894486591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Folha1!$C$3</c:f>
              <c:strCache>
                <c:ptCount val="1"/>
                <c:pt idx="0">
                  <c:v>Annelida + Plathelminthes</c:v>
                </c:pt>
              </c:strCache>
            </c:strRef>
          </c:tx>
          <c:spPr>
            <a:solidFill>
              <a:srgbClr val="FFF266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multiLvlStrRef>
              <c:f>Folha1!$D$1:$CA$2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dec'16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dec'16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dec'16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dec'16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dec'16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dec'16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dec'16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dec'16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dec'16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dec'16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Folha1!$D$3:$CA$3</c:f>
              <c:numCache>
                <c:formatCode>General</c:formatCode>
                <c:ptCount val="76"/>
                <c:pt idx="0">
                  <c:v>1.0</c:v>
                </c:pt>
                <c:pt idx="1">
                  <c:v>5.0</c:v>
                </c:pt>
                <c:pt idx="2">
                  <c:v>5.0</c:v>
                </c:pt>
                <c:pt idx="3">
                  <c:v>0.0</c:v>
                </c:pt>
                <c:pt idx="4">
                  <c:v>5.0</c:v>
                </c:pt>
                <c:pt idx="5">
                  <c:v>3.0</c:v>
                </c:pt>
                <c:pt idx="7">
                  <c:v>42.0</c:v>
                </c:pt>
                <c:pt idx="8">
                  <c:v>14.0</c:v>
                </c:pt>
                <c:pt idx="9">
                  <c:v>15.0</c:v>
                </c:pt>
                <c:pt idx="10">
                  <c:v>16.0</c:v>
                </c:pt>
                <c:pt idx="11">
                  <c:v>12.0</c:v>
                </c:pt>
                <c:pt idx="12">
                  <c:v>10.0</c:v>
                </c:pt>
                <c:pt idx="14">
                  <c:v>217.0</c:v>
                </c:pt>
                <c:pt idx="15">
                  <c:v>2592.0</c:v>
                </c:pt>
                <c:pt idx="16">
                  <c:v>988.0</c:v>
                </c:pt>
                <c:pt idx="17">
                  <c:v>42.0</c:v>
                </c:pt>
                <c:pt idx="18">
                  <c:v>1.0</c:v>
                </c:pt>
                <c:pt idx="19">
                  <c:v>272.0</c:v>
                </c:pt>
                <c:pt idx="21">
                  <c:v>120.0</c:v>
                </c:pt>
                <c:pt idx="22">
                  <c:v>440.0</c:v>
                </c:pt>
                <c:pt idx="23">
                  <c:v>28.0</c:v>
                </c:pt>
                <c:pt idx="24">
                  <c:v>8.0</c:v>
                </c:pt>
                <c:pt idx="25">
                  <c:v>39.0</c:v>
                </c:pt>
                <c:pt idx="26">
                  <c:v>18.0</c:v>
                </c:pt>
                <c:pt idx="28">
                  <c:v>120.0</c:v>
                </c:pt>
                <c:pt idx="29">
                  <c:v>15.0</c:v>
                </c:pt>
                <c:pt idx="30">
                  <c:v>96.0</c:v>
                </c:pt>
                <c:pt idx="31">
                  <c:v>25.0</c:v>
                </c:pt>
                <c:pt idx="32">
                  <c:v>20.0</c:v>
                </c:pt>
                <c:pt idx="33">
                  <c:v>30.0</c:v>
                </c:pt>
                <c:pt idx="35">
                  <c:v>481.0</c:v>
                </c:pt>
                <c:pt idx="36">
                  <c:v>128.0</c:v>
                </c:pt>
                <c:pt idx="37">
                  <c:v>48.0</c:v>
                </c:pt>
                <c:pt idx="38">
                  <c:v>2.0</c:v>
                </c:pt>
                <c:pt idx="39">
                  <c:v>11.0</c:v>
                </c:pt>
                <c:pt idx="40">
                  <c:v>52.0</c:v>
                </c:pt>
                <c:pt idx="42">
                  <c:v>32.0</c:v>
                </c:pt>
                <c:pt idx="43">
                  <c:v>7.0</c:v>
                </c:pt>
                <c:pt idx="44">
                  <c:v>40.0</c:v>
                </c:pt>
                <c:pt idx="45">
                  <c:v>8.0</c:v>
                </c:pt>
                <c:pt idx="46">
                  <c:v>60.0</c:v>
                </c:pt>
                <c:pt idx="47">
                  <c:v>30.0</c:v>
                </c:pt>
                <c:pt idx="49">
                  <c:v>1275.0</c:v>
                </c:pt>
                <c:pt idx="50">
                  <c:v>1120.0</c:v>
                </c:pt>
                <c:pt idx="51">
                  <c:v>100.0</c:v>
                </c:pt>
                <c:pt idx="52">
                  <c:v>22.0</c:v>
                </c:pt>
                <c:pt idx="53">
                  <c:v>64.0</c:v>
                </c:pt>
                <c:pt idx="54">
                  <c:v>276.0</c:v>
                </c:pt>
                <c:pt idx="56">
                  <c:v>996.0</c:v>
                </c:pt>
                <c:pt idx="57">
                  <c:v>290.0</c:v>
                </c:pt>
                <c:pt idx="58">
                  <c:v>240.0</c:v>
                </c:pt>
                <c:pt idx="59">
                  <c:v>54.0</c:v>
                </c:pt>
                <c:pt idx="60">
                  <c:v>2170.0</c:v>
                </c:pt>
                <c:pt idx="61">
                  <c:v>220.0</c:v>
                </c:pt>
                <c:pt idx="63">
                  <c:v>310.0</c:v>
                </c:pt>
                <c:pt idx="64">
                  <c:v>34.0</c:v>
                </c:pt>
                <c:pt idx="65">
                  <c:v>54.0</c:v>
                </c:pt>
                <c:pt idx="66">
                  <c:v>12.0</c:v>
                </c:pt>
                <c:pt idx="67">
                  <c:v>258.0</c:v>
                </c:pt>
                <c:pt idx="68">
                  <c:v>63.0</c:v>
                </c:pt>
                <c:pt idx="70">
                  <c:v>340.0</c:v>
                </c:pt>
                <c:pt idx="71">
                  <c:v>889.0</c:v>
                </c:pt>
                <c:pt idx="72">
                  <c:v>480.0</c:v>
                </c:pt>
                <c:pt idx="73">
                  <c:v>13.0</c:v>
                </c:pt>
                <c:pt idx="74">
                  <c:v>327.0</c:v>
                </c:pt>
                <c:pt idx="75">
                  <c:v>375.0</c:v>
                </c:pt>
              </c:numCache>
            </c:numRef>
          </c:val>
        </c:ser>
        <c:ser>
          <c:idx val="1"/>
          <c:order val="1"/>
          <c:tx>
            <c:strRef>
              <c:f>Folha1!$C$4</c:f>
              <c:strCache>
                <c:ptCount val="1"/>
                <c:pt idx="0">
                  <c:v>Mollusca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multiLvlStrRef>
              <c:f>Folha1!$D$1:$CA$2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dec'16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dec'16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dec'16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dec'16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dec'16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dec'16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dec'16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dec'16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dec'16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dec'16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Folha1!$D$4:$CA$4</c:f>
              <c:numCache>
                <c:formatCode>General</c:formatCode>
                <c:ptCount val="76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2.0</c:v>
                </c:pt>
                <c:pt idx="4">
                  <c:v>0.0</c:v>
                </c:pt>
                <c:pt idx="5">
                  <c:v>0.0</c:v>
                </c:pt>
                <c:pt idx="7">
                  <c:v>7.0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64.0</c:v>
                </c:pt>
                <c:pt idx="12">
                  <c:v>0.0</c:v>
                </c:pt>
                <c:pt idx="14">
                  <c:v>7.0</c:v>
                </c:pt>
                <c:pt idx="15">
                  <c:v>0.0</c:v>
                </c:pt>
                <c:pt idx="16">
                  <c:v>13.0</c:v>
                </c:pt>
                <c:pt idx="17">
                  <c:v>0.0</c:v>
                </c:pt>
                <c:pt idx="18">
                  <c:v>2.0</c:v>
                </c:pt>
                <c:pt idx="19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4.0</c:v>
                </c:pt>
                <c:pt idx="24">
                  <c:v>8.0</c:v>
                </c:pt>
                <c:pt idx="25">
                  <c:v>6.0</c:v>
                </c:pt>
                <c:pt idx="26">
                  <c:v>3.0</c:v>
                </c:pt>
                <c:pt idx="28">
                  <c:v>0.0</c:v>
                </c:pt>
                <c:pt idx="29">
                  <c:v>0.0</c:v>
                </c:pt>
                <c:pt idx="30">
                  <c:v>6.0</c:v>
                </c:pt>
                <c:pt idx="31">
                  <c:v>52.0</c:v>
                </c:pt>
                <c:pt idx="32">
                  <c:v>10.0</c:v>
                </c:pt>
                <c:pt idx="33">
                  <c:v>0.0</c:v>
                </c:pt>
                <c:pt idx="35">
                  <c:v>72.0</c:v>
                </c:pt>
                <c:pt idx="36">
                  <c:v>8.0</c:v>
                </c:pt>
                <c:pt idx="37">
                  <c:v>18.0</c:v>
                </c:pt>
                <c:pt idx="38">
                  <c:v>17.0</c:v>
                </c:pt>
                <c:pt idx="39">
                  <c:v>0.0</c:v>
                </c:pt>
                <c:pt idx="40">
                  <c:v>2.0</c:v>
                </c:pt>
                <c:pt idx="42">
                  <c:v>4.0</c:v>
                </c:pt>
                <c:pt idx="43">
                  <c:v>2.0</c:v>
                </c:pt>
                <c:pt idx="44">
                  <c:v>60.0</c:v>
                </c:pt>
                <c:pt idx="45">
                  <c:v>133.0</c:v>
                </c:pt>
                <c:pt idx="46">
                  <c:v>8.0</c:v>
                </c:pt>
                <c:pt idx="47">
                  <c:v>2.0</c:v>
                </c:pt>
                <c:pt idx="49">
                  <c:v>15.0</c:v>
                </c:pt>
                <c:pt idx="50">
                  <c:v>0.0</c:v>
                </c:pt>
                <c:pt idx="51">
                  <c:v>30.0</c:v>
                </c:pt>
                <c:pt idx="52">
                  <c:v>90.0</c:v>
                </c:pt>
                <c:pt idx="53">
                  <c:v>24.0</c:v>
                </c:pt>
                <c:pt idx="54">
                  <c:v>84.0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10.0</c:v>
                </c:pt>
                <c:pt idx="63">
                  <c:v>0.0</c:v>
                </c:pt>
                <c:pt idx="64">
                  <c:v>0.0</c:v>
                </c:pt>
                <c:pt idx="65">
                  <c:v>9.0</c:v>
                </c:pt>
                <c:pt idx="66">
                  <c:v>4.0</c:v>
                </c:pt>
                <c:pt idx="67">
                  <c:v>0.0</c:v>
                </c:pt>
                <c:pt idx="68">
                  <c:v>0.0</c:v>
                </c:pt>
                <c:pt idx="70">
                  <c:v>0.0</c:v>
                </c:pt>
                <c:pt idx="71">
                  <c:v>12.0</c:v>
                </c:pt>
                <c:pt idx="72">
                  <c:v>0.0</c:v>
                </c:pt>
                <c:pt idx="73">
                  <c:v>9.0</c:v>
                </c:pt>
                <c:pt idx="74">
                  <c:v>0.0</c:v>
                </c:pt>
                <c:pt idx="75">
                  <c:v>0.0</c:v>
                </c:pt>
              </c:numCache>
            </c:numRef>
          </c:val>
        </c:ser>
        <c:ser>
          <c:idx val="2"/>
          <c:order val="2"/>
          <c:tx>
            <c:strRef>
              <c:f>Folha1!$C$5</c:f>
              <c:strCache>
                <c:ptCount val="1"/>
                <c:pt idx="0">
                  <c:v>Crustacea</c:v>
                </c:pt>
              </c:strCache>
            </c:strRef>
          </c:tx>
          <c:spPr>
            <a:solidFill>
              <a:srgbClr val="FFBBFF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multiLvlStrRef>
              <c:f>Folha1!$D$1:$CA$2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dec'16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dec'16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dec'16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dec'16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dec'16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dec'16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dec'16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dec'16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dec'16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dec'16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Folha1!$D$5:$CA$5</c:f>
              <c:numCache>
                <c:formatCode>General</c:formatCode>
                <c:ptCount val="76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5">
                  <c:v>48.0</c:v>
                </c:pt>
                <c:pt idx="36">
                  <c:v>0.0</c:v>
                </c:pt>
                <c:pt idx="37">
                  <c:v>18.0</c:v>
                </c:pt>
                <c:pt idx="38">
                  <c:v>1.0</c:v>
                </c:pt>
                <c:pt idx="39">
                  <c:v>0.0</c:v>
                </c:pt>
                <c:pt idx="40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60.0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</c:numCache>
            </c:numRef>
          </c:val>
        </c:ser>
        <c:ser>
          <c:idx val="3"/>
          <c:order val="3"/>
          <c:tx>
            <c:strRef>
              <c:f>Folha1!$C$6</c:f>
              <c:strCache>
                <c:ptCount val="1"/>
                <c:pt idx="0">
                  <c:v>Ephemeroptera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multiLvlStrRef>
              <c:f>Folha1!$D$1:$CA$2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dec'16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dec'16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dec'16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dec'16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dec'16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dec'16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dec'16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dec'16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dec'16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dec'16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Folha1!$D$6:$CA$6</c:f>
              <c:numCache>
                <c:formatCode>General</c:formatCode>
                <c:ptCount val="76"/>
                <c:pt idx="0">
                  <c:v>1.0</c:v>
                </c:pt>
                <c:pt idx="1">
                  <c:v>0.0</c:v>
                </c:pt>
                <c:pt idx="2">
                  <c:v>1.0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7">
                  <c:v>35.0</c:v>
                </c:pt>
                <c:pt idx="8">
                  <c:v>8.0</c:v>
                </c:pt>
                <c:pt idx="9">
                  <c:v>67.0</c:v>
                </c:pt>
                <c:pt idx="10">
                  <c:v>0.0</c:v>
                </c:pt>
                <c:pt idx="11">
                  <c:v>4.0</c:v>
                </c:pt>
                <c:pt idx="12">
                  <c:v>14.0</c:v>
                </c:pt>
                <c:pt idx="14">
                  <c:v>161.0</c:v>
                </c:pt>
                <c:pt idx="15">
                  <c:v>320.0</c:v>
                </c:pt>
                <c:pt idx="16">
                  <c:v>416.0</c:v>
                </c:pt>
                <c:pt idx="17">
                  <c:v>1.0</c:v>
                </c:pt>
                <c:pt idx="18">
                  <c:v>0.0</c:v>
                </c:pt>
                <c:pt idx="19">
                  <c:v>51.0</c:v>
                </c:pt>
                <c:pt idx="21">
                  <c:v>585.0</c:v>
                </c:pt>
                <c:pt idx="22">
                  <c:v>140.0</c:v>
                </c:pt>
                <c:pt idx="23">
                  <c:v>32.0</c:v>
                </c:pt>
                <c:pt idx="24">
                  <c:v>0.0</c:v>
                </c:pt>
                <c:pt idx="25">
                  <c:v>3.0</c:v>
                </c:pt>
                <c:pt idx="26">
                  <c:v>39.0</c:v>
                </c:pt>
                <c:pt idx="28">
                  <c:v>180.0</c:v>
                </c:pt>
                <c:pt idx="29">
                  <c:v>30.0</c:v>
                </c:pt>
                <c:pt idx="30">
                  <c:v>154.0</c:v>
                </c:pt>
                <c:pt idx="31">
                  <c:v>0.0</c:v>
                </c:pt>
                <c:pt idx="32">
                  <c:v>125.0</c:v>
                </c:pt>
                <c:pt idx="33">
                  <c:v>48.0</c:v>
                </c:pt>
                <c:pt idx="35">
                  <c:v>564.0</c:v>
                </c:pt>
                <c:pt idx="36">
                  <c:v>120.0</c:v>
                </c:pt>
                <c:pt idx="37">
                  <c:v>96.0</c:v>
                </c:pt>
                <c:pt idx="38">
                  <c:v>25.0</c:v>
                </c:pt>
                <c:pt idx="39">
                  <c:v>124.0</c:v>
                </c:pt>
                <c:pt idx="40">
                  <c:v>66.0</c:v>
                </c:pt>
                <c:pt idx="42">
                  <c:v>0.0</c:v>
                </c:pt>
                <c:pt idx="43">
                  <c:v>0.0</c:v>
                </c:pt>
                <c:pt idx="44">
                  <c:v>260.0</c:v>
                </c:pt>
                <c:pt idx="45">
                  <c:v>97.0</c:v>
                </c:pt>
                <c:pt idx="46">
                  <c:v>124.0</c:v>
                </c:pt>
                <c:pt idx="47">
                  <c:v>8.0</c:v>
                </c:pt>
                <c:pt idx="49">
                  <c:v>210.0</c:v>
                </c:pt>
                <c:pt idx="50">
                  <c:v>540.0</c:v>
                </c:pt>
                <c:pt idx="51">
                  <c:v>140.0</c:v>
                </c:pt>
                <c:pt idx="52">
                  <c:v>78.0</c:v>
                </c:pt>
                <c:pt idx="53">
                  <c:v>384.0</c:v>
                </c:pt>
                <c:pt idx="54">
                  <c:v>264.0</c:v>
                </c:pt>
                <c:pt idx="56">
                  <c:v>72.0</c:v>
                </c:pt>
                <c:pt idx="57">
                  <c:v>180.0</c:v>
                </c:pt>
                <c:pt idx="58">
                  <c:v>120.0</c:v>
                </c:pt>
                <c:pt idx="59">
                  <c:v>11.0</c:v>
                </c:pt>
                <c:pt idx="60">
                  <c:v>182.0</c:v>
                </c:pt>
                <c:pt idx="61">
                  <c:v>130.0</c:v>
                </c:pt>
                <c:pt idx="63">
                  <c:v>10.0</c:v>
                </c:pt>
                <c:pt idx="64">
                  <c:v>12.0</c:v>
                </c:pt>
                <c:pt idx="65">
                  <c:v>18.0</c:v>
                </c:pt>
                <c:pt idx="66">
                  <c:v>2.0</c:v>
                </c:pt>
                <c:pt idx="67">
                  <c:v>90.0</c:v>
                </c:pt>
                <c:pt idx="68">
                  <c:v>72.0</c:v>
                </c:pt>
                <c:pt idx="70">
                  <c:v>60.0</c:v>
                </c:pt>
                <c:pt idx="71">
                  <c:v>108.0</c:v>
                </c:pt>
                <c:pt idx="72">
                  <c:v>90.0</c:v>
                </c:pt>
                <c:pt idx="73">
                  <c:v>0.0</c:v>
                </c:pt>
                <c:pt idx="74">
                  <c:v>3.0</c:v>
                </c:pt>
                <c:pt idx="75">
                  <c:v>150.0</c:v>
                </c:pt>
              </c:numCache>
            </c:numRef>
          </c:val>
        </c:ser>
        <c:ser>
          <c:idx val="4"/>
          <c:order val="4"/>
          <c:tx>
            <c:strRef>
              <c:f>Folha1!$C$7</c:f>
              <c:strCache>
                <c:ptCount val="1"/>
                <c:pt idx="0">
                  <c:v>Odonata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multiLvlStrRef>
              <c:f>Folha1!$D$1:$CA$2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dec'16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dec'16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dec'16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dec'16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dec'16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dec'16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dec'16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dec'16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dec'16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dec'16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Folha1!$D$7:$CA$7</c:f>
              <c:numCache>
                <c:formatCode>General</c:formatCode>
                <c:ptCount val="76"/>
                <c:pt idx="0">
                  <c:v>0.0</c:v>
                </c:pt>
                <c:pt idx="1">
                  <c:v>1.0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2.0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1.0</c:v>
                </c:pt>
                <c:pt idx="12">
                  <c:v>1.0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4.0</c:v>
                </c:pt>
                <c:pt idx="47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8.0</c:v>
                </c:pt>
                <c:pt idx="54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</c:numCache>
            </c:numRef>
          </c:val>
        </c:ser>
        <c:ser>
          <c:idx val="5"/>
          <c:order val="5"/>
          <c:tx>
            <c:strRef>
              <c:f>Folha1!$C$8</c:f>
              <c:strCache>
                <c:ptCount val="1"/>
                <c:pt idx="0">
                  <c:v>Coleoptera</c:v>
                </c:pt>
              </c:strCache>
            </c:strRef>
          </c:tx>
          <c:spPr>
            <a:solidFill>
              <a:srgbClr val="CCFFCC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multiLvlStrRef>
              <c:f>Folha1!$D$1:$CA$2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dec'16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dec'16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dec'16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dec'16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dec'16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dec'16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dec'16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dec'16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dec'16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dec'16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Folha1!$D$8:$CA$8</c:f>
              <c:numCache>
                <c:formatCode>General</c:formatCode>
                <c:ptCount val="76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7">
                  <c:v>6.0</c:v>
                </c:pt>
                <c:pt idx="8">
                  <c:v>0.0</c:v>
                </c:pt>
                <c:pt idx="9">
                  <c:v>0.0</c:v>
                </c:pt>
                <c:pt idx="10">
                  <c:v>2.0</c:v>
                </c:pt>
                <c:pt idx="11">
                  <c:v>0.0</c:v>
                </c:pt>
                <c:pt idx="12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2.0</c:v>
                </c:pt>
                <c:pt idx="18">
                  <c:v>0.0</c:v>
                </c:pt>
                <c:pt idx="19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8">
                  <c:v>4.0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6.0</c:v>
                </c:pt>
                <c:pt idx="38">
                  <c:v>0.0</c:v>
                </c:pt>
                <c:pt idx="39">
                  <c:v>1.0</c:v>
                </c:pt>
                <c:pt idx="40">
                  <c:v>2.0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1.0</c:v>
                </c:pt>
                <c:pt idx="46">
                  <c:v>0.0</c:v>
                </c:pt>
                <c:pt idx="47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</c:numCache>
            </c:numRef>
          </c:val>
        </c:ser>
        <c:ser>
          <c:idx val="6"/>
          <c:order val="6"/>
          <c:tx>
            <c:strRef>
              <c:f>Folha1!$C$9</c:f>
              <c:strCache>
                <c:ptCount val="1"/>
                <c:pt idx="0">
                  <c:v>Trichoptera</c:v>
                </c:pt>
              </c:strCache>
            </c:strRef>
          </c:tx>
          <c:spPr>
            <a:solidFill>
              <a:srgbClr val="CC99FF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multiLvlStrRef>
              <c:f>Folha1!$D$1:$CA$2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dec'16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dec'16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dec'16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dec'16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dec'16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dec'16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dec'16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dec'16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dec'16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dec'16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Folha1!$D$9:$CA$9</c:f>
              <c:numCache>
                <c:formatCode>General</c:formatCode>
                <c:ptCount val="76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2.0</c:v>
                </c:pt>
                <c:pt idx="7">
                  <c:v>1.0</c:v>
                </c:pt>
                <c:pt idx="8">
                  <c:v>0.0</c:v>
                </c:pt>
                <c:pt idx="9">
                  <c:v>0.0</c:v>
                </c:pt>
                <c:pt idx="10">
                  <c:v>1.0</c:v>
                </c:pt>
                <c:pt idx="11">
                  <c:v>0.0</c:v>
                </c:pt>
                <c:pt idx="12">
                  <c:v>1.0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1.0</c:v>
                </c:pt>
                <c:pt idx="67">
                  <c:v>0.0</c:v>
                </c:pt>
                <c:pt idx="68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</c:numCache>
            </c:numRef>
          </c:val>
        </c:ser>
        <c:ser>
          <c:idx val="7"/>
          <c:order val="7"/>
          <c:tx>
            <c:strRef>
              <c:f>Folha1!$C$10</c:f>
              <c:strCache>
                <c:ptCount val="1"/>
                <c:pt idx="0">
                  <c:v>Diptera</c:v>
                </c:pt>
              </c:strCache>
            </c:strRef>
          </c:tx>
          <c:spPr>
            <a:solidFill>
              <a:srgbClr val="FF9967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multiLvlStrRef>
              <c:f>Folha1!$D$1:$CA$2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dec'16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dec'16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dec'16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dec'16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dec'16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dec'16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dec'16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dec'16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dec'16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dec'16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Folha1!$D$10:$CA$10</c:f>
              <c:numCache>
                <c:formatCode>General</c:formatCode>
                <c:ptCount val="76"/>
                <c:pt idx="0">
                  <c:v>123.0</c:v>
                </c:pt>
                <c:pt idx="1">
                  <c:v>33.0</c:v>
                </c:pt>
                <c:pt idx="2">
                  <c:v>107.0</c:v>
                </c:pt>
                <c:pt idx="3">
                  <c:v>4.0</c:v>
                </c:pt>
                <c:pt idx="4">
                  <c:v>20.0</c:v>
                </c:pt>
                <c:pt idx="5">
                  <c:v>23.0</c:v>
                </c:pt>
                <c:pt idx="7">
                  <c:v>144.0</c:v>
                </c:pt>
                <c:pt idx="8">
                  <c:v>2.0</c:v>
                </c:pt>
                <c:pt idx="9">
                  <c:v>50.0</c:v>
                </c:pt>
                <c:pt idx="10">
                  <c:v>2.0</c:v>
                </c:pt>
                <c:pt idx="11">
                  <c:v>5.0</c:v>
                </c:pt>
                <c:pt idx="12">
                  <c:v>24.0</c:v>
                </c:pt>
                <c:pt idx="14">
                  <c:v>707.0</c:v>
                </c:pt>
                <c:pt idx="15">
                  <c:v>112.0</c:v>
                </c:pt>
                <c:pt idx="16">
                  <c:v>507.0</c:v>
                </c:pt>
                <c:pt idx="17">
                  <c:v>63.0</c:v>
                </c:pt>
                <c:pt idx="18">
                  <c:v>1.0</c:v>
                </c:pt>
                <c:pt idx="19">
                  <c:v>162.0</c:v>
                </c:pt>
                <c:pt idx="21">
                  <c:v>1770.0</c:v>
                </c:pt>
                <c:pt idx="22">
                  <c:v>440.0</c:v>
                </c:pt>
                <c:pt idx="23">
                  <c:v>472.0</c:v>
                </c:pt>
                <c:pt idx="24">
                  <c:v>5.0</c:v>
                </c:pt>
                <c:pt idx="25">
                  <c:v>537.0</c:v>
                </c:pt>
                <c:pt idx="26">
                  <c:v>382.0</c:v>
                </c:pt>
                <c:pt idx="28">
                  <c:v>472.0</c:v>
                </c:pt>
                <c:pt idx="29">
                  <c:v>67.0</c:v>
                </c:pt>
                <c:pt idx="30">
                  <c:v>94.0</c:v>
                </c:pt>
                <c:pt idx="31">
                  <c:v>11.0</c:v>
                </c:pt>
                <c:pt idx="32">
                  <c:v>490.0</c:v>
                </c:pt>
                <c:pt idx="33">
                  <c:v>160.0</c:v>
                </c:pt>
                <c:pt idx="35">
                  <c:v>1596.0</c:v>
                </c:pt>
                <c:pt idx="36">
                  <c:v>704.0</c:v>
                </c:pt>
                <c:pt idx="37">
                  <c:v>279.0</c:v>
                </c:pt>
                <c:pt idx="38">
                  <c:v>76.0</c:v>
                </c:pt>
                <c:pt idx="39">
                  <c:v>126.0</c:v>
                </c:pt>
                <c:pt idx="40">
                  <c:v>266.0</c:v>
                </c:pt>
                <c:pt idx="42">
                  <c:v>100.0</c:v>
                </c:pt>
                <c:pt idx="43">
                  <c:v>1.0</c:v>
                </c:pt>
                <c:pt idx="44">
                  <c:v>860.0</c:v>
                </c:pt>
                <c:pt idx="45">
                  <c:v>37.0</c:v>
                </c:pt>
                <c:pt idx="46">
                  <c:v>280.0</c:v>
                </c:pt>
                <c:pt idx="47">
                  <c:v>80.0</c:v>
                </c:pt>
                <c:pt idx="49">
                  <c:v>2160.0</c:v>
                </c:pt>
                <c:pt idx="50">
                  <c:v>320.0</c:v>
                </c:pt>
                <c:pt idx="51">
                  <c:v>420.0</c:v>
                </c:pt>
                <c:pt idx="52">
                  <c:v>22.0</c:v>
                </c:pt>
                <c:pt idx="53">
                  <c:v>520.0</c:v>
                </c:pt>
                <c:pt idx="54">
                  <c:v>828.0</c:v>
                </c:pt>
                <c:pt idx="56">
                  <c:v>492.0</c:v>
                </c:pt>
                <c:pt idx="57">
                  <c:v>120.0</c:v>
                </c:pt>
                <c:pt idx="58">
                  <c:v>170.0</c:v>
                </c:pt>
                <c:pt idx="59">
                  <c:v>90.0</c:v>
                </c:pt>
                <c:pt idx="60">
                  <c:v>350.0</c:v>
                </c:pt>
                <c:pt idx="61">
                  <c:v>520.0</c:v>
                </c:pt>
                <c:pt idx="63">
                  <c:v>610.0</c:v>
                </c:pt>
                <c:pt idx="64">
                  <c:v>72.0</c:v>
                </c:pt>
                <c:pt idx="65">
                  <c:v>198.0</c:v>
                </c:pt>
                <c:pt idx="66">
                  <c:v>67.0</c:v>
                </c:pt>
                <c:pt idx="67">
                  <c:v>756.0</c:v>
                </c:pt>
                <c:pt idx="68">
                  <c:v>612.0</c:v>
                </c:pt>
                <c:pt idx="70">
                  <c:v>660.0</c:v>
                </c:pt>
                <c:pt idx="71">
                  <c:v>276.0</c:v>
                </c:pt>
                <c:pt idx="72">
                  <c:v>60.0</c:v>
                </c:pt>
                <c:pt idx="73">
                  <c:v>8.0</c:v>
                </c:pt>
                <c:pt idx="74">
                  <c:v>24.0</c:v>
                </c:pt>
                <c:pt idx="75">
                  <c:v>75.0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100"/>
        <c:shape val="box"/>
        <c:axId val="614898992"/>
        <c:axId val="614903536"/>
        <c:axId val="0"/>
      </c:bar3DChart>
      <c:catAx>
        <c:axId val="6148989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sz="1400" b="1" i="0" kern="1200" baseline="0" dirty="0" smtClean="0"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Samples (date/site)</a:t>
                </a:r>
                <a:endParaRPr lang="pt-PT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4903536"/>
        <c:crosses val="autoZero"/>
        <c:auto val="1"/>
        <c:lblAlgn val="ctr"/>
        <c:lblOffset val="0"/>
        <c:tickLblSkip val="1"/>
        <c:noMultiLvlLbl val="0"/>
      </c:catAx>
      <c:valAx>
        <c:axId val="614903536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489899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0829772053568748"/>
          <c:y val="0.891187322041395"/>
          <c:w val="0.980532885062014"/>
          <c:h val="0.1056780395625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rgbClr val="004B00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690808790718429"/>
          <c:y val="0.0419623342206001"/>
          <c:w val="0.912501004016064"/>
          <c:h val="0.622505560523314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Folha1!$C$13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FFF266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Folha1!$D$11:$CA$12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Folha1!$D$13:$CA$13</c:f>
              <c:numCache>
                <c:formatCode>General</c:formatCode>
                <c:ptCount val="76"/>
                <c:pt idx="0">
                  <c:v>1.0</c:v>
                </c:pt>
                <c:pt idx="1">
                  <c:v>5.0</c:v>
                </c:pt>
                <c:pt idx="2">
                  <c:v>5.0</c:v>
                </c:pt>
                <c:pt idx="4">
                  <c:v>2.0</c:v>
                </c:pt>
                <c:pt idx="5">
                  <c:v>1.0</c:v>
                </c:pt>
                <c:pt idx="7">
                  <c:v>42.0</c:v>
                </c:pt>
                <c:pt idx="8">
                  <c:v>14.0</c:v>
                </c:pt>
                <c:pt idx="9">
                  <c:v>15.0</c:v>
                </c:pt>
                <c:pt idx="10">
                  <c:v>16.0</c:v>
                </c:pt>
                <c:pt idx="11">
                  <c:v>12.0</c:v>
                </c:pt>
                <c:pt idx="12">
                  <c:v>9.0</c:v>
                </c:pt>
                <c:pt idx="14">
                  <c:v>217.0</c:v>
                </c:pt>
                <c:pt idx="15">
                  <c:v>2592.0</c:v>
                </c:pt>
                <c:pt idx="16">
                  <c:v>988.0</c:v>
                </c:pt>
                <c:pt idx="17">
                  <c:v>45.0</c:v>
                </c:pt>
                <c:pt idx="18">
                  <c:v>1.0</c:v>
                </c:pt>
                <c:pt idx="19">
                  <c:v>272.0</c:v>
                </c:pt>
                <c:pt idx="21">
                  <c:v>120.0</c:v>
                </c:pt>
                <c:pt idx="22">
                  <c:v>440.0</c:v>
                </c:pt>
                <c:pt idx="23">
                  <c:v>28.0</c:v>
                </c:pt>
                <c:pt idx="24">
                  <c:v>8.0</c:v>
                </c:pt>
                <c:pt idx="25">
                  <c:v>60.0</c:v>
                </c:pt>
                <c:pt idx="26">
                  <c:v>15.0</c:v>
                </c:pt>
                <c:pt idx="28">
                  <c:v>112.0</c:v>
                </c:pt>
                <c:pt idx="29">
                  <c:v>15.0</c:v>
                </c:pt>
                <c:pt idx="30">
                  <c:v>96.0</c:v>
                </c:pt>
                <c:pt idx="31">
                  <c:v>26.0</c:v>
                </c:pt>
                <c:pt idx="32">
                  <c:v>20.0</c:v>
                </c:pt>
                <c:pt idx="33">
                  <c:v>12.0</c:v>
                </c:pt>
                <c:pt idx="35">
                  <c:v>480.0</c:v>
                </c:pt>
                <c:pt idx="36">
                  <c:v>128.0</c:v>
                </c:pt>
                <c:pt idx="37">
                  <c:v>45.0</c:v>
                </c:pt>
                <c:pt idx="38">
                  <c:v>1.0</c:v>
                </c:pt>
                <c:pt idx="39">
                  <c:v>11.0</c:v>
                </c:pt>
                <c:pt idx="40">
                  <c:v>50.0</c:v>
                </c:pt>
                <c:pt idx="42">
                  <c:v>30.0</c:v>
                </c:pt>
                <c:pt idx="43">
                  <c:v>7.0</c:v>
                </c:pt>
                <c:pt idx="44">
                  <c:v>40.0</c:v>
                </c:pt>
                <c:pt idx="45">
                  <c:v>8.0</c:v>
                </c:pt>
                <c:pt idx="46">
                  <c:v>60.0</c:v>
                </c:pt>
                <c:pt idx="47">
                  <c:v>30.0</c:v>
                </c:pt>
                <c:pt idx="49">
                  <c:v>1260.0</c:v>
                </c:pt>
                <c:pt idx="50">
                  <c:v>1100.0</c:v>
                </c:pt>
                <c:pt idx="51">
                  <c:v>100.0</c:v>
                </c:pt>
                <c:pt idx="52">
                  <c:v>22.0</c:v>
                </c:pt>
                <c:pt idx="53">
                  <c:v>64.0</c:v>
                </c:pt>
                <c:pt idx="54">
                  <c:v>264.0</c:v>
                </c:pt>
                <c:pt idx="56">
                  <c:v>996.0</c:v>
                </c:pt>
                <c:pt idx="57">
                  <c:v>290.0</c:v>
                </c:pt>
                <c:pt idx="58">
                  <c:v>240.0</c:v>
                </c:pt>
                <c:pt idx="59">
                  <c:v>54.0</c:v>
                </c:pt>
                <c:pt idx="60">
                  <c:v>2142.0</c:v>
                </c:pt>
                <c:pt idx="61">
                  <c:v>220.0</c:v>
                </c:pt>
                <c:pt idx="63">
                  <c:v>310.0</c:v>
                </c:pt>
                <c:pt idx="64">
                  <c:v>34.0</c:v>
                </c:pt>
                <c:pt idx="65">
                  <c:v>54.0</c:v>
                </c:pt>
                <c:pt idx="66">
                  <c:v>12.0</c:v>
                </c:pt>
                <c:pt idx="67">
                  <c:v>258.0</c:v>
                </c:pt>
                <c:pt idx="68">
                  <c:v>63.0</c:v>
                </c:pt>
                <c:pt idx="70">
                  <c:v>340.0</c:v>
                </c:pt>
                <c:pt idx="71">
                  <c:v>888.0</c:v>
                </c:pt>
                <c:pt idx="72">
                  <c:v>480.0</c:v>
                </c:pt>
                <c:pt idx="73">
                  <c:v>13.0</c:v>
                </c:pt>
                <c:pt idx="74">
                  <c:v>327.0</c:v>
                </c:pt>
                <c:pt idx="75">
                  <c:v>375.0</c:v>
                </c:pt>
              </c:numCache>
            </c:numRef>
          </c:val>
        </c:ser>
        <c:ser>
          <c:idx val="1"/>
          <c:order val="1"/>
          <c:tx>
            <c:strRef>
              <c:f>Folha1!$C$14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Folha1!$D$11:$CA$12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Folha1!$D$14:$CA$14</c:f>
              <c:numCache>
                <c:formatCode>General</c:formatCode>
                <c:ptCount val="76"/>
                <c:pt idx="0">
                  <c:v>32.0</c:v>
                </c:pt>
                <c:pt idx="1">
                  <c:v>28.0</c:v>
                </c:pt>
                <c:pt idx="2">
                  <c:v>94.0</c:v>
                </c:pt>
                <c:pt idx="3">
                  <c:v>1.0</c:v>
                </c:pt>
                <c:pt idx="4">
                  <c:v>14.0</c:v>
                </c:pt>
                <c:pt idx="5">
                  <c:v>8.0</c:v>
                </c:pt>
                <c:pt idx="7">
                  <c:v>39.0</c:v>
                </c:pt>
                <c:pt idx="8">
                  <c:v>2.0</c:v>
                </c:pt>
                <c:pt idx="9">
                  <c:v>39.0</c:v>
                </c:pt>
                <c:pt idx="10">
                  <c:v>1.0</c:v>
                </c:pt>
                <c:pt idx="11">
                  <c:v>2.0</c:v>
                </c:pt>
                <c:pt idx="12">
                  <c:v>17.0</c:v>
                </c:pt>
                <c:pt idx="14">
                  <c:v>700.0</c:v>
                </c:pt>
                <c:pt idx="15">
                  <c:v>112.0</c:v>
                </c:pt>
                <c:pt idx="16">
                  <c:v>494.0</c:v>
                </c:pt>
                <c:pt idx="17">
                  <c:v>59.0</c:v>
                </c:pt>
                <c:pt idx="18">
                  <c:v>1.0</c:v>
                </c:pt>
                <c:pt idx="19">
                  <c:v>158.0</c:v>
                </c:pt>
                <c:pt idx="21">
                  <c:v>1695.0</c:v>
                </c:pt>
                <c:pt idx="22">
                  <c:v>370.0</c:v>
                </c:pt>
                <c:pt idx="23">
                  <c:v>448.0</c:v>
                </c:pt>
                <c:pt idx="24">
                  <c:v>4.0</c:v>
                </c:pt>
                <c:pt idx="25">
                  <c:v>510.0</c:v>
                </c:pt>
                <c:pt idx="26">
                  <c:v>334.0</c:v>
                </c:pt>
                <c:pt idx="28">
                  <c:v>432.0</c:v>
                </c:pt>
                <c:pt idx="29">
                  <c:v>53.0</c:v>
                </c:pt>
                <c:pt idx="30">
                  <c:v>51.0</c:v>
                </c:pt>
                <c:pt idx="31">
                  <c:v>9.0</c:v>
                </c:pt>
                <c:pt idx="32">
                  <c:v>300.0</c:v>
                </c:pt>
                <c:pt idx="33">
                  <c:v>136.0</c:v>
                </c:pt>
                <c:pt idx="35">
                  <c:v>1452.0</c:v>
                </c:pt>
                <c:pt idx="36">
                  <c:v>592.0</c:v>
                </c:pt>
                <c:pt idx="37">
                  <c:v>114.0</c:v>
                </c:pt>
                <c:pt idx="38">
                  <c:v>67.0</c:v>
                </c:pt>
                <c:pt idx="39">
                  <c:v>49.0</c:v>
                </c:pt>
                <c:pt idx="40">
                  <c:v>190.0</c:v>
                </c:pt>
                <c:pt idx="42">
                  <c:v>97.0</c:v>
                </c:pt>
                <c:pt idx="43">
                  <c:v>1.0</c:v>
                </c:pt>
                <c:pt idx="44">
                  <c:v>640.0</c:v>
                </c:pt>
                <c:pt idx="45">
                  <c:v>27.0</c:v>
                </c:pt>
                <c:pt idx="46">
                  <c:v>200.0</c:v>
                </c:pt>
                <c:pt idx="47">
                  <c:v>70.0</c:v>
                </c:pt>
                <c:pt idx="49">
                  <c:v>2145.0</c:v>
                </c:pt>
                <c:pt idx="50">
                  <c:v>60.0</c:v>
                </c:pt>
                <c:pt idx="51">
                  <c:v>340.0</c:v>
                </c:pt>
                <c:pt idx="52">
                  <c:v>22.0</c:v>
                </c:pt>
                <c:pt idx="53">
                  <c:v>416.0</c:v>
                </c:pt>
                <c:pt idx="54">
                  <c:v>756.0</c:v>
                </c:pt>
                <c:pt idx="56">
                  <c:v>372.0</c:v>
                </c:pt>
                <c:pt idx="57">
                  <c:v>100.0</c:v>
                </c:pt>
                <c:pt idx="58">
                  <c:v>140.0</c:v>
                </c:pt>
                <c:pt idx="59">
                  <c:v>66.0</c:v>
                </c:pt>
                <c:pt idx="60">
                  <c:v>238.0</c:v>
                </c:pt>
                <c:pt idx="61">
                  <c:v>340.0</c:v>
                </c:pt>
                <c:pt idx="63">
                  <c:v>610.0</c:v>
                </c:pt>
                <c:pt idx="64">
                  <c:v>50.0</c:v>
                </c:pt>
                <c:pt idx="65">
                  <c:v>180.0</c:v>
                </c:pt>
                <c:pt idx="66">
                  <c:v>62.0</c:v>
                </c:pt>
                <c:pt idx="67">
                  <c:v>654.0</c:v>
                </c:pt>
                <c:pt idx="68">
                  <c:v>513.0</c:v>
                </c:pt>
                <c:pt idx="70">
                  <c:v>600.0</c:v>
                </c:pt>
                <c:pt idx="71">
                  <c:v>228.0</c:v>
                </c:pt>
                <c:pt idx="72">
                  <c:v>30.0</c:v>
                </c:pt>
                <c:pt idx="73">
                  <c:v>7.0</c:v>
                </c:pt>
                <c:pt idx="74">
                  <c:v>24.0</c:v>
                </c:pt>
                <c:pt idx="75">
                  <c:v>45.0</c:v>
                </c:pt>
              </c:numCache>
            </c:numRef>
          </c:val>
        </c:ser>
        <c:ser>
          <c:idx val="2"/>
          <c:order val="2"/>
          <c:tx>
            <c:strRef>
              <c:f>Folha1!$C$15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rgbClr val="FF9999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Folha1!$D$11:$CA$12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Folha1!$D$15:$CA$15</c:f>
              <c:numCache>
                <c:formatCode>General</c:formatCode>
                <c:ptCount val="76"/>
                <c:pt idx="3">
                  <c:v>2.0</c:v>
                </c:pt>
                <c:pt idx="4">
                  <c:v>3.0</c:v>
                </c:pt>
                <c:pt idx="5">
                  <c:v>2.0</c:v>
                </c:pt>
                <c:pt idx="7">
                  <c:v>13.0</c:v>
                </c:pt>
                <c:pt idx="11">
                  <c:v>64.0</c:v>
                </c:pt>
                <c:pt idx="12">
                  <c:v>1.0</c:v>
                </c:pt>
                <c:pt idx="14">
                  <c:v>7.0</c:v>
                </c:pt>
                <c:pt idx="16">
                  <c:v>13.0</c:v>
                </c:pt>
                <c:pt idx="17">
                  <c:v>2.0</c:v>
                </c:pt>
                <c:pt idx="18">
                  <c:v>2.0</c:v>
                </c:pt>
                <c:pt idx="23">
                  <c:v>4.0</c:v>
                </c:pt>
                <c:pt idx="24">
                  <c:v>8.0</c:v>
                </c:pt>
                <c:pt idx="25">
                  <c:v>12.0</c:v>
                </c:pt>
                <c:pt idx="26">
                  <c:v>6.0</c:v>
                </c:pt>
                <c:pt idx="28">
                  <c:v>12.0</c:v>
                </c:pt>
                <c:pt idx="30">
                  <c:v>6.0</c:v>
                </c:pt>
                <c:pt idx="31">
                  <c:v>52.0</c:v>
                </c:pt>
                <c:pt idx="32">
                  <c:v>10.0</c:v>
                </c:pt>
                <c:pt idx="33">
                  <c:v>18.0</c:v>
                </c:pt>
                <c:pt idx="35">
                  <c:v>109.0</c:v>
                </c:pt>
                <c:pt idx="36">
                  <c:v>8.0</c:v>
                </c:pt>
                <c:pt idx="37">
                  <c:v>45.0</c:v>
                </c:pt>
                <c:pt idx="38">
                  <c:v>18.0</c:v>
                </c:pt>
                <c:pt idx="39">
                  <c:v>1.0</c:v>
                </c:pt>
                <c:pt idx="40">
                  <c:v>6.0</c:v>
                </c:pt>
                <c:pt idx="42">
                  <c:v>6.0</c:v>
                </c:pt>
                <c:pt idx="43">
                  <c:v>1.0</c:v>
                </c:pt>
                <c:pt idx="44">
                  <c:v>120.0</c:v>
                </c:pt>
                <c:pt idx="45">
                  <c:v>134.0</c:v>
                </c:pt>
                <c:pt idx="46">
                  <c:v>8.0</c:v>
                </c:pt>
                <c:pt idx="47">
                  <c:v>2.0</c:v>
                </c:pt>
                <c:pt idx="49">
                  <c:v>15.0</c:v>
                </c:pt>
                <c:pt idx="50">
                  <c:v>20.0</c:v>
                </c:pt>
                <c:pt idx="51">
                  <c:v>30.0</c:v>
                </c:pt>
                <c:pt idx="52">
                  <c:v>90.0</c:v>
                </c:pt>
                <c:pt idx="53">
                  <c:v>24.0</c:v>
                </c:pt>
                <c:pt idx="54">
                  <c:v>96.0</c:v>
                </c:pt>
                <c:pt idx="60">
                  <c:v>28.0</c:v>
                </c:pt>
                <c:pt idx="61">
                  <c:v>10.0</c:v>
                </c:pt>
                <c:pt idx="65">
                  <c:v>9.0</c:v>
                </c:pt>
                <c:pt idx="66">
                  <c:v>4.0</c:v>
                </c:pt>
                <c:pt idx="71">
                  <c:v>1.0</c:v>
                </c:pt>
                <c:pt idx="73">
                  <c:v>9.0</c:v>
                </c:pt>
              </c:numCache>
            </c:numRef>
          </c:val>
        </c:ser>
        <c:ser>
          <c:idx val="3"/>
          <c:order val="3"/>
          <c:tx>
            <c:strRef>
              <c:f>Folha1!$C$16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Folha1!$D$11:$CA$12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Folha1!$D$16:$CA$16</c:f>
              <c:numCache>
                <c:formatCode>General</c:formatCode>
                <c:ptCount val="76"/>
                <c:pt idx="0">
                  <c:v>1.0</c:v>
                </c:pt>
                <c:pt idx="1">
                  <c:v>3.0</c:v>
                </c:pt>
                <c:pt idx="2">
                  <c:v>1.0</c:v>
                </c:pt>
                <c:pt idx="3">
                  <c:v>3.0</c:v>
                </c:pt>
                <c:pt idx="4">
                  <c:v>3.0</c:v>
                </c:pt>
                <c:pt idx="7">
                  <c:v>40.0</c:v>
                </c:pt>
                <c:pt idx="8">
                  <c:v>8.0</c:v>
                </c:pt>
                <c:pt idx="9">
                  <c:v>68.0</c:v>
                </c:pt>
                <c:pt idx="10">
                  <c:v>1.0</c:v>
                </c:pt>
                <c:pt idx="11">
                  <c:v>4.0</c:v>
                </c:pt>
                <c:pt idx="12">
                  <c:v>14.0</c:v>
                </c:pt>
                <c:pt idx="14">
                  <c:v>161.0</c:v>
                </c:pt>
                <c:pt idx="15">
                  <c:v>320.0</c:v>
                </c:pt>
                <c:pt idx="16">
                  <c:v>416.0</c:v>
                </c:pt>
                <c:pt idx="17">
                  <c:v>1.0</c:v>
                </c:pt>
                <c:pt idx="19">
                  <c:v>51.0</c:v>
                </c:pt>
                <c:pt idx="21">
                  <c:v>585.0</c:v>
                </c:pt>
                <c:pt idx="22">
                  <c:v>140.0</c:v>
                </c:pt>
                <c:pt idx="23">
                  <c:v>32.0</c:v>
                </c:pt>
                <c:pt idx="24">
                  <c:v>1.0</c:v>
                </c:pt>
                <c:pt idx="25">
                  <c:v>3.0</c:v>
                </c:pt>
                <c:pt idx="26">
                  <c:v>39.0</c:v>
                </c:pt>
                <c:pt idx="28">
                  <c:v>180.0</c:v>
                </c:pt>
                <c:pt idx="29">
                  <c:v>30.0</c:v>
                </c:pt>
                <c:pt idx="30">
                  <c:v>161.0</c:v>
                </c:pt>
                <c:pt idx="31">
                  <c:v>1.0</c:v>
                </c:pt>
                <c:pt idx="32">
                  <c:v>125.0</c:v>
                </c:pt>
                <c:pt idx="33">
                  <c:v>48.0</c:v>
                </c:pt>
                <c:pt idx="35">
                  <c:v>564.0</c:v>
                </c:pt>
                <c:pt idx="36">
                  <c:v>128.0</c:v>
                </c:pt>
                <c:pt idx="37">
                  <c:v>99.0</c:v>
                </c:pt>
                <c:pt idx="38">
                  <c:v>25.0</c:v>
                </c:pt>
                <c:pt idx="39">
                  <c:v>124.0</c:v>
                </c:pt>
                <c:pt idx="40">
                  <c:v>66.0</c:v>
                </c:pt>
                <c:pt idx="44">
                  <c:v>260.0</c:v>
                </c:pt>
                <c:pt idx="45">
                  <c:v>98.0</c:v>
                </c:pt>
                <c:pt idx="46">
                  <c:v>124.0</c:v>
                </c:pt>
                <c:pt idx="47">
                  <c:v>8.0</c:v>
                </c:pt>
                <c:pt idx="49">
                  <c:v>210.0</c:v>
                </c:pt>
                <c:pt idx="50">
                  <c:v>560.0</c:v>
                </c:pt>
                <c:pt idx="51">
                  <c:v>150.0</c:v>
                </c:pt>
                <c:pt idx="52">
                  <c:v>78.0</c:v>
                </c:pt>
                <c:pt idx="53">
                  <c:v>384.0</c:v>
                </c:pt>
                <c:pt idx="54">
                  <c:v>264.0</c:v>
                </c:pt>
                <c:pt idx="56">
                  <c:v>192.0</c:v>
                </c:pt>
                <c:pt idx="57">
                  <c:v>180.0</c:v>
                </c:pt>
                <c:pt idx="58">
                  <c:v>140.0</c:v>
                </c:pt>
                <c:pt idx="59">
                  <c:v>11.0</c:v>
                </c:pt>
                <c:pt idx="60">
                  <c:v>182.0</c:v>
                </c:pt>
                <c:pt idx="61">
                  <c:v>130.0</c:v>
                </c:pt>
                <c:pt idx="63">
                  <c:v>10.0</c:v>
                </c:pt>
                <c:pt idx="64">
                  <c:v>16.0</c:v>
                </c:pt>
                <c:pt idx="65">
                  <c:v>18.0</c:v>
                </c:pt>
                <c:pt idx="66">
                  <c:v>2.0</c:v>
                </c:pt>
                <c:pt idx="67">
                  <c:v>90.0</c:v>
                </c:pt>
                <c:pt idx="68">
                  <c:v>72.0</c:v>
                </c:pt>
                <c:pt idx="70">
                  <c:v>60.0</c:v>
                </c:pt>
                <c:pt idx="71">
                  <c:v>108.0</c:v>
                </c:pt>
                <c:pt idx="72">
                  <c:v>90.0</c:v>
                </c:pt>
                <c:pt idx="74">
                  <c:v>3.0</c:v>
                </c:pt>
                <c:pt idx="75">
                  <c:v>150.0</c:v>
                </c:pt>
              </c:numCache>
            </c:numRef>
          </c:val>
        </c:ser>
        <c:ser>
          <c:idx val="4"/>
          <c:order val="4"/>
          <c:tx>
            <c:strRef>
              <c:f>Folha1!$C$17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rgbClr val="CCFFCC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Folha1!$D$11:$CA$12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Folha1!$D$17:$CA$17</c:f>
              <c:numCache>
                <c:formatCode>General</c:formatCode>
                <c:ptCount val="76"/>
                <c:pt idx="0">
                  <c:v>91.0</c:v>
                </c:pt>
                <c:pt idx="1">
                  <c:v>2.0</c:v>
                </c:pt>
                <c:pt idx="2">
                  <c:v>13.0</c:v>
                </c:pt>
                <c:pt idx="4">
                  <c:v>3.0</c:v>
                </c:pt>
                <c:pt idx="5">
                  <c:v>15.0</c:v>
                </c:pt>
                <c:pt idx="7">
                  <c:v>100.0</c:v>
                </c:pt>
                <c:pt idx="9">
                  <c:v>10.0</c:v>
                </c:pt>
                <c:pt idx="10">
                  <c:v>2.0</c:v>
                </c:pt>
                <c:pt idx="11">
                  <c:v>3.0</c:v>
                </c:pt>
                <c:pt idx="12">
                  <c:v>7.0</c:v>
                </c:pt>
                <c:pt idx="14">
                  <c:v>7.0</c:v>
                </c:pt>
                <c:pt idx="16">
                  <c:v>13.0</c:v>
                </c:pt>
                <c:pt idx="17">
                  <c:v>1.0</c:v>
                </c:pt>
                <c:pt idx="19">
                  <c:v>4.0</c:v>
                </c:pt>
                <c:pt idx="21">
                  <c:v>75.0</c:v>
                </c:pt>
                <c:pt idx="22">
                  <c:v>70.0</c:v>
                </c:pt>
                <c:pt idx="23">
                  <c:v>24.0</c:v>
                </c:pt>
                <c:pt idx="26">
                  <c:v>48.0</c:v>
                </c:pt>
                <c:pt idx="28">
                  <c:v>40.0</c:v>
                </c:pt>
                <c:pt idx="29">
                  <c:v>14.0</c:v>
                </c:pt>
                <c:pt idx="30">
                  <c:v>36.0</c:v>
                </c:pt>
                <c:pt idx="32">
                  <c:v>190.0</c:v>
                </c:pt>
                <c:pt idx="33">
                  <c:v>24.0</c:v>
                </c:pt>
                <c:pt idx="35">
                  <c:v>144.0</c:v>
                </c:pt>
                <c:pt idx="36">
                  <c:v>104.0</c:v>
                </c:pt>
                <c:pt idx="37">
                  <c:v>162.0</c:v>
                </c:pt>
                <c:pt idx="38">
                  <c:v>9.0</c:v>
                </c:pt>
                <c:pt idx="39">
                  <c:v>77.0</c:v>
                </c:pt>
                <c:pt idx="40">
                  <c:v>76.0</c:v>
                </c:pt>
                <c:pt idx="42">
                  <c:v>3.0</c:v>
                </c:pt>
                <c:pt idx="44">
                  <c:v>220.0</c:v>
                </c:pt>
                <c:pt idx="45">
                  <c:v>9.0</c:v>
                </c:pt>
                <c:pt idx="46">
                  <c:v>80.0</c:v>
                </c:pt>
                <c:pt idx="47">
                  <c:v>10.0</c:v>
                </c:pt>
                <c:pt idx="49">
                  <c:v>30.0</c:v>
                </c:pt>
                <c:pt idx="50">
                  <c:v>240.0</c:v>
                </c:pt>
                <c:pt idx="51">
                  <c:v>70.0</c:v>
                </c:pt>
                <c:pt idx="53">
                  <c:v>104.0</c:v>
                </c:pt>
                <c:pt idx="54">
                  <c:v>72.0</c:v>
                </c:pt>
                <c:pt idx="57">
                  <c:v>20.0</c:v>
                </c:pt>
                <c:pt idx="58">
                  <c:v>10.0</c:v>
                </c:pt>
                <c:pt idx="59">
                  <c:v>24.0</c:v>
                </c:pt>
                <c:pt idx="60">
                  <c:v>112.0</c:v>
                </c:pt>
                <c:pt idx="61">
                  <c:v>180.0</c:v>
                </c:pt>
                <c:pt idx="64">
                  <c:v>18.0</c:v>
                </c:pt>
                <c:pt idx="65">
                  <c:v>18.0</c:v>
                </c:pt>
                <c:pt idx="66">
                  <c:v>5.0</c:v>
                </c:pt>
                <c:pt idx="67">
                  <c:v>102.0</c:v>
                </c:pt>
                <c:pt idx="68">
                  <c:v>99.0</c:v>
                </c:pt>
                <c:pt idx="70">
                  <c:v>60.0</c:v>
                </c:pt>
                <c:pt idx="71">
                  <c:v>48.0</c:v>
                </c:pt>
                <c:pt idx="72">
                  <c:v>30.0</c:v>
                </c:pt>
                <c:pt idx="73">
                  <c:v>1.0</c:v>
                </c:pt>
                <c:pt idx="75">
                  <c:v>30.0</c:v>
                </c:pt>
              </c:numCache>
            </c:numRef>
          </c:val>
        </c:ser>
        <c:ser>
          <c:idx val="5"/>
          <c:order val="5"/>
          <c:tx>
            <c:strRef>
              <c:f>Folha1!$C$18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rgbClr val="CC99FF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Folha1!$D$11:$CA$12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Folha1!$D$18:$CA$18</c:f>
              <c:numCache>
                <c:formatCode>General</c:formatCode>
                <c:ptCount val="76"/>
                <c:pt idx="43">
                  <c:v>1.0</c:v>
                </c:pt>
                <c:pt idx="66">
                  <c:v>1.0</c:v>
                </c:pt>
                <c:pt idx="71">
                  <c:v>12.0</c:v>
                </c:pt>
              </c:numCache>
            </c:numRef>
          </c:val>
        </c:ser>
        <c:ser>
          <c:idx val="6"/>
          <c:order val="6"/>
          <c:tx>
            <c:strRef>
              <c:f>Folha1!$C$19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Folha1!$D$11:$CA$12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Folha1!$D$19:$CA$19</c:f>
              <c:numCache>
                <c:formatCode>General</c:formatCode>
                <c:ptCount val="76"/>
                <c:pt idx="5">
                  <c:v>1.0</c:v>
                </c:pt>
                <c:pt idx="7">
                  <c:v>1.0</c:v>
                </c:pt>
              </c:numCache>
            </c:numRef>
          </c:val>
        </c:ser>
        <c:ser>
          <c:idx val="7"/>
          <c:order val="7"/>
          <c:tx>
            <c:strRef>
              <c:f>Folha1!$C$20</c:f>
              <c:strCache>
                <c:ptCount val="1"/>
                <c:pt idx="0">
                  <c:v>8</c:v>
                </c:pt>
              </c:strCache>
            </c:strRef>
          </c:tx>
          <c:spPr>
            <a:solidFill>
              <a:srgbClr val="FF9967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Folha1!$D$11:$CA$12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Folha1!$D$20:$CA$20</c:f>
              <c:numCache>
                <c:formatCode>General</c:formatCode>
                <c:ptCount val="76"/>
                <c:pt idx="1">
                  <c:v>1.0</c:v>
                </c:pt>
                <c:pt idx="5">
                  <c:v>3.0</c:v>
                </c:pt>
                <c:pt idx="10">
                  <c:v>1.0</c:v>
                </c:pt>
                <c:pt idx="11">
                  <c:v>1.0</c:v>
                </c:pt>
                <c:pt idx="12">
                  <c:v>2.0</c:v>
                </c:pt>
                <c:pt idx="35">
                  <c:v>12.0</c:v>
                </c:pt>
                <c:pt idx="38">
                  <c:v>1.0</c:v>
                </c:pt>
                <c:pt idx="46">
                  <c:v>4.0</c:v>
                </c:pt>
                <c:pt idx="53">
                  <c:v>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100"/>
        <c:shape val="box"/>
        <c:axId val="565409472"/>
        <c:axId val="565413376"/>
        <c:axId val="0"/>
      </c:bar3DChart>
      <c:catAx>
        <c:axId val="5654094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Samples (date/site)</a:t>
                </a:r>
              </a:p>
            </c:rich>
          </c:tx>
          <c:layout>
            <c:manualLayout>
              <c:xMode val="edge"/>
              <c:yMode val="edge"/>
              <c:x val="0.443858768406961"/>
              <c:y val="0.8686778440812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5413376"/>
        <c:crosses val="autoZero"/>
        <c:auto val="1"/>
        <c:lblAlgn val="ctr"/>
        <c:lblOffset val="0"/>
        <c:tickLblSkip val="1"/>
        <c:noMultiLvlLbl val="0"/>
      </c:catAx>
      <c:valAx>
        <c:axId val="565413376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540947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8252788933512"/>
          <c:y val="0.919812601554183"/>
          <c:w val="0.283494422132976"/>
          <c:h val="0.07696758100186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rgbClr val="004B00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Folha1!$C$23</c:f>
              <c:strCache>
                <c:ptCount val="1"/>
                <c:pt idx="0">
                  <c:v>aerial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  <a:sp3d/>
          </c:spPr>
          <c:invertIfNegative val="0"/>
          <c:cat>
            <c:multiLvlStrRef>
              <c:f>Folha1!$D$21:$CA$22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Folha1!$D$23:$CA$23</c:f>
              <c:numCache>
                <c:formatCode>General</c:formatCode>
                <c:ptCount val="76"/>
                <c:pt idx="3">
                  <c:v>3.0</c:v>
                </c:pt>
                <c:pt idx="7">
                  <c:v>10.0</c:v>
                </c:pt>
                <c:pt idx="9">
                  <c:v>1.0</c:v>
                </c:pt>
                <c:pt idx="10">
                  <c:v>3.0</c:v>
                </c:pt>
                <c:pt idx="17">
                  <c:v>6.0</c:v>
                </c:pt>
                <c:pt idx="24">
                  <c:v>1.0</c:v>
                </c:pt>
                <c:pt idx="25">
                  <c:v>27.0</c:v>
                </c:pt>
                <c:pt idx="28">
                  <c:v>4.0</c:v>
                </c:pt>
                <c:pt idx="31">
                  <c:v>2.0</c:v>
                </c:pt>
                <c:pt idx="37">
                  <c:v>6.0</c:v>
                </c:pt>
                <c:pt idx="38">
                  <c:v>5.0</c:v>
                </c:pt>
                <c:pt idx="39">
                  <c:v>1.0</c:v>
                </c:pt>
                <c:pt idx="40">
                  <c:v>2.0</c:v>
                </c:pt>
                <c:pt idx="45">
                  <c:v>1.0</c:v>
                </c:pt>
                <c:pt idx="50">
                  <c:v>20.0</c:v>
                </c:pt>
                <c:pt idx="56">
                  <c:v>120.0</c:v>
                </c:pt>
                <c:pt idx="58">
                  <c:v>20.0</c:v>
                </c:pt>
                <c:pt idx="64">
                  <c:v>4.0</c:v>
                </c:pt>
              </c:numCache>
            </c:numRef>
          </c:val>
        </c:ser>
        <c:ser>
          <c:idx val="1"/>
          <c:order val="1"/>
          <c:tx>
            <c:strRef>
              <c:f>Folha1!$C$24</c:f>
              <c:strCache>
                <c:ptCount val="1"/>
                <c:pt idx="0">
                  <c:v>branchial</c:v>
                </c:pt>
              </c:strCache>
            </c:strRef>
          </c:tx>
          <c:spPr>
            <a:solidFill>
              <a:srgbClr val="FFF266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Folha1!$D$21:$CA$22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Folha1!$D$24:$CA$24</c:f>
              <c:numCache>
                <c:formatCode>General</c:formatCode>
                <c:ptCount val="76"/>
                <c:pt idx="0">
                  <c:v>2.0</c:v>
                </c:pt>
                <c:pt idx="1">
                  <c:v>3.0</c:v>
                </c:pt>
                <c:pt idx="2">
                  <c:v>2.0</c:v>
                </c:pt>
                <c:pt idx="4">
                  <c:v>5.0</c:v>
                </c:pt>
                <c:pt idx="5">
                  <c:v>1.0</c:v>
                </c:pt>
                <c:pt idx="7">
                  <c:v>37.0</c:v>
                </c:pt>
                <c:pt idx="8">
                  <c:v>8.0</c:v>
                </c:pt>
                <c:pt idx="9">
                  <c:v>67.0</c:v>
                </c:pt>
                <c:pt idx="11">
                  <c:v>7.0</c:v>
                </c:pt>
                <c:pt idx="12">
                  <c:v>15.0</c:v>
                </c:pt>
                <c:pt idx="14">
                  <c:v>161.0</c:v>
                </c:pt>
                <c:pt idx="15">
                  <c:v>320.0</c:v>
                </c:pt>
                <c:pt idx="16">
                  <c:v>429.0</c:v>
                </c:pt>
                <c:pt idx="17">
                  <c:v>1.0</c:v>
                </c:pt>
                <c:pt idx="19">
                  <c:v>51.0</c:v>
                </c:pt>
                <c:pt idx="21">
                  <c:v>585.0</c:v>
                </c:pt>
                <c:pt idx="22">
                  <c:v>140.0</c:v>
                </c:pt>
                <c:pt idx="23">
                  <c:v>40.0</c:v>
                </c:pt>
                <c:pt idx="25">
                  <c:v>3.0</c:v>
                </c:pt>
                <c:pt idx="26">
                  <c:v>39.0</c:v>
                </c:pt>
                <c:pt idx="28">
                  <c:v>180.0</c:v>
                </c:pt>
                <c:pt idx="29">
                  <c:v>30.0</c:v>
                </c:pt>
                <c:pt idx="30">
                  <c:v>161.0</c:v>
                </c:pt>
                <c:pt idx="32">
                  <c:v>125.0</c:v>
                </c:pt>
                <c:pt idx="33">
                  <c:v>48.0</c:v>
                </c:pt>
                <c:pt idx="35">
                  <c:v>612.0</c:v>
                </c:pt>
                <c:pt idx="36">
                  <c:v>136.0</c:v>
                </c:pt>
                <c:pt idx="37">
                  <c:v>123.0</c:v>
                </c:pt>
                <c:pt idx="38">
                  <c:v>26.0</c:v>
                </c:pt>
                <c:pt idx="39">
                  <c:v>124.0</c:v>
                </c:pt>
                <c:pt idx="40">
                  <c:v>66.0</c:v>
                </c:pt>
                <c:pt idx="42">
                  <c:v>1.0</c:v>
                </c:pt>
                <c:pt idx="44">
                  <c:v>320.0</c:v>
                </c:pt>
                <c:pt idx="45">
                  <c:v>101.0</c:v>
                </c:pt>
                <c:pt idx="46">
                  <c:v>128.0</c:v>
                </c:pt>
                <c:pt idx="47">
                  <c:v>8.0</c:v>
                </c:pt>
                <c:pt idx="49">
                  <c:v>210.0</c:v>
                </c:pt>
                <c:pt idx="50">
                  <c:v>540.0</c:v>
                </c:pt>
                <c:pt idx="51">
                  <c:v>150.0</c:v>
                </c:pt>
                <c:pt idx="52">
                  <c:v>78.0</c:v>
                </c:pt>
                <c:pt idx="53">
                  <c:v>384.0</c:v>
                </c:pt>
                <c:pt idx="54">
                  <c:v>264.0</c:v>
                </c:pt>
                <c:pt idx="56">
                  <c:v>72.0</c:v>
                </c:pt>
                <c:pt idx="57">
                  <c:v>180.0</c:v>
                </c:pt>
                <c:pt idx="58">
                  <c:v>120.0</c:v>
                </c:pt>
                <c:pt idx="59">
                  <c:v>11.0</c:v>
                </c:pt>
                <c:pt idx="60">
                  <c:v>196.0</c:v>
                </c:pt>
                <c:pt idx="61">
                  <c:v>130.0</c:v>
                </c:pt>
                <c:pt idx="63">
                  <c:v>10.0</c:v>
                </c:pt>
                <c:pt idx="64">
                  <c:v>12.0</c:v>
                </c:pt>
                <c:pt idx="65">
                  <c:v>18.0</c:v>
                </c:pt>
                <c:pt idx="66">
                  <c:v>3.0</c:v>
                </c:pt>
                <c:pt idx="67">
                  <c:v>90.0</c:v>
                </c:pt>
                <c:pt idx="68">
                  <c:v>72.0</c:v>
                </c:pt>
                <c:pt idx="70">
                  <c:v>60.0</c:v>
                </c:pt>
                <c:pt idx="71">
                  <c:v>108.0</c:v>
                </c:pt>
                <c:pt idx="72">
                  <c:v>90.0</c:v>
                </c:pt>
                <c:pt idx="74">
                  <c:v>3.0</c:v>
                </c:pt>
                <c:pt idx="75">
                  <c:v>150.0</c:v>
                </c:pt>
              </c:numCache>
            </c:numRef>
          </c:val>
        </c:ser>
        <c:ser>
          <c:idx val="2"/>
          <c:order val="2"/>
          <c:tx>
            <c:strRef>
              <c:f>Folha1!$C$25</c:f>
              <c:strCache>
                <c:ptCount val="1"/>
                <c:pt idx="0">
                  <c:v>aerial &amp; branchial</c:v>
                </c:pt>
              </c:strCache>
            </c:strRef>
          </c:tx>
          <c:spPr>
            <a:solidFill>
              <a:srgbClr val="FF9999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Folha1!$D$21:$CA$22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Folha1!$D$25:$CA$25</c:f>
              <c:numCache>
                <c:formatCode>General</c:formatCode>
                <c:ptCount val="76"/>
                <c:pt idx="1">
                  <c:v>1.0</c:v>
                </c:pt>
                <c:pt idx="5">
                  <c:v>2.0</c:v>
                </c:pt>
                <c:pt idx="12">
                  <c:v>1.0</c:v>
                </c:pt>
                <c:pt idx="53">
                  <c:v>8.0</c:v>
                </c:pt>
              </c:numCache>
            </c:numRef>
          </c:val>
        </c:ser>
        <c:ser>
          <c:idx val="3"/>
          <c:order val="3"/>
          <c:tx>
            <c:strRef>
              <c:f>Folha1!$C$26</c:f>
              <c:strCache>
                <c:ptCount val="1"/>
                <c:pt idx="0">
                  <c:v>branchial &amp; cutaneous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Folha1!$D$21:$CA$22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Folha1!$D$26:$CA$26</c:f>
              <c:numCache>
                <c:formatCode>General</c:formatCode>
                <c:ptCount val="76"/>
                <c:pt idx="0">
                  <c:v>122.0</c:v>
                </c:pt>
                <c:pt idx="1">
                  <c:v>30.0</c:v>
                </c:pt>
                <c:pt idx="2">
                  <c:v>103.0</c:v>
                </c:pt>
                <c:pt idx="3">
                  <c:v>1.0</c:v>
                </c:pt>
                <c:pt idx="4">
                  <c:v>15.0</c:v>
                </c:pt>
                <c:pt idx="5">
                  <c:v>22.0</c:v>
                </c:pt>
                <c:pt idx="7">
                  <c:v>137.0</c:v>
                </c:pt>
                <c:pt idx="8">
                  <c:v>2.0</c:v>
                </c:pt>
                <c:pt idx="9">
                  <c:v>49.0</c:v>
                </c:pt>
                <c:pt idx="11">
                  <c:v>3.0</c:v>
                </c:pt>
                <c:pt idx="12">
                  <c:v>23.0</c:v>
                </c:pt>
                <c:pt idx="14">
                  <c:v>420.0</c:v>
                </c:pt>
                <c:pt idx="15">
                  <c:v>112.0</c:v>
                </c:pt>
                <c:pt idx="16">
                  <c:v>442.0</c:v>
                </c:pt>
                <c:pt idx="17">
                  <c:v>6.0</c:v>
                </c:pt>
                <c:pt idx="19">
                  <c:v>153.0</c:v>
                </c:pt>
                <c:pt idx="21">
                  <c:v>1740.0</c:v>
                </c:pt>
                <c:pt idx="22">
                  <c:v>430.0</c:v>
                </c:pt>
                <c:pt idx="23">
                  <c:v>464.0</c:v>
                </c:pt>
                <c:pt idx="24">
                  <c:v>2.0</c:v>
                </c:pt>
                <c:pt idx="25">
                  <c:v>474.0</c:v>
                </c:pt>
                <c:pt idx="26">
                  <c:v>370.0</c:v>
                </c:pt>
                <c:pt idx="28">
                  <c:v>440.0</c:v>
                </c:pt>
                <c:pt idx="29">
                  <c:v>67.0</c:v>
                </c:pt>
                <c:pt idx="30">
                  <c:v>86.0</c:v>
                </c:pt>
                <c:pt idx="31">
                  <c:v>5.0</c:v>
                </c:pt>
                <c:pt idx="32">
                  <c:v>490.0</c:v>
                </c:pt>
                <c:pt idx="33">
                  <c:v>154.0</c:v>
                </c:pt>
                <c:pt idx="35">
                  <c:v>1596.0</c:v>
                </c:pt>
                <c:pt idx="36">
                  <c:v>656.0</c:v>
                </c:pt>
                <c:pt idx="37">
                  <c:v>258.0</c:v>
                </c:pt>
                <c:pt idx="38">
                  <c:v>70.0</c:v>
                </c:pt>
                <c:pt idx="39">
                  <c:v>122.0</c:v>
                </c:pt>
                <c:pt idx="40">
                  <c:v>252.0</c:v>
                </c:pt>
                <c:pt idx="42">
                  <c:v>89.0</c:v>
                </c:pt>
                <c:pt idx="43">
                  <c:v>1.0</c:v>
                </c:pt>
                <c:pt idx="44">
                  <c:v>860.0</c:v>
                </c:pt>
                <c:pt idx="45">
                  <c:v>32.0</c:v>
                </c:pt>
                <c:pt idx="46">
                  <c:v>276.0</c:v>
                </c:pt>
                <c:pt idx="47">
                  <c:v>78.0</c:v>
                </c:pt>
                <c:pt idx="49">
                  <c:v>2055.0</c:v>
                </c:pt>
                <c:pt idx="50">
                  <c:v>300.0</c:v>
                </c:pt>
                <c:pt idx="51">
                  <c:v>410.0</c:v>
                </c:pt>
                <c:pt idx="52">
                  <c:v>14.0</c:v>
                </c:pt>
                <c:pt idx="53">
                  <c:v>496.0</c:v>
                </c:pt>
                <c:pt idx="54">
                  <c:v>768.0</c:v>
                </c:pt>
                <c:pt idx="56">
                  <c:v>168.0</c:v>
                </c:pt>
                <c:pt idx="57">
                  <c:v>120.0</c:v>
                </c:pt>
                <c:pt idx="58">
                  <c:v>110.0</c:v>
                </c:pt>
                <c:pt idx="59">
                  <c:v>34.0</c:v>
                </c:pt>
                <c:pt idx="60">
                  <c:v>322.0</c:v>
                </c:pt>
                <c:pt idx="61">
                  <c:v>480.0</c:v>
                </c:pt>
                <c:pt idx="63">
                  <c:v>40.0</c:v>
                </c:pt>
                <c:pt idx="64">
                  <c:v>66.0</c:v>
                </c:pt>
                <c:pt idx="65">
                  <c:v>171.0</c:v>
                </c:pt>
                <c:pt idx="66">
                  <c:v>42.0</c:v>
                </c:pt>
                <c:pt idx="67">
                  <c:v>714.0</c:v>
                </c:pt>
                <c:pt idx="68">
                  <c:v>603.0</c:v>
                </c:pt>
                <c:pt idx="70">
                  <c:v>600.0</c:v>
                </c:pt>
                <c:pt idx="71">
                  <c:v>264.0</c:v>
                </c:pt>
                <c:pt idx="72">
                  <c:v>60.0</c:v>
                </c:pt>
                <c:pt idx="73">
                  <c:v>4.0</c:v>
                </c:pt>
                <c:pt idx="74">
                  <c:v>24.0</c:v>
                </c:pt>
                <c:pt idx="75">
                  <c:v>75.0</c:v>
                </c:pt>
              </c:numCache>
            </c:numRef>
          </c:val>
        </c:ser>
        <c:ser>
          <c:idx val="4"/>
          <c:order val="4"/>
          <c:tx>
            <c:strRef>
              <c:f>Folha1!$C$27</c:f>
              <c:strCache>
                <c:ptCount val="1"/>
                <c:pt idx="0">
                  <c:v>cutaneous</c:v>
                </c:pt>
              </c:strCache>
            </c:strRef>
          </c:tx>
          <c:spPr>
            <a:solidFill>
              <a:srgbClr val="CCFFCC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Folha1!$D$21:$CA$22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Folha1!$D$27:$CA$27</c:f>
              <c:numCache>
                <c:formatCode>General</c:formatCode>
                <c:ptCount val="76"/>
                <c:pt idx="4">
                  <c:v>3.0</c:v>
                </c:pt>
                <c:pt idx="5">
                  <c:v>4.0</c:v>
                </c:pt>
                <c:pt idx="10">
                  <c:v>1.0</c:v>
                </c:pt>
                <c:pt idx="12">
                  <c:v>2.0</c:v>
                </c:pt>
                <c:pt idx="25">
                  <c:v>6.0</c:v>
                </c:pt>
                <c:pt idx="26">
                  <c:v>3.0</c:v>
                </c:pt>
                <c:pt idx="28">
                  <c:v>8.0</c:v>
                </c:pt>
                <c:pt idx="33">
                  <c:v>18.0</c:v>
                </c:pt>
                <c:pt idx="35">
                  <c:v>1.0</c:v>
                </c:pt>
                <c:pt idx="36">
                  <c:v>8.0</c:v>
                </c:pt>
                <c:pt idx="37">
                  <c:v>6.0</c:v>
                </c:pt>
                <c:pt idx="38">
                  <c:v>1.0</c:v>
                </c:pt>
                <c:pt idx="40">
                  <c:v>2.0</c:v>
                </c:pt>
                <c:pt idx="42">
                  <c:v>2.0</c:v>
                </c:pt>
                <c:pt idx="45">
                  <c:v>1.0</c:v>
                </c:pt>
                <c:pt idx="49">
                  <c:v>15.0</c:v>
                </c:pt>
                <c:pt idx="50">
                  <c:v>20.0</c:v>
                </c:pt>
                <c:pt idx="54">
                  <c:v>12.0</c:v>
                </c:pt>
                <c:pt idx="60">
                  <c:v>28.0</c:v>
                </c:pt>
                <c:pt idx="71">
                  <c:v>1.0</c:v>
                </c:pt>
              </c:numCache>
            </c:numRef>
          </c:val>
        </c:ser>
        <c:ser>
          <c:idx val="5"/>
          <c:order val="5"/>
          <c:tx>
            <c:strRef>
              <c:f>Folha1!$C$28</c:f>
              <c:strCache>
                <c:ptCount val="1"/>
                <c:pt idx="0">
                  <c:v>pulmonar</c:v>
                </c:pt>
              </c:strCache>
            </c:strRef>
          </c:tx>
          <c:spPr>
            <a:solidFill>
              <a:srgbClr val="CC99FF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Folha1!$D$21:$CA$22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Folha1!$D$28:$CA$28</c:f>
              <c:numCache>
                <c:formatCode>General</c:formatCode>
                <c:ptCount val="76"/>
                <c:pt idx="3">
                  <c:v>2.0</c:v>
                </c:pt>
                <c:pt idx="7">
                  <c:v>7.0</c:v>
                </c:pt>
                <c:pt idx="11">
                  <c:v>64.0</c:v>
                </c:pt>
                <c:pt idx="14">
                  <c:v>7.0</c:v>
                </c:pt>
                <c:pt idx="16">
                  <c:v>13.0</c:v>
                </c:pt>
                <c:pt idx="18">
                  <c:v>2.0</c:v>
                </c:pt>
                <c:pt idx="23">
                  <c:v>4.0</c:v>
                </c:pt>
                <c:pt idx="24">
                  <c:v>8.0</c:v>
                </c:pt>
                <c:pt idx="25">
                  <c:v>6.0</c:v>
                </c:pt>
                <c:pt idx="26">
                  <c:v>3.0</c:v>
                </c:pt>
                <c:pt idx="30">
                  <c:v>6.0</c:v>
                </c:pt>
                <c:pt idx="31">
                  <c:v>52.0</c:v>
                </c:pt>
                <c:pt idx="32">
                  <c:v>10.0</c:v>
                </c:pt>
                <c:pt idx="35">
                  <c:v>72.0</c:v>
                </c:pt>
                <c:pt idx="36">
                  <c:v>8.0</c:v>
                </c:pt>
                <c:pt idx="37">
                  <c:v>18.0</c:v>
                </c:pt>
                <c:pt idx="38">
                  <c:v>17.0</c:v>
                </c:pt>
                <c:pt idx="40">
                  <c:v>2.0</c:v>
                </c:pt>
                <c:pt idx="42">
                  <c:v>4.0</c:v>
                </c:pt>
                <c:pt idx="43">
                  <c:v>2.0</c:v>
                </c:pt>
                <c:pt idx="44">
                  <c:v>60.0</c:v>
                </c:pt>
                <c:pt idx="45">
                  <c:v>129.0</c:v>
                </c:pt>
                <c:pt idx="46">
                  <c:v>8.0</c:v>
                </c:pt>
                <c:pt idx="47">
                  <c:v>2.0</c:v>
                </c:pt>
                <c:pt idx="49">
                  <c:v>15.0</c:v>
                </c:pt>
                <c:pt idx="51">
                  <c:v>30.0</c:v>
                </c:pt>
                <c:pt idx="52">
                  <c:v>90.0</c:v>
                </c:pt>
                <c:pt idx="53">
                  <c:v>24.0</c:v>
                </c:pt>
                <c:pt idx="54">
                  <c:v>84.0</c:v>
                </c:pt>
                <c:pt idx="61">
                  <c:v>10.0</c:v>
                </c:pt>
                <c:pt idx="65">
                  <c:v>9.0</c:v>
                </c:pt>
                <c:pt idx="66">
                  <c:v>4.0</c:v>
                </c:pt>
                <c:pt idx="71">
                  <c:v>12.0</c:v>
                </c:pt>
                <c:pt idx="73">
                  <c:v>9.0</c:v>
                </c:pt>
              </c:numCache>
            </c:numRef>
          </c:val>
        </c:ser>
        <c:ser>
          <c:idx val="6"/>
          <c:order val="6"/>
          <c:tx>
            <c:strRef>
              <c:f>Folha1!$C$29</c:f>
              <c:strCache>
                <c:ptCount val="1"/>
                <c:pt idx="0">
                  <c:v>special</c:v>
                </c:pt>
              </c:strCache>
            </c:strRef>
          </c:tx>
          <c:spPr>
            <a:solidFill>
              <a:srgbClr val="FF9967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Folha1!$D$21:$CA$22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Folha1!$D$29:$CA$29</c:f>
              <c:numCache>
                <c:formatCode>General</c:formatCode>
                <c:ptCount val="76"/>
                <c:pt idx="0">
                  <c:v>1.0</c:v>
                </c:pt>
                <c:pt idx="1">
                  <c:v>5.0</c:v>
                </c:pt>
                <c:pt idx="2">
                  <c:v>8.0</c:v>
                </c:pt>
                <c:pt idx="4">
                  <c:v>2.0</c:v>
                </c:pt>
                <c:pt idx="5">
                  <c:v>1.0</c:v>
                </c:pt>
                <c:pt idx="7">
                  <c:v>44.0</c:v>
                </c:pt>
                <c:pt idx="8">
                  <c:v>14.0</c:v>
                </c:pt>
                <c:pt idx="9">
                  <c:v>15.0</c:v>
                </c:pt>
                <c:pt idx="10">
                  <c:v>17.0</c:v>
                </c:pt>
                <c:pt idx="11">
                  <c:v>12.0</c:v>
                </c:pt>
                <c:pt idx="12">
                  <c:v>9.0</c:v>
                </c:pt>
                <c:pt idx="14">
                  <c:v>504.0</c:v>
                </c:pt>
                <c:pt idx="15">
                  <c:v>2592.0</c:v>
                </c:pt>
                <c:pt idx="16">
                  <c:v>1040.0</c:v>
                </c:pt>
                <c:pt idx="17">
                  <c:v>95.0</c:v>
                </c:pt>
                <c:pt idx="18">
                  <c:v>2.0</c:v>
                </c:pt>
                <c:pt idx="19">
                  <c:v>281.0</c:v>
                </c:pt>
                <c:pt idx="21">
                  <c:v>150.0</c:v>
                </c:pt>
                <c:pt idx="22">
                  <c:v>450.0</c:v>
                </c:pt>
                <c:pt idx="23">
                  <c:v>28.0</c:v>
                </c:pt>
                <c:pt idx="24">
                  <c:v>10.0</c:v>
                </c:pt>
                <c:pt idx="25">
                  <c:v>69.0</c:v>
                </c:pt>
                <c:pt idx="26">
                  <c:v>27.0</c:v>
                </c:pt>
                <c:pt idx="28">
                  <c:v>144.0</c:v>
                </c:pt>
                <c:pt idx="29">
                  <c:v>15.0</c:v>
                </c:pt>
                <c:pt idx="30">
                  <c:v>97.0</c:v>
                </c:pt>
                <c:pt idx="31">
                  <c:v>29.0</c:v>
                </c:pt>
                <c:pt idx="32">
                  <c:v>20.0</c:v>
                </c:pt>
                <c:pt idx="33">
                  <c:v>18.0</c:v>
                </c:pt>
                <c:pt idx="35">
                  <c:v>480.0</c:v>
                </c:pt>
                <c:pt idx="36">
                  <c:v>152.0</c:v>
                </c:pt>
                <c:pt idx="37">
                  <c:v>54.0</c:v>
                </c:pt>
                <c:pt idx="38">
                  <c:v>2.0</c:v>
                </c:pt>
                <c:pt idx="39">
                  <c:v>15.0</c:v>
                </c:pt>
                <c:pt idx="40">
                  <c:v>64.0</c:v>
                </c:pt>
                <c:pt idx="42">
                  <c:v>40.0</c:v>
                </c:pt>
                <c:pt idx="43">
                  <c:v>7.0</c:v>
                </c:pt>
                <c:pt idx="44">
                  <c:v>40.0</c:v>
                </c:pt>
                <c:pt idx="45">
                  <c:v>12.0</c:v>
                </c:pt>
                <c:pt idx="46">
                  <c:v>64.0</c:v>
                </c:pt>
                <c:pt idx="47">
                  <c:v>32.0</c:v>
                </c:pt>
                <c:pt idx="49">
                  <c:v>1365.0</c:v>
                </c:pt>
                <c:pt idx="50">
                  <c:v>1100.0</c:v>
                </c:pt>
                <c:pt idx="51">
                  <c:v>100.0</c:v>
                </c:pt>
                <c:pt idx="52">
                  <c:v>30.0</c:v>
                </c:pt>
                <c:pt idx="53">
                  <c:v>88.0</c:v>
                </c:pt>
                <c:pt idx="54">
                  <c:v>324.0</c:v>
                </c:pt>
                <c:pt idx="56">
                  <c:v>1200.0</c:v>
                </c:pt>
                <c:pt idx="57">
                  <c:v>290.0</c:v>
                </c:pt>
                <c:pt idx="58">
                  <c:v>280.0</c:v>
                </c:pt>
                <c:pt idx="59">
                  <c:v>110.0</c:v>
                </c:pt>
                <c:pt idx="60">
                  <c:v>2156.0</c:v>
                </c:pt>
                <c:pt idx="61">
                  <c:v>260.0</c:v>
                </c:pt>
                <c:pt idx="63">
                  <c:v>880.0</c:v>
                </c:pt>
                <c:pt idx="64">
                  <c:v>36.0</c:v>
                </c:pt>
                <c:pt idx="65">
                  <c:v>81.0</c:v>
                </c:pt>
                <c:pt idx="66">
                  <c:v>37.0</c:v>
                </c:pt>
                <c:pt idx="67">
                  <c:v>300.0</c:v>
                </c:pt>
                <c:pt idx="68">
                  <c:v>72.0</c:v>
                </c:pt>
                <c:pt idx="70">
                  <c:v>400.0</c:v>
                </c:pt>
                <c:pt idx="71">
                  <c:v>900.0</c:v>
                </c:pt>
                <c:pt idx="72">
                  <c:v>480.0</c:v>
                </c:pt>
                <c:pt idx="73">
                  <c:v>17.0</c:v>
                </c:pt>
                <c:pt idx="74">
                  <c:v>327.0</c:v>
                </c:pt>
                <c:pt idx="75">
                  <c:v>375.0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100"/>
        <c:shape val="box"/>
        <c:axId val="497923168"/>
        <c:axId val="497926560"/>
        <c:axId val="0"/>
      </c:bar3DChart>
      <c:catAx>
        <c:axId val="4979231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Samples (date/site)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497926560"/>
        <c:crosses val="autoZero"/>
        <c:auto val="1"/>
        <c:lblAlgn val="ctr"/>
        <c:lblOffset val="1"/>
        <c:tickLblSkip val="1"/>
        <c:noMultiLvlLbl val="0"/>
      </c:catAx>
      <c:valAx>
        <c:axId val="497926560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49792316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rgbClr val="004B00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Folha1!$C$32</c:f>
              <c:strCache>
                <c:ptCount val="1"/>
                <c:pt idx="0">
                  <c:v>Collectors</c:v>
                </c:pt>
              </c:strCache>
            </c:strRef>
          </c:tx>
          <c:spPr>
            <a:solidFill>
              <a:srgbClr val="FFF266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Folha1!$D$30:$CA$31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Folha1!$D$32:$CA$32</c:f>
              <c:numCache>
                <c:formatCode>General</c:formatCode>
                <c:ptCount val="76"/>
                <c:pt idx="0">
                  <c:v>91.0</c:v>
                </c:pt>
                <c:pt idx="1">
                  <c:v>2.0</c:v>
                </c:pt>
                <c:pt idx="2">
                  <c:v>16.0</c:v>
                </c:pt>
                <c:pt idx="3">
                  <c:v>0.0</c:v>
                </c:pt>
                <c:pt idx="4">
                  <c:v>1.0</c:v>
                </c:pt>
                <c:pt idx="5">
                  <c:v>15.0</c:v>
                </c:pt>
                <c:pt idx="7">
                  <c:v>137.0</c:v>
                </c:pt>
                <c:pt idx="8">
                  <c:v>8.0</c:v>
                </c:pt>
                <c:pt idx="9">
                  <c:v>77.0</c:v>
                </c:pt>
                <c:pt idx="10">
                  <c:v>4.0</c:v>
                </c:pt>
                <c:pt idx="11">
                  <c:v>5.0</c:v>
                </c:pt>
                <c:pt idx="12">
                  <c:v>21.0</c:v>
                </c:pt>
                <c:pt idx="14">
                  <c:v>455.0</c:v>
                </c:pt>
                <c:pt idx="15">
                  <c:v>320.0</c:v>
                </c:pt>
                <c:pt idx="16">
                  <c:v>468.0</c:v>
                </c:pt>
                <c:pt idx="17">
                  <c:v>59.0</c:v>
                </c:pt>
                <c:pt idx="18">
                  <c:v>1.0</c:v>
                </c:pt>
                <c:pt idx="19">
                  <c:v>64.0</c:v>
                </c:pt>
                <c:pt idx="21">
                  <c:v>690.0</c:v>
                </c:pt>
                <c:pt idx="22">
                  <c:v>220.0</c:v>
                </c:pt>
                <c:pt idx="23">
                  <c:v>48.0</c:v>
                </c:pt>
                <c:pt idx="24">
                  <c:v>2.0</c:v>
                </c:pt>
                <c:pt idx="25">
                  <c:v>66.0</c:v>
                </c:pt>
                <c:pt idx="26">
                  <c:v>99.0</c:v>
                </c:pt>
                <c:pt idx="28">
                  <c:v>252.0</c:v>
                </c:pt>
                <c:pt idx="29">
                  <c:v>44.0</c:v>
                </c:pt>
                <c:pt idx="30">
                  <c:v>191.0</c:v>
                </c:pt>
                <c:pt idx="31">
                  <c:v>5.0</c:v>
                </c:pt>
                <c:pt idx="32">
                  <c:v>315.0</c:v>
                </c:pt>
                <c:pt idx="33">
                  <c:v>78.0</c:v>
                </c:pt>
                <c:pt idx="35">
                  <c:v>744.0</c:v>
                </c:pt>
                <c:pt idx="36">
                  <c:v>240.0</c:v>
                </c:pt>
                <c:pt idx="37">
                  <c:v>279.0</c:v>
                </c:pt>
                <c:pt idx="38">
                  <c:v>40.0</c:v>
                </c:pt>
                <c:pt idx="39">
                  <c:v>205.0</c:v>
                </c:pt>
                <c:pt idx="40">
                  <c:v>156.0</c:v>
                </c:pt>
                <c:pt idx="42">
                  <c:v>12.0</c:v>
                </c:pt>
                <c:pt idx="43">
                  <c:v>0.0</c:v>
                </c:pt>
                <c:pt idx="44">
                  <c:v>540.0</c:v>
                </c:pt>
                <c:pt idx="45">
                  <c:v>111.0</c:v>
                </c:pt>
                <c:pt idx="46">
                  <c:v>208.0</c:v>
                </c:pt>
                <c:pt idx="47">
                  <c:v>20.0</c:v>
                </c:pt>
                <c:pt idx="49">
                  <c:v>330.0</c:v>
                </c:pt>
                <c:pt idx="50">
                  <c:v>780.0</c:v>
                </c:pt>
                <c:pt idx="51">
                  <c:v>210.0</c:v>
                </c:pt>
                <c:pt idx="52">
                  <c:v>86.0</c:v>
                </c:pt>
                <c:pt idx="53">
                  <c:v>512.0</c:v>
                </c:pt>
                <c:pt idx="54">
                  <c:v>396.0</c:v>
                </c:pt>
                <c:pt idx="56">
                  <c:v>276.0</c:v>
                </c:pt>
                <c:pt idx="57">
                  <c:v>200.0</c:v>
                </c:pt>
                <c:pt idx="58">
                  <c:v>170.0</c:v>
                </c:pt>
                <c:pt idx="59">
                  <c:v>91.0</c:v>
                </c:pt>
                <c:pt idx="60">
                  <c:v>294.0</c:v>
                </c:pt>
                <c:pt idx="61">
                  <c:v>350.0</c:v>
                </c:pt>
                <c:pt idx="63">
                  <c:v>580.0</c:v>
                </c:pt>
                <c:pt idx="64">
                  <c:v>32.0</c:v>
                </c:pt>
                <c:pt idx="65">
                  <c:v>63.0</c:v>
                </c:pt>
                <c:pt idx="66">
                  <c:v>32.0</c:v>
                </c:pt>
                <c:pt idx="67">
                  <c:v>234.0</c:v>
                </c:pt>
                <c:pt idx="68">
                  <c:v>180.0</c:v>
                </c:pt>
                <c:pt idx="70">
                  <c:v>180.0</c:v>
                </c:pt>
                <c:pt idx="71">
                  <c:v>168.0</c:v>
                </c:pt>
                <c:pt idx="72">
                  <c:v>120.0</c:v>
                </c:pt>
                <c:pt idx="73">
                  <c:v>5.0</c:v>
                </c:pt>
                <c:pt idx="74">
                  <c:v>3.0</c:v>
                </c:pt>
                <c:pt idx="75">
                  <c:v>180.0</c:v>
                </c:pt>
              </c:numCache>
            </c:numRef>
          </c:val>
        </c:ser>
        <c:ser>
          <c:idx val="1"/>
          <c:order val="1"/>
          <c:tx>
            <c:strRef>
              <c:f>Folha1!$C$33</c:f>
              <c:strCache>
                <c:ptCount val="1"/>
                <c:pt idx="0">
                  <c:v>limnivorous</c:v>
                </c:pt>
              </c:strCache>
            </c:strRef>
          </c:tx>
          <c:spPr>
            <a:solidFill>
              <a:srgbClr val="FF9999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Folha1!$D$30:$CA$31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Folha1!$D$33:$CA$33</c:f>
              <c:numCache>
                <c:formatCode>General</c:formatCode>
                <c:ptCount val="76"/>
                <c:pt idx="0">
                  <c:v>1.0</c:v>
                </c:pt>
                <c:pt idx="1">
                  <c:v>5.0</c:v>
                </c:pt>
                <c:pt idx="2">
                  <c:v>5.0</c:v>
                </c:pt>
                <c:pt idx="3">
                  <c:v>0.0</c:v>
                </c:pt>
                <c:pt idx="4">
                  <c:v>2.0</c:v>
                </c:pt>
                <c:pt idx="5">
                  <c:v>1.0</c:v>
                </c:pt>
                <c:pt idx="7">
                  <c:v>42.0</c:v>
                </c:pt>
                <c:pt idx="8">
                  <c:v>14.0</c:v>
                </c:pt>
                <c:pt idx="9">
                  <c:v>15.0</c:v>
                </c:pt>
                <c:pt idx="10">
                  <c:v>16.0</c:v>
                </c:pt>
                <c:pt idx="11">
                  <c:v>12.0</c:v>
                </c:pt>
                <c:pt idx="12">
                  <c:v>9.0</c:v>
                </c:pt>
                <c:pt idx="14">
                  <c:v>217.0</c:v>
                </c:pt>
                <c:pt idx="15">
                  <c:v>2592.0</c:v>
                </c:pt>
                <c:pt idx="16">
                  <c:v>988.0</c:v>
                </c:pt>
                <c:pt idx="17">
                  <c:v>42.0</c:v>
                </c:pt>
                <c:pt idx="18">
                  <c:v>1.0</c:v>
                </c:pt>
                <c:pt idx="19">
                  <c:v>272.0</c:v>
                </c:pt>
                <c:pt idx="21">
                  <c:v>120.0</c:v>
                </c:pt>
                <c:pt idx="22">
                  <c:v>440.0</c:v>
                </c:pt>
                <c:pt idx="23">
                  <c:v>28.0</c:v>
                </c:pt>
                <c:pt idx="24">
                  <c:v>8.0</c:v>
                </c:pt>
                <c:pt idx="25">
                  <c:v>33.0</c:v>
                </c:pt>
                <c:pt idx="26">
                  <c:v>15.0</c:v>
                </c:pt>
                <c:pt idx="28">
                  <c:v>112.0</c:v>
                </c:pt>
                <c:pt idx="29">
                  <c:v>15.0</c:v>
                </c:pt>
                <c:pt idx="30">
                  <c:v>96.0</c:v>
                </c:pt>
                <c:pt idx="31">
                  <c:v>25.0</c:v>
                </c:pt>
                <c:pt idx="32">
                  <c:v>20.0</c:v>
                </c:pt>
                <c:pt idx="33">
                  <c:v>12.0</c:v>
                </c:pt>
                <c:pt idx="35">
                  <c:v>480.0</c:v>
                </c:pt>
                <c:pt idx="36">
                  <c:v>128.0</c:v>
                </c:pt>
                <c:pt idx="37">
                  <c:v>45.0</c:v>
                </c:pt>
                <c:pt idx="38">
                  <c:v>1.0</c:v>
                </c:pt>
                <c:pt idx="39">
                  <c:v>11.0</c:v>
                </c:pt>
                <c:pt idx="40">
                  <c:v>50.0</c:v>
                </c:pt>
                <c:pt idx="42">
                  <c:v>30.0</c:v>
                </c:pt>
                <c:pt idx="43">
                  <c:v>7.0</c:v>
                </c:pt>
                <c:pt idx="44">
                  <c:v>40.0</c:v>
                </c:pt>
                <c:pt idx="45">
                  <c:v>8.0</c:v>
                </c:pt>
                <c:pt idx="46">
                  <c:v>60.0</c:v>
                </c:pt>
                <c:pt idx="47">
                  <c:v>30.0</c:v>
                </c:pt>
                <c:pt idx="49">
                  <c:v>1260.0</c:v>
                </c:pt>
                <c:pt idx="50">
                  <c:v>1100.0</c:v>
                </c:pt>
                <c:pt idx="51">
                  <c:v>100.0</c:v>
                </c:pt>
                <c:pt idx="52">
                  <c:v>22.0</c:v>
                </c:pt>
                <c:pt idx="53">
                  <c:v>64.0</c:v>
                </c:pt>
                <c:pt idx="54">
                  <c:v>264.0</c:v>
                </c:pt>
                <c:pt idx="56">
                  <c:v>996.0</c:v>
                </c:pt>
                <c:pt idx="57">
                  <c:v>290.0</c:v>
                </c:pt>
                <c:pt idx="58">
                  <c:v>240.0</c:v>
                </c:pt>
                <c:pt idx="59">
                  <c:v>54.0</c:v>
                </c:pt>
                <c:pt idx="60">
                  <c:v>2142.0</c:v>
                </c:pt>
                <c:pt idx="61">
                  <c:v>220.0</c:v>
                </c:pt>
                <c:pt idx="63">
                  <c:v>310.0</c:v>
                </c:pt>
                <c:pt idx="64">
                  <c:v>34.0</c:v>
                </c:pt>
                <c:pt idx="65">
                  <c:v>54.0</c:v>
                </c:pt>
                <c:pt idx="66">
                  <c:v>12.0</c:v>
                </c:pt>
                <c:pt idx="67">
                  <c:v>258.0</c:v>
                </c:pt>
                <c:pt idx="68">
                  <c:v>63.0</c:v>
                </c:pt>
                <c:pt idx="70">
                  <c:v>340.0</c:v>
                </c:pt>
                <c:pt idx="71">
                  <c:v>888.0</c:v>
                </c:pt>
                <c:pt idx="72">
                  <c:v>480.0</c:v>
                </c:pt>
                <c:pt idx="73">
                  <c:v>13.0</c:v>
                </c:pt>
                <c:pt idx="74">
                  <c:v>327.0</c:v>
                </c:pt>
                <c:pt idx="75">
                  <c:v>375.0</c:v>
                </c:pt>
              </c:numCache>
            </c:numRef>
          </c:val>
        </c:ser>
        <c:ser>
          <c:idx val="2"/>
          <c:order val="2"/>
          <c:tx>
            <c:strRef>
              <c:f>Folha1!$C$34</c:f>
              <c:strCache>
                <c:ptCount val="1"/>
                <c:pt idx="0">
                  <c:v>Predators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Folha1!$D$30:$CA$31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Folha1!$D$34:$CA$34</c:f>
              <c:numCache>
                <c:formatCode>General</c:formatCode>
                <c:ptCount val="76"/>
                <c:pt idx="0">
                  <c:v>11.0</c:v>
                </c:pt>
                <c:pt idx="1">
                  <c:v>6.0</c:v>
                </c:pt>
                <c:pt idx="2">
                  <c:v>61.0</c:v>
                </c:pt>
                <c:pt idx="3">
                  <c:v>1.0</c:v>
                </c:pt>
                <c:pt idx="4">
                  <c:v>10.0</c:v>
                </c:pt>
                <c:pt idx="5">
                  <c:v>7.0</c:v>
                </c:pt>
                <c:pt idx="7">
                  <c:v>20.0</c:v>
                </c:pt>
                <c:pt idx="8">
                  <c:v>0.0</c:v>
                </c:pt>
                <c:pt idx="9">
                  <c:v>14.0</c:v>
                </c:pt>
                <c:pt idx="10">
                  <c:v>0.0</c:v>
                </c:pt>
                <c:pt idx="11">
                  <c:v>2.0</c:v>
                </c:pt>
                <c:pt idx="12">
                  <c:v>3.0</c:v>
                </c:pt>
                <c:pt idx="14">
                  <c:v>0.0</c:v>
                </c:pt>
                <c:pt idx="15">
                  <c:v>0.0</c:v>
                </c:pt>
                <c:pt idx="16">
                  <c:v>13.0</c:v>
                </c:pt>
                <c:pt idx="17">
                  <c:v>4.0</c:v>
                </c:pt>
                <c:pt idx="18">
                  <c:v>0.0</c:v>
                </c:pt>
                <c:pt idx="19">
                  <c:v>13.0</c:v>
                </c:pt>
                <c:pt idx="21">
                  <c:v>15.0</c:v>
                </c:pt>
                <c:pt idx="22">
                  <c:v>0.0</c:v>
                </c:pt>
                <c:pt idx="23">
                  <c:v>4.0</c:v>
                </c:pt>
                <c:pt idx="24">
                  <c:v>0.0</c:v>
                </c:pt>
                <c:pt idx="25">
                  <c:v>9.0</c:v>
                </c:pt>
                <c:pt idx="26">
                  <c:v>9.0</c:v>
                </c:pt>
                <c:pt idx="28">
                  <c:v>16.0</c:v>
                </c:pt>
                <c:pt idx="29">
                  <c:v>0.0</c:v>
                </c:pt>
                <c:pt idx="30">
                  <c:v>9.0</c:v>
                </c:pt>
                <c:pt idx="31">
                  <c:v>0.0</c:v>
                </c:pt>
                <c:pt idx="32">
                  <c:v>0.0</c:v>
                </c:pt>
                <c:pt idx="33">
                  <c:v>34.0</c:v>
                </c:pt>
                <c:pt idx="35">
                  <c:v>85.0</c:v>
                </c:pt>
                <c:pt idx="36">
                  <c:v>0.0</c:v>
                </c:pt>
                <c:pt idx="37">
                  <c:v>18.0</c:v>
                </c:pt>
                <c:pt idx="38">
                  <c:v>59.0</c:v>
                </c:pt>
                <c:pt idx="39">
                  <c:v>1.0</c:v>
                </c:pt>
                <c:pt idx="40">
                  <c:v>14.0</c:v>
                </c:pt>
                <c:pt idx="42">
                  <c:v>3.0</c:v>
                </c:pt>
                <c:pt idx="43">
                  <c:v>0.0</c:v>
                </c:pt>
                <c:pt idx="44">
                  <c:v>0.0</c:v>
                </c:pt>
                <c:pt idx="45">
                  <c:v>22.0</c:v>
                </c:pt>
                <c:pt idx="46">
                  <c:v>4.0</c:v>
                </c:pt>
                <c:pt idx="47">
                  <c:v>4.0</c:v>
                </c:pt>
                <c:pt idx="49">
                  <c:v>30.0</c:v>
                </c:pt>
                <c:pt idx="50">
                  <c:v>20.0</c:v>
                </c:pt>
                <c:pt idx="51">
                  <c:v>10.0</c:v>
                </c:pt>
                <c:pt idx="52">
                  <c:v>8.0</c:v>
                </c:pt>
                <c:pt idx="53">
                  <c:v>16.0</c:v>
                </c:pt>
                <c:pt idx="54">
                  <c:v>12.0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4.0</c:v>
                </c:pt>
                <c:pt idx="60">
                  <c:v>28.0</c:v>
                </c:pt>
                <c:pt idx="61">
                  <c:v>10.0</c:v>
                </c:pt>
                <c:pt idx="63">
                  <c:v>0.0</c:v>
                </c:pt>
                <c:pt idx="64">
                  <c:v>0.0</c:v>
                </c:pt>
                <c:pt idx="65">
                  <c:v>18.0</c:v>
                </c:pt>
                <c:pt idx="66">
                  <c:v>1.0</c:v>
                </c:pt>
                <c:pt idx="67">
                  <c:v>0.0</c:v>
                </c:pt>
                <c:pt idx="68">
                  <c:v>0.0</c:v>
                </c:pt>
                <c:pt idx="70">
                  <c:v>0.0</c:v>
                </c:pt>
                <c:pt idx="71">
                  <c:v>1.0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</c:numCache>
            </c:numRef>
          </c:val>
        </c:ser>
        <c:ser>
          <c:idx val="3"/>
          <c:order val="3"/>
          <c:tx>
            <c:strRef>
              <c:f>Folha1!$C$35</c:f>
              <c:strCache>
                <c:ptCount val="1"/>
                <c:pt idx="0">
                  <c:v>Scrappers</c:v>
                </c:pt>
              </c:strCache>
            </c:strRef>
          </c:tx>
          <c:spPr>
            <a:solidFill>
              <a:srgbClr val="CCFFCC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Folha1!$D$30:$CA$31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Folha1!$D$35:$CA$35</c:f>
              <c:numCache>
                <c:formatCode>General</c:formatCode>
                <c:ptCount val="76"/>
                <c:pt idx="0">
                  <c:v>10.0</c:v>
                </c:pt>
                <c:pt idx="1">
                  <c:v>11.0</c:v>
                </c:pt>
                <c:pt idx="2">
                  <c:v>12.0</c:v>
                </c:pt>
                <c:pt idx="3">
                  <c:v>5.0</c:v>
                </c:pt>
                <c:pt idx="4">
                  <c:v>0.0</c:v>
                </c:pt>
                <c:pt idx="5">
                  <c:v>5.0</c:v>
                </c:pt>
                <c:pt idx="7">
                  <c:v>12.0</c:v>
                </c:pt>
                <c:pt idx="8">
                  <c:v>0.0</c:v>
                </c:pt>
                <c:pt idx="9">
                  <c:v>5.0</c:v>
                </c:pt>
                <c:pt idx="10">
                  <c:v>1.0</c:v>
                </c:pt>
                <c:pt idx="11">
                  <c:v>64.0</c:v>
                </c:pt>
                <c:pt idx="12">
                  <c:v>5.0</c:v>
                </c:pt>
                <c:pt idx="14">
                  <c:v>7.0</c:v>
                </c:pt>
                <c:pt idx="15">
                  <c:v>0.0</c:v>
                </c:pt>
                <c:pt idx="16">
                  <c:v>13.0</c:v>
                </c:pt>
                <c:pt idx="17">
                  <c:v>0.0</c:v>
                </c:pt>
                <c:pt idx="18">
                  <c:v>2.0</c:v>
                </c:pt>
                <c:pt idx="19">
                  <c:v>0.0</c:v>
                </c:pt>
                <c:pt idx="21">
                  <c:v>0.0</c:v>
                </c:pt>
                <c:pt idx="22">
                  <c:v>10.0</c:v>
                </c:pt>
                <c:pt idx="23">
                  <c:v>20.0</c:v>
                </c:pt>
                <c:pt idx="24">
                  <c:v>9.0</c:v>
                </c:pt>
                <c:pt idx="25">
                  <c:v>15.0</c:v>
                </c:pt>
                <c:pt idx="26">
                  <c:v>70.0</c:v>
                </c:pt>
                <c:pt idx="28">
                  <c:v>4.0</c:v>
                </c:pt>
                <c:pt idx="29">
                  <c:v>1.0</c:v>
                </c:pt>
                <c:pt idx="30">
                  <c:v>28.0</c:v>
                </c:pt>
                <c:pt idx="31">
                  <c:v>53.0</c:v>
                </c:pt>
                <c:pt idx="32">
                  <c:v>10.0</c:v>
                </c:pt>
                <c:pt idx="33">
                  <c:v>18.0</c:v>
                </c:pt>
                <c:pt idx="35">
                  <c:v>72.0</c:v>
                </c:pt>
                <c:pt idx="36">
                  <c:v>40.0</c:v>
                </c:pt>
                <c:pt idx="37">
                  <c:v>36.0</c:v>
                </c:pt>
                <c:pt idx="38">
                  <c:v>17.0</c:v>
                </c:pt>
                <c:pt idx="39">
                  <c:v>1.0</c:v>
                </c:pt>
                <c:pt idx="40">
                  <c:v>16.0</c:v>
                </c:pt>
                <c:pt idx="42">
                  <c:v>4.0</c:v>
                </c:pt>
                <c:pt idx="43">
                  <c:v>2.0</c:v>
                </c:pt>
                <c:pt idx="44">
                  <c:v>240.0</c:v>
                </c:pt>
                <c:pt idx="45">
                  <c:v>133.0</c:v>
                </c:pt>
                <c:pt idx="46">
                  <c:v>8.0</c:v>
                </c:pt>
                <c:pt idx="47">
                  <c:v>4.0</c:v>
                </c:pt>
                <c:pt idx="49">
                  <c:v>30.0</c:v>
                </c:pt>
                <c:pt idx="50">
                  <c:v>20.0</c:v>
                </c:pt>
                <c:pt idx="51">
                  <c:v>40.0</c:v>
                </c:pt>
                <c:pt idx="52">
                  <c:v>90.0</c:v>
                </c:pt>
                <c:pt idx="53">
                  <c:v>40.0</c:v>
                </c:pt>
                <c:pt idx="54">
                  <c:v>84.0</c:v>
                </c:pt>
                <c:pt idx="56">
                  <c:v>120.0</c:v>
                </c:pt>
                <c:pt idx="57">
                  <c:v>0.0</c:v>
                </c:pt>
                <c:pt idx="58">
                  <c:v>20.0</c:v>
                </c:pt>
                <c:pt idx="59">
                  <c:v>0.0</c:v>
                </c:pt>
                <c:pt idx="60">
                  <c:v>0.0</c:v>
                </c:pt>
                <c:pt idx="61">
                  <c:v>40.0</c:v>
                </c:pt>
                <c:pt idx="63">
                  <c:v>10.0</c:v>
                </c:pt>
                <c:pt idx="64">
                  <c:v>10.0</c:v>
                </c:pt>
                <c:pt idx="65">
                  <c:v>9.0</c:v>
                </c:pt>
                <c:pt idx="66">
                  <c:v>4.0</c:v>
                </c:pt>
                <c:pt idx="67">
                  <c:v>12.0</c:v>
                </c:pt>
                <c:pt idx="68">
                  <c:v>18.0</c:v>
                </c:pt>
                <c:pt idx="70">
                  <c:v>0.0</c:v>
                </c:pt>
                <c:pt idx="71">
                  <c:v>12.0</c:v>
                </c:pt>
                <c:pt idx="72">
                  <c:v>0.0</c:v>
                </c:pt>
                <c:pt idx="73">
                  <c:v>9.0</c:v>
                </c:pt>
                <c:pt idx="74">
                  <c:v>3.0</c:v>
                </c:pt>
                <c:pt idx="75">
                  <c:v>0.0</c:v>
                </c:pt>
              </c:numCache>
            </c:numRef>
          </c:val>
        </c:ser>
        <c:ser>
          <c:idx val="4"/>
          <c:order val="4"/>
          <c:tx>
            <c:strRef>
              <c:f>Folha1!$C$36</c:f>
              <c:strCache>
                <c:ptCount val="1"/>
                <c:pt idx="0">
                  <c:v>Shredders</c:v>
                </c:pt>
              </c:strCache>
            </c:strRef>
          </c:tx>
          <c:spPr>
            <a:solidFill>
              <a:srgbClr val="CC99FF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Folha1!$D$30:$CA$31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Folha1!$D$36:$CA$36</c:f>
              <c:numCache>
                <c:formatCode>General</c:formatCode>
                <c:ptCount val="76"/>
                <c:pt idx="0">
                  <c:v>12.0</c:v>
                </c:pt>
                <c:pt idx="1">
                  <c:v>15.0</c:v>
                </c:pt>
                <c:pt idx="2">
                  <c:v>19.0</c:v>
                </c:pt>
                <c:pt idx="3">
                  <c:v>0.0</c:v>
                </c:pt>
                <c:pt idx="4">
                  <c:v>12.0</c:v>
                </c:pt>
                <c:pt idx="5">
                  <c:v>2.0</c:v>
                </c:pt>
                <c:pt idx="7">
                  <c:v>24.0</c:v>
                </c:pt>
                <c:pt idx="8">
                  <c:v>2.0</c:v>
                </c:pt>
                <c:pt idx="9">
                  <c:v>21.0</c:v>
                </c:pt>
                <c:pt idx="10">
                  <c:v>0.0</c:v>
                </c:pt>
                <c:pt idx="11">
                  <c:v>3.0</c:v>
                </c:pt>
                <c:pt idx="12">
                  <c:v>12.0</c:v>
                </c:pt>
                <c:pt idx="14">
                  <c:v>413.0</c:v>
                </c:pt>
                <c:pt idx="15">
                  <c:v>112.0</c:v>
                </c:pt>
                <c:pt idx="16">
                  <c:v>442.0</c:v>
                </c:pt>
                <c:pt idx="17">
                  <c:v>3.0</c:v>
                </c:pt>
                <c:pt idx="18">
                  <c:v>0.0</c:v>
                </c:pt>
                <c:pt idx="19">
                  <c:v>136.0</c:v>
                </c:pt>
                <c:pt idx="21">
                  <c:v>1650.0</c:v>
                </c:pt>
                <c:pt idx="22">
                  <c:v>350.0</c:v>
                </c:pt>
                <c:pt idx="23">
                  <c:v>436.0</c:v>
                </c:pt>
                <c:pt idx="24">
                  <c:v>2.0</c:v>
                </c:pt>
                <c:pt idx="25">
                  <c:v>462.0</c:v>
                </c:pt>
                <c:pt idx="26">
                  <c:v>249.0</c:v>
                </c:pt>
                <c:pt idx="28">
                  <c:v>392.0</c:v>
                </c:pt>
                <c:pt idx="29">
                  <c:v>52.0</c:v>
                </c:pt>
                <c:pt idx="30">
                  <c:v>26.0</c:v>
                </c:pt>
                <c:pt idx="31">
                  <c:v>5.0</c:v>
                </c:pt>
                <c:pt idx="32">
                  <c:v>300.0</c:v>
                </c:pt>
                <c:pt idx="33">
                  <c:v>96.0</c:v>
                </c:pt>
                <c:pt idx="35">
                  <c:v>1380.0</c:v>
                </c:pt>
                <c:pt idx="36">
                  <c:v>552.0</c:v>
                </c:pt>
                <c:pt idx="37">
                  <c:v>87.0</c:v>
                </c:pt>
                <c:pt idx="38">
                  <c:v>4.0</c:v>
                </c:pt>
                <c:pt idx="39">
                  <c:v>44.0</c:v>
                </c:pt>
                <c:pt idx="40">
                  <c:v>152.0</c:v>
                </c:pt>
                <c:pt idx="42">
                  <c:v>87.0</c:v>
                </c:pt>
                <c:pt idx="43">
                  <c:v>1.0</c:v>
                </c:pt>
                <c:pt idx="44">
                  <c:v>460.0</c:v>
                </c:pt>
                <c:pt idx="45">
                  <c:v>2.0</c:v>
                </c:pt>
                <c:pt idx="46">
                  <c:v>196.0</c:v>
                </c:pt>
                <c:pt idx="47">
                  <c:v>62.0</c:v>
                </c:pt>
                <c:pt idx="49">
                  <c:v>2010.0</c:v>
                </c:pt>
                <c:pt idx="50">
                  <c:v>60.0</c:v>
                </c:pt>
                <c:pt idx="51">
                  <c:v>330.0</c:v>
                </c:pt>
                <c:pt idx="52">
                  <c:v>6.0</c:v>
                </c:pt>
                <c:pt idx="53">
                  <c:v>368.0</c:v>
                </c:pt>
                <c:pt idx="54">
                  <c:v>696.0</c:v>
                </c:pt>
                <c:pt idx="56">
                  <c:v>168.0</c:v>
                </c:pt>
                <c:pt idx="57">
                  <c:v>100.0</c:v>
                </c:pt>
                <c:pt idx="58">
                  <c:v>100.0</c:v>
                </c:pt>
                <c:pt idx="59">
                  <c:v>6.0</c:v>
                </c:pt>
                <c:pt idx="60">
                  <c:v>238.0</c:v>
                </c:pt>
                <c:pt idx="61">
                  <c:v>260.0</c:v>
                </c:pt>
                <c:pt idx="63">
                  <c:v>30.0</c:v>
                </c:pt>
                <c:pt idx="64">
                  <c:v>42.0</c:v>
                </c:pt>
                <c:pt idx="65">
                  <c:v>135.0</c:v>
                </c:pt>
                <c:pt idx="66">
                  <c:v>37.0</c:v>
                </c:pt>
                <c:pt idx="67">
                  <c:v>600.0</c:v>
                </c:pt>
                <c:pt idx="68">
                  <c:v>486.0</c:v>
                </c:pt>
                <c:pt idx="70">
                  <c:v>540.0</c:v>
                </c:pt>
                <c:pt idx="71">
                  <c:v>216.0</c:v>
                </c:pt>
                <c:pt idx="72">
                  <c:v>30.0</c:v>
                </c:pt>
                <c:pt idx="73">
                  <c:v>3.0</c:v>
                </c:pt>
                <c:pt idx="74">
                  <c:v>21.0</c:v>
                </c:pt>
                <c:pt idx="75">
                  <c:v>45.0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100"/>
        <c:shape val="box"/>
        <c:axId val="497835344"/>
        <c:axId val="497911808"/>
        <c:axId val="0"/>
      </c:bar3DChart>
      <c:catAx>
        <c:axId val="4978353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Samples (date/site)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497911808"/>
        <c:crosses val="autoZero"/>
        <c:auto val="1"/>
        <c:lblAlgn val="ctr"/>
        <c:lblOffset val="1"/>
        <c:tickLblSkip val="1"/>
        <c:noMultiLvlLbl val="0"/>
      </c:catAx>
      <c:valAx>
        <c:axId val="497911808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49783534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rgbClr val="004B00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Folha1!$C$39</c:f>
              <c:strCache>
                <c:ptCount val="1"/>
                <c:pt idx="0">
                  <c:v>clingers</c:v>
                </c:pt>
              </c:strCache>
            </c:strRef>
          </c:tx>
          <c:spPr>
            <a:solidFill>
              <a:srgbClr val="FFF266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Folha1!$D$37:$CA$38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Folha1!$D$39:$CA$39</c:f>
              <c:numCache>
                <c:formatCode>General</c:formatCode>
                <c:ptCount val="76"/>
                <c:pt idx="0">
                  <c:v>90.0</c:v>
                </c:pt>
                <c:pt idx="1">
                  <c:v>5.0</c:v>
                </c:pt>
                <c:pt idx="2">
                  <c:v>12.0</c:v>
                </c:pt>
                <c:pt idx="3">
                  <c:v>2.0</c:v>
                </c:pt>
                <c:pt idx="4">
                  <c:v>7.0</c:v>
                </c:pt>
                <c:pt idx="5">
                  <c:v>16.0</c:v>
                </c:pt>
                <c:pt idx="7">
                  <c:v>108.0</c:v>
                </c:pt>
                <c:pt idx="9">
                  <c:v>10.0</c:v>
                </c:pt>
                <c:pt idx="11">
                  <c:v>65.0</c:v>
                </c:pt>
                <c:pt idx="12">
                  <c:v>7.0</c:v>
                </c:pt>
                <c:pt idx="14">
                  <c:v>14.0</c:v>
                </c:pt>
                <c:pt idx="16">
                  <c:v>13.0</c:v>
                </c:pt>
                <c:pt idx="17">
                  <c:v>1.0</c:v>
                </c:pt>
                <c:pt idx="18">
                  <c:v>2.0</c:v>
                </c:pt>
                <c:pt idx="19">
                  <c:v>4.0</c:v>
                </c:pt>
                <c:pt idx="21">
                  <c:v>75.0</c:v>
                </c:pt>
                <c:pt idx="22">
                  <c:v>70.0</c:v>
                </c:pt>
                <c:pt idx="23">
                  <c:v>20.0</c:v>
                </c:pt>
                <c:pt idx="24">
                  <c:v>8.0</c:v>
                </c:pt>
                <c:pt idx="25">
                  <c:v>12.0</c:v>
                </c:pt>
                <c:pt idx="26">
                  <c:v>54.0</c:v>
                </c:pt>
                <c:pt idx="28">
                  <c:v>48.0</c:v>
                </c:pt>
                <c:pt idx="29">
                  <c:v>14.0</c:v>
                </c:pt>
                <c:pt idx="30">
                  <c:v>49.0</c:v>
                </c:pt>
                <c:pt idx="31">
                  <c:v>52.0</c:v>
                </c:pt>
                <c:pt idx="32">
                  <c:v>200.0</c:v>
                </c:pt>
                <c:pt idx="33">
                  <c:v>42.0</c:v>
                </c:pt>
                <c:pt idx="35">
                  <c:v>217.0</c:v>
                </c:pt>
                <c:pt idx="36">
                  <c:v>96.0</c:v>
                </c:pt>
                <c:pt idx="37">
                  <c:v>174.0</c:v>
                </c:pt>
                <c:pt idx="38">
                  <c:v>27.0</c:v>
                </c:pt>
                <c:pt idx="39">
                  <c:v>77.0</c:v>
                </c:pt>
                <c:pt idx="40">
                  <c:v>80.0</c:v>
                </c:pt>
                <c:pt idx="42">
                  <c:v>8.0</c:v>
                </c:pt>
                <c:pt idx="43">
                  <c:v>2.0</c:v>
                </c:pt>
                <c:pt idx="44">
                  <c:v>280.0</c:v>
                </c:pt>
                <c:pt idx="45">
                  <c:v>142.0</c:v>
                </c:pt>
                <c:pt idx="46">
                  <c:v>88.0</c:v>
                </c:pt>
                <c:pt idx="47">
                  <c:v>12.0</c:v>
                </c:pt>
                <c:pt idx="49">
                  <c:v>45.0</c:v>
                </c:pt>
                <c:pt idx="50">
                  <c:v>260.0</c:v>
                </c:pt>
                <c:pt idx="51">
                  <c:v>110.0</c:v>
                </c:pt>
                <c:pt idx="52">
                  <c:v>90.0</c:v>
                </c:pt>
                <c:pt idx="53">
                  <c:v>128.0</c:v>
                </c:pt>
                <c:pt idx="54">
                  <c:v>168.0</c:v>
                </c:pt>
                <c:pt idx="57">
                  <c:v>20.0</c:v>
                </c:pt>
                <c:pt idx="58">
                  <c:v>10.0</c:v>
                </c:pt>
                <c:pt idx="59">
                  <c:v>24.0</c:v>
                </c:pt>
                <c:pt idx="60">
                  <c:v>126.0</c:v>
                </c:pt>
                <c:pt idx="61">
                  <c:v>190.0</c:v>
                </c:pt>
                <c:pt idx="64">
                  <c:v>18.0</c:v>
                </c:pt>
                <c:pt idx="65">
                  <c:v>27.0</c:v>
                </c:pt>
                <c:pt idx="66">
                  <c:v>10.0</c:v>
                </c:pt>
                <c:pt idx="67">
                  <c:v>102.0</c:v>
                </c:pt>
                <c:pt idx="68">
                  <c:v>99.0</c:v>
                </c:pt>
                <c:pt idx="70">
                  <c:v>60.0</c:v>
                </c:pt>
                <c:pt idx="71">
                  <c:v>61.0</c:v>
                </c:pt>
                <c:pt idx="72">
                  <c:v>30.0</c:v>
                </c:pt>
                <c:pt idx="73">
                  <c:v>10.0</c:v>
                </c:pt>
                <c:pt idx="75">
                  <c:v>30.0</c:v>
                </c:pt>
              </c:numCache>
            </c:numRef>
          </c:val>
        </c:ser>
        <c:ser>
          <c:idx val="1"/>
          <c:order val="1"/>
          <c:tx>
            <c:strRef>
              <c:f>Folha1!$C$40</c:f>
              <c:strCache>
                <c:ptCount val="1"/>
                <c:pt idx="0">
                  <c:v>burrowers</c:v>
                </c:pt>
              </c:strCache>
            </c:strRef>
          </c:tx>
          <c:spPr>
            <a:solidFill>
              <a:srgbClr val="FF9999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Folha1!$D$37:$CA$38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Folha1!$D$40:$CA$40</c:f>
              <c:numCache>
                <c:formatCode>General</c:formatCode>
                <c:ptCount val="76"/>
                <c:pt idx="0">
                  <c:v>12.0</c:v>
                </c:pt>
                <c:pt idx="1">
                  <c:v>16.0</c:v>
                </c:pt>
                <c:pt idx="2">
                  <c:v>21.0</c:v>
                </c:pt>
                <c:pt idx="4">
                  <c:v>4.0</c:v>
                </c:pt>
                <c:pt idx="5">
                  <c:v>8.0</c:v>
                </c:pt>
                <c:pt idx="7">
                  <c:v>45.0</c:v>
                </c:pt>
                <c:pt idx="8">
                  <c:v>14.0</c:v>
                </c:pt>
                <c:pt idx="9">
                  <c:v>19.0</c:v>
                </c:pt>
                <c:pt idx="10">
                  <c:v>20.0</c:v>
                </c:pt>
                <c:pt idx="11">
                  <c:v>14.0</c:v>
                </c:pt>
                <c:pt idx="12">
                  <c:v>16.0</c:v>
                </c:pt>
                <c:pt idx="14">
                  <c:v>504.0</c:v>
                </c:pt>
                <c:pt idx="15">
                  <c:v>2592.0</c:v>
                </c:pt>
                <c:pt idx="16">
                  <c:v>1053.0</c:v>
                </c:pt>
                <c:pt idx="17">
                  <c:v>95.0</c:v>
                </c:pt>
                <c:pt idx="18">
                  <c:v>2.0</c:v>
                </c:pt>
                <c:pt idx="19">
                  <c:v>281.0</c:v>
                </c:pt>
                <c:pt idx="21">
                  <c:v>150.0</c:v>
                </c:pt>
                <c:pt idx="22">
                  <c:v>460.0</c:v>
                </c:pt>
                <c:pt idx="23">
                  <c:v>52.0</c:v>
                </c:pt>
                <c:pt idx="24">
                  <c:v>10.0</c:v>
                </c:pt>
                <c:pt idx="25">
                  <c:v>78.0</c:v>
                </c:pt>
                <c:pt idx="26">
                  <c:v>94.0</c:v>
                </c:pt>
                <c:pt idx="28">
                  <c:v>148.0</c:v>
                </c:pt>
                <c:pt idx="29">
                  <c:v>16.0</c:v>
                </c:pt>
                <c:pt idx="30">
                  <c:v>119.0</c:v>
                </c:pt>
                <c:pt idx="31">
                  <c:v>29.0</c:v>
                </c:pt>
                <c:pt idx="32">
                  <c:v>20.0</c:v>
                </c:pt>
                <c:pt idx="33">
                  <c:v>36.0</c:v>
                </c:pt>
                <c:pt idx="35">
                  <c:v>480.0</c:v>
                </c:pt>
                <c:pt idx="36">
                  <c:v>208.0</c:v>
                </c:pt>
                <c:pt idx="37">
                  <c:v>84.0</c:v>
                </c:pt>
                <c:pt idx="38">
                  <c:v>2.0</c:v>
                </c:pt>
                <c:pt idx="39">
                  <c:v>16.0</c:v>
                </c:pt>
                <c:pt idx="40">
                  <c:v>78.0</c:v>
                </c:pt>
                <c:pt idx="42">
                  <c:v>41.0</c:v>
                </c:pt>
                <c:pt idx="43">
                  <c:v>7.0</c:v>
                </c:pt>
                <c:pt idx="44">
                  <c:v>220.0</c:v>
                </c:pt>
                <c:pt idx="45">
                  <c:v>13.0</c:v>
                </c:pt>
                <c:pt idx="46">
                  <c:v>64.0</c:v>
                </c:pt>
                <c:pt idx="47">
                  <c:v>34.0</c:v>
                </c:pt>
                <c:pt idx="49">
                  <c:v>1380.0</c:v>
                </c:pt>
                <c:pt idx="50">
                  <c:v>1100.0</c:v>
                </c:pt>
                <c:pt idx="51">
                  <c:v>110.0</c:v>
                </c:pt>
                <c:pt idx="52">
                  <c:v>30.0</c:v>
                </c:pt>
                <c:pt idx="53">
                  <c:v>104.0</c:v>
                </c:pt>
                <c:pt idx="54">
                  <c:v>324.0</c:v>
                </c:pt>
                <c:pt idx="56">
                  <c:v>1200.0</c:v>
                </c:pt>
                <c:pt idx="57">
                  <c:v>290.0</c:v>
                </c:pt>
                <c:pt idx="58">
                  <c:v>280.0</c:v>
                </c:pt>
                <c:pt idx="59">
                  <c:v>110.0</c:v>
                </c:pt>
                <c:pt idx="60">
                  <c:v>2170.0</c:v>
                </c:pt>
                <c:pt idx="61">
                  <c:v>290.0</c:v>
                </c:pt>
                <c:pt idx="63">
                  <c:v>890.0</c:v>
                </c:pt>
                <c:pt idx="64">
                  <c:v>42.0</c:v>
                </c:pt>
                <c:pt idx="65">
                  <c:v>81.0</c:v>
                </c:pt>
                <c:pt idx="66">
                  <c:v>37.0</c:v>
                </c:pt>
                <c:pt idx="67">
                  <c:v>312.0</c:v>
                </c:pt>
                <c:pt idx="68">
                  <c:v>90.0</c:v>
                </c:pt>
                <c:pt idx="70">
                  <c:v>400.0</c:v>
                </c:pt>
                <c:pt idx="71">
                  <c:v>900.0</c:v>
                </c:pt>
                <c:pt idx="72">
                  <c:v>480.0</c:v>
                </c:pt>
                <c:pt idx="73">
                  <c:v>17.0</c:v>
                </c:pt>
                <c:pt idx="74">
                  <c:v>330.0</c:v>
                </c:pt>
                <c:pt idx="75">
                  <c:v>375.0</c:v>
                </c:pt>
              </c:numCache>
            </c:numRef>
          </c:val>
        </c:ser>
        <c:ser>
          <c:idx val="2"/>
          <c:order val="2"/>
          <c:tx>
            <c:strRef>
              <c:f>Folha1!$C$41</c:f>
              <c:strCache>
                <c:ptCount val="1"/>
                <c:pt idx="0">
                  <c:v>divers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Folha1!$D$37:$CA$38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Folha1!$D$41:$CA$41</c:f>
              <c:numCache>
                <c:formatCode>General</c:formatCode>
                <c:ptCount val="76"/>
                <c:pt idx="17">
                  <c:v>1.0</c:v>
                </c:pt>
              </c:numCache>
            </c:numRef>
          </c:val>
        </c:ser>
        <c:ser>
          <c:idx val="3"/>
          <c:order val="3"/>
          <c:tx>
            <c:strRef>
              <c:f>Folha1!$C$42</c:f>
              <c:strCache>
                <c:ptCount val="1"/>
                <c:pt idx="0">
                  <c:v>swimmers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Folha1!$D$37:$CA$38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Folha1!$D$42:$CA$42</c:f>
              <c:numCache>
                <c:formatCode>General</c:formatCode>
                <c:ptCount val="76"/>
                <c:pt idx="0">
                  <c:v>1.0</c:v>
                </c:pt>
                <c:pt idx="2">
                  <c:v>1.0</c:v>
                </c:pt>
                <c:pt idx="7">
                  <c:v>35.0</c:v>
                </c:pt>
                <c:pt idx="8">
                  <c:v>8.0</c:v>
                </c:pt>
                <c:pt idx="9">
                  <c:v>67.0</c:v>
                </c:pt>
                <c:pt idx="11">
                  <c:v>4.0</c:v>
                </c:pt>
                <c:pt idx="12">
                  <c:v>14.0</c:v>
                </c:pt>
                <c:pt idx="14">
                  <c:v>161.0</c:v>
                </c:pt>
                <c:pt idx="15">
                  <c:v>320.0</c:v>
                </c:pt>
                <c:pt idx="16">
                  <c:v>416.0</c:v>
                </c:pt>
                <c:pt idx="17">
                  <c:v>2.0</c:v>
                </c:pt>
                <c:pt idx="19">
                  <c:v>51.0</c:v>
                </c:pt>
                <c:pt idx="21">
                  <c:v>585.0</c:v>
                </c:pt>
                <c:pt idx="22">
                  <c:v>140.0</c:v>
                </c:pt>
                <c:pt idx="23">
                  <c:v>32.0</c:v>
                </c:pt>
                <c:pt idx="25">
                  <c:v>3.0</c:v>
                </c:pt>
                <c:pt idx="26">
                  <c:v>39.0</c:v>
                </c:pt>
                <c:pt idx="28">
                  <c:v>180.0</c:v>
                </c:pt>
                <c:pt idx="29">
                  <c:v>30.0</c:v>
                </c:pt>
                <c:pt idx="30">
                  <c:v>154.0</c:v>
                </c:pt>
                <c:pt idx="32">
                  <c:v>125.0</c:v>
                </c:pt>
                <c:pt idx="33">
                  <c:v>48.0</c:v>
                </c:pt>
                <c:pt idx="35">
                  <c:v>612.0</c:v>
                </c:pt>
                <c:pt idx="36">
                  <c:v>120.0</c:v>
                </c:pt>
                <c:pt idx="37">
                  <c:v>114.0</c:v>
                </c:pt>
                <c:pt idx="38">
                  <c:v>30.0</c:v>
                </c:pt>
                <c:pt idx="39">
                  <c:v>124.0</c:v>
                </c:pt>
                <c:pt idx="40">
                  <c:v>66.0</c:v>
                </c:pt>
                <c:pt idx="44">
                  <c:v>320.0</c:v>
                </c:pt>
                <c:pt idx="45">
                  <c:v>94.0</c:v>
                </c:pt>
                <c:pt idx="46">
                  <c:v>104.0</c:v>
                </c:pt>
                <c:pt idx="47">
                  <c:v>8.0</c:v>
                </c:pt>
                <c:pt idx="49">
                  <c:v>210.0</c:v>
                </c:pt>
                <c:pt idx="50">
                  <c:v>540.0</c:v>
                </c:pt>
                <c:pt idx="51">
                  <c:v>140.0</c:v>
                </c:pt>
                <c:pt idx="52">
                  <c:v>73.0</c:v>
                </c:pt>
                <c:pt idx="53">
                  <c:v>376.0</c:v>
                </c:pt>
                <c:pt idx="54">
                  <c:v>252.0</c:v>
                </c:pt>
                <c:pt idx="56">
                  <c:v>72.0</c:v>
                </c:pt>
                <c:pt idx="57">
                  <c:v>180.0</c:v>
                </c:pt>
                <c:pt idx="58">
                  <c:v>120.0</c:v>
                </c:pt>
                <c:pt idx="59">
                  <c:v>11.0</c:v>
                </c:pt>
                <c:pt idx="60">
                  <c:v>182.0</c:v>
                </c:pt>
                <c:pt idx="61">
                  <c:v>110.0</c:v>
                </c:pt>
                <c:pt idx="64">
                  <c:v>12.0</c:v>
                </c:pt>
                <c:pt idx="65">
                  <c:v>18.0</c:v>
                </c:pt>
                <c:pt idx="66">
                  <c:v>2.0</c:v>
                </c:pt>
                <c:pt idx="67">
                  <c:v>90.0</c:v>
                </c:pt>
                <c:pt idx="68">
                  <c:v>72.0</c:v>
                </c:pt>
                <c:pt idx="70">
                  <c:v>60.0</c:v>
                </c:pt>
                <c:pt idx="71">
                  <c:v>108.0</c:v>
                </c:pt>
                <c:pt idx="72">
                  <c:v>90.0</c:v>
                </c:pt>
                <c:pt idx="74">
                  <c:v>3.0</c:v>
                </c:pt>
                <c:pt idx="75">
                  <c:v>150.0</c:v>
                </c:pt>
              </c:numCache>
            </c:numRef>
          </c:val>
        </c:ser>
        <c:ser>
          <c:idx val="4"/>
          <c:order val="4"/>
          <c:tx>
            <c:strRef>
              <c:f>Folha1!$C$43</c:f>
              <c:strCache>
                <c:ptCount val="1"/>
                <c:pt idx="0">
                  <c:v>sprawlers</c:v>
                </c:pt>
              </c:strCache>
            </c:strRef>
          </c:tx>
          <c:spPr>
            <a:solidFill>
              <a:srgbClr val="CCFFCC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Folha1!$D$37:$CA$38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Folha1!$D$43:$CA$43</c:f>
              <c:numCache>
                <c:formatCode>General</c:formatCode>
                <c:ptCount val="76"/>
                <c:pt idx="1">
                  <c:v>1.0</c:v>
                </c:pt>
                <c:pt idx="3">
                  <c:v>3.0</c:v>
                </c:pt>
                <c:pt idx="5">
                  <c:v>3.0</c:v>
                </c:pt>
                <c:pt idx="7">
                  <c:v>4.0</c:v>
                </c:pt>
                <c:pt idx="9">
                  <c:v>1.0</c:v>
                </c:pt>
                <c:pt idx="10">
                  <c:v>1.0</c:v>
                </c:pt>
                <c:pt idx="12">
                  <c:v>1.0</c:v>
                </c:pt>
                <c:pt idx="17">
                  <c:v>3.0</c:v>
                </c:pt>
                <c:pt idx="24">
                  <c:v>1.0</c:v>
                </c:pt>
                <c:pt idx="25">
                  <c:v>27.0</c:v>
                </c:pt>
                <c:pt idx="31">
                  <c:v>2.0</c:v>
                </c:pt>
                <c:pt idx="38">
                  <c:v>1.0</c:v>
                </c:pt>
                <c:pt idx="45">
                  <c:v>3.0</c:v>
                </c:pt>
                <c:pt idx="46">
                  <c:v>20.0</c:v>
                </c:pt>
                <c:pt idx="50">
                  <c:v>20.0</c:v>
                </c:pt>
                <c:pt idx="52">
                  <c:v>5.0</c:v>
                </c:pt>
                <c:pt idx="53">
                  <c:v>16.0</c:v>
                </c:pt>
                <c:pt idx="54">
                  <c:v>12.0</c:v>
                </c:pt>
                <c:pt idx="56">
                  <c:v>120.0</c:v>
                </c:pt>
                <c:pt idx="58">
                  <c:v>20.0</c:v>
                </c:pt>
                <c:pt idx="61">
                  <c:v>20.0</c:v>
                </c:pt>
                <c:pt idx="63">
                  <c:v>10.0</c:v>
                </c:pt>
                <c:pt idx="64">
                  <c:v>4.0</c:v>
                </c:pt>
              </c:numCache>
            </c:numRef>
          </c:val>
        </c:ser>
        <c:ser>
          <c:idx val="5"/>
          <c:order val="5"/>
          <c:tx>
            <c:strRef>
              <c:f>Folha1!$C$44</c:f>
              <c:strCache>
                <c:ptCount val="1"/>
                <c:pt idx="0">
                  <c:v>climbers</c:v>
                </c:pt>
              </c:strCache>
            </c:strRef>
          </c:tx>
          <c:spPr>
            <a:solidFill>
              <a:srgbClr val="CC99FF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Folha1!$D$37:$CA$38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Folha1!$D$44:$CA$44</c:f>
              <c:numCache>
                <c:formatCode>General</c:formatCode>
                <c:ptCount val="76"/>
                <c:pt idx="0">
                  <c:v>22.0</c:v>
                </c:pt>
                <c:pt idx="1">
                  <c:v>17.0</c:v>
                </c:pt>
                <c:pt idx="2">
                  <c:v>79.0</c:v>
                </c:pt>
                <c:pt idx="3">
                  <c:v>1.0</c:v>
                </c:pt>
                <c:pt idx="4">
                  <c:v>14.0</c:v>
                </c:pt>
                <c:pt idx="5">
                  <c:v>3.0</c:v>
                </c:pt>
                <c:pt idx="7">
                  <c:v>43.0</c:v>
                </c:pt>
                <c:pt idx="8">
                  <c:v>2.0</c:v>
                </c:pt>
                <c:pt idx="9">
                  <c:v>35.0</c:v>
                </c:pt>
                <c:pt idx="11">
                  <c:v>3.0</c:v>
                </c:pt>
                <c:pt idx="12">
                  <c:v>12.0</c:v>
                </c:pt>
                <c:pt idx="14">
                  <c:v>413.0</c:v>
                </c:pt>
                <c:pt idx="15">
                  <c:v>112.0</c:v>
                </c:pt>
                <c:pt idx="16">
                  <c:v>442.0</c:v>
                </c:pt>
                <c:pt idx="17">
                  <c:v>6.0</c:v>
                </c:pt>
                <c:pt idx="19">
                  <c:v>149.0</c:v>
                </c:pt>
                <c:pt idx="21">
                  <c:v>1665.0</c:v>
                </c:pt>
                <c:pt idx="22">
                  <c:v>350.0</c:v>
                </c:pt>
                <c:pt idx="23">
                  <c:v>432.0</c:v>
                </c:pt>
                <c:pt idx="24">
                  <c:v>2.0</c:v>
                </c:pt>
                <c:pt idx="25">
                  <c:v>465.0</c:v>
                </c:pt>
                <c:pt idx="26">
                  <c:v>255.0</c:v>
                </c:pt>
                <c:pt idx="28">
                  <c:v>400.0</c:v>
                </c:pt>
                <c:pt idx="29">
                  <c:v>52.0</c:v>
                </c:pt>
                <c:pt idx="30">
                  <c:v>28.0</c:v>
                </c:pt>
                <c:pt idx="31">
                  <c:v>5.0</c:v>
                </c:pt>
                <c:pt idx="32">
                  <c:v>300.0</c:v>
                </c:pt>
                <c:pt idx="33">
                  <c:v>112.0</c:v>
                </c:pt>
                <c:pt idx="35">
                  <c:v>1452.0</c:v>
                </c:pt>
                <c:pt idx="36">
                  <c:v>536.0</c:v>
                </c:pt>
                <c:pt idx="37">
                  <c:v>93.0</c:v>
                </c:pt>
                <c:pt idx="38">
                  <c:v>61.0</c:v>
                </c:pt>
                <c:pt idx="39">
                  <c:v>45.0</c:v>
                </c:pt>
                <c:pt idx="40">
                  <c:v>164.0</c:v>
                </c:pt>
                <c:pt idx="42">
                  <c:v>87.0</c:v>
                </c:pt>
                <c:pt idx="43">
                  <c:v>1.0</c:v>
                </c:pt>
                <c:pt idx="44">
                  <c:v>460.0</c:v>
                </c:pt>
                <c:pt idx="45">
                  <c:v>24.0</c:v>
                </c:pt>
                <c:pt idx="46">
                  <c:v>200.0</c:v>
                </c:pt>
                <c:pt idx="47">
                  <c:v>66.0</c:v>
                </c:pt>
                <c:pt idx="49">
                  <c:v>2025.0</c:v>
                </c:pt>
                <c:pt idx="50">
                  <c:v>60.0</c:v>
                </c:pt>
                <c:pt idx="51">
                  <c:v>330.0</c:v>
                </c:pt>
                <c:pt idx="52">
                  <c:v>14.0</c:v>
                </c:pt>
                <c:pt idx="53">
                  <c:v>376.0</c:v>
                </c:pt>
                <c:pt idx="54">
                  <c:v>696.0</c:v>
                </c:pt>
                <c:pt idx="56">
                  <c:v>168.0</c:v>
                </c:pt>
                <c:pt idx="57">
                  <c:v>100.0</c:v>
                </c:pt>
                <c:pt idx="58">
                  <c:v>100.0</c:v>
                </c:pt>
                <c:pt idx="59">
                  <c:v>10.0</c:v>
                </c:pt>
                <c:pt idx="60">
                  <c:v>224.0</c:v>
                </c:pt>
                <c:pt idx="61">
                  <c:v>270.0</c:v>
                </c:pt>
                <c:pt idx="63">
                  <c:v>30.0</c:v>
                </c:pt>
                <c:pt idx="64">
                  <c:v>42.0</c:v>
                </c:pt>
                <c:pt idx="65">
                  <c:v>153.0</c:v>
                </c:pt>
                <c:pt idx="66">
                  <c:v>37.0</c:v>
                </c:pt>
                <c:pt idx="67">
                  <c:v>600.0</c:v>
                </c:pt>
                <c:pt idx="68">
                  <c:v>486.0</c:v>
                </c:pt>
                <c:pt idx="70">
                  <c:v>540.0</c:v>
                </c:pt>
                <c:pt idx="71">
                  <c:v>216.0</c:v>
                </c:pt>
                <c:pt idx="72">
                  <c:v>30.0</c:v>
                </c:pt>
                <c:pt idx="73">
                  <c:v>3.0</c:v>
                </c:pt>
                <c:pt idx="74">
                  <c:v>21.0</c:v>
                </c:pt>
                <c:pt idx="75">
                  <c:v>45.0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100"/>
        <c:shape val="box"/>
        <c:axId val="500555984"/>
        <c:axId val="500546528"/>
        <c:axId val="0"/>
      </c:bar3DChart>
      <c:catAx>
        <c:axId val="5005559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Samples (date/site)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00546528"/>
        <c:crosses val="autoZero"/>
        <c:auto val="1"/>
        <c:lblAlgn val="ctr"/>
        <c:lblOffset val="1"/>
        <c:tickLblSkip val="1"/>
        <c:noMultiLvlLbl val="0"/>
      </c:catAx>
      <c:valAx>
        <c:axId val="500546528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0055598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rgbClr val="004B00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Folha1!$C$47</c:f>
              <c:strCache>
                <c:ptCount val="1"/>
                <c:pt idx="0">
                  <c:v>limnophiles</c:v>
                </c:pt>
              </c:strCache>
            </c:strRef>
          </c:tx>
          <c:spPr>
            <a:solidFill>
              <a:srgbClr val="FFF266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Folha1!$D$45:$CA$46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Folha1!$D$47:$CA$47</c:f>
              <c:numCache>
                <c:formatCode>General</c:formatCode>
                <c:ptCount val="76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3.0</c:v>
                </c:pt>
                <c:pt idx="4">
                  <c:v>2.0</c:v>
                </c:pt>
                <c:pt idx="5">
                  <c:v>1.0</c:v>
                </c:pt>
                <c:pt idx="7">
                  <c:v>5.0</c:v>
                </c:pt>
                <c:pt idx="9">
                  <c:v>1.0</c:v>
                </c:pt>
                <c:pt idx="10">
                  <c:v>3.0</c:v>
                </c:pt>
                <c:pt idx="11">
                  <c:v>2.0</c:v>
                </c:pt>
                <c:pt idx="12">
                  <c:v>2.0</c:v>
                </c:pt>
                <c:pt idx="16">
                  <c:v>13.0</c:v>
                </c:pt>
                <c:pt idx="17">
                  <c:v>4.0</c:v>
                </c:pt>
                <c:pt idx="23">
                  <c:v>8.0</c:v>
                </c:pt>
                <c:pt idx="24">
                  <c:v>1.0</c:v>
                </c:pt>
                <c:pt idx="25">
                  <c:v>33.0</c:v>
                </c:pt>
                <c:pt idx="26">
                  <c:v>3.0</c:v>
                </c:pt>
                <c:pt idx="31">
                  <c:v>2.0</c:v>
                </c:pt>
                <c:pt idx="33">
                  <c:v>6.0</c:v>
                </c:pt>
                <c:pt idx="35">
                  <c:v>49.0</c:v>
                </c:pt>
                <c:pt idx="36">
                  <c:v>24.0</c:v>
                </c:pt>
                <c:pt idx="37">
                  <c:v>30.0</c:v>
                </c:pt>
                <c:pt idx="38">
                  <c:v>6.0</c:v>
                </c:pt>
                <c:pt idx="40">
                  <c:v>2.0</c:v>
                </c:pt>
                <c:pt idx="42">
                  <c:v>3.0</c:v>
                </c:pt>
                <c:pt idx="44">
                  <c:v>60.0</c:v>
                </c:pt>
                <c:pt idx="45">
                  <c:v>1.0</c:v>
                </c:pt>
                <c:pt idx="50">
                  <c:v>40.0</c:v>
                </c:pt>
                <c:pt idx="53">
                  <c:v>8.0</c:v>
                </c:pt>
                <c:pt idx="54">
                  <c:v>12.0</c:v>
                </c:pt>
                <c:pt idx="56">
                  <c:v>120.0</c:v>
                </c:pt>
                <c:pt idx="58">
                  <c:v>20.0</c:v>
                </c:pt>
                <c:pt idx="60">
                  <c:v>28.0</c:v>
                </c:pt>
                <c:pt idx="64">
                  <c:v>4.0</c:v>
                </c:pt>
                <c:pt idx="71">
                  <c:v>1.0</c:v>
                </c:pt>
              </c:numCache>
            </c:numRef>
          </c:val>
        </c:ser>
        <c:ser>
          <c:idx val="1"/>
          <c:order val="1"/>
          <c:tx>
            <c:strRef>
              <c:f>Folha1!$C$48</c:f>
              <c:strCache>
                <c:ptCount val="1"/>
                <c:pt idx="0">
                  <c:v>most limnophlies</c:v>
                </c:pt>
              </c:strCache>
            </c:strRef>
          </c:tx>
          <c:spPr>
            <a:solidFill>
              <a:srgbClr val="FF9999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Folha1!$D$45:$CA$46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Folha1!$D$48:$CA$48</c:f>
              <c:numCache>
                <c:formatCode>General</c:formatCode>
                <c:ptCount val="76"/>
                <c:pt idx="0">
                  <c:v>22.0</c:v>
                </c:pt>
                <c:pt idx="1">
                  <c:v>18.0</c:v>
                </c:pt>
                <c:pt idx="2">
                  <c:v>81.0</c:v>
                </c:pt>
                <c:pt idx="3">
                  <c:v>3.0</c:v>
                </c:pt>
                <c:pt idx="4">
                  <c:v>6.0</c:v>
                </c:pt>
                <c:pt idx="5">
                  <c:v>10.0</c:v>
                </c:pt>
                <c:pt idx="7">
                  <c:v>69.0</c:v>
                </c:pt>
                <c:pt idx="8">
                  <c:v>14.0</c:v>
                </c:pt>
                <c:pt idx="9">
                  <c:v>33.0</c:v>
                </c:pt>
                <c:pt idx="10">
                  <c:v>17.0</c:v>
                </c:pt>
                <c:pt idx="11">
                  <c:v>78.0</c:v>
                </c:pt>
                <c:pt idx="12">
                  <c:v>15.0</c:v>
                </c:pt>
                <c:pt idx="14">
                  <c:v>511.0</c:v>
                </c:pt>
                <c:pt idx="15">
                  <c:v>2592.0</c:v>
                </c:pt>
                <c:pt idx="16">
                  <c:v>1066.0</c:v>
                </c:pt>
                <c:pt idx="17">
                  <c:v>99.0</c:v>
                </c:pt>
                <c:pt idx="18">
                  <c:v>4.0</c:v>
                </c:pt>
                <c:pt idx="19">
                  <c:v>294.0</c:v>
                </c:pt>
                <c:pt idx="21">
                  <c:v>165.0</c:v>
                </c:pt>
                <c:pt idx="22">
                  <c:v>460.0</c:v>
                </c:pt>
                <c:pt idx="23">
                  <c:v>52.0</c:v>
                </c:pt>
                <c:pt idx="24">
                  <c:v>18.0</c:v>
                </c:pt>
                <c:pt idx="25">
                  <c:v>87.0</c:v>
                </c:pt>
                <c:pt idx="26">
                  <c:v>103.0</c:v>
                </c:pt>
                <c:pt idx="28">
                  <c:v>156.0</c:v>
                </c:pt>
                <c:pt idx="29">
                  <c:v>16.0</c:v>
                </c:pt>
                <c:pt idx="30">
                  <c:v>127.0</c:v>
                </c:pt>
                <c:pt idx="31">
                  <c:v>81.0</c:v>
                </c:pt>
                <c:pt idx="32">
                  <c:v>30.0</c:v>
                </c:pt>
                <c:pt idx="33">
                  <c:v>52.0</c:v>
                </c:pt>
                <c:pt idx="35">
                  <c:v>624.0</c:v>
                </c:pt>
                <c:pt idx="36">
                  <c:v>192.0</c:v>
                </c:pt>
                <c:pt idx="37">
                  <c:v>105.0</c:v>
                </c:pt>
                <c:pt idx="38">
                  <c:v>76.0</c:v>
                </c:pt>
                <c:pt idx="39">
                  <c:v>17.0</c:v>
                </c:pt>
                <c:pt idx="40">
                  <c:v>92.0</c:v>
                </c:pt>
                <c:pt idx="42">
                  <c:v>45.0</c:v>
                </c:pt>
                <c:pt idx="43">
                  <c:v>8.0</c:v>
                </c:pt>
                <c:pt idx="44">
                  <c:v>280.0</c:v>
                </c:pt>
                <c:pt idx="45">
                  <c:v>167.0</c:v>
                </c:pt>
                <c:pt idx="46">
                  <c:v>76.0</c:v>
                </c:pt>
                <c:pt idx="47">
                  <c:v>40.0</c:v>
                </c:pt>
                <c:pt idx="49">
                  <c:v>1425.0</c:v>
                </c:pt>
                <c:pt idx="50">
                  <c:v>1100.0</c:v>
                </c:pt>
                <c:pt idx="51">
                  <c:v>140.0</c:v>
                </c:pt>
                <c:pt idx="52">
                  <c:v>128.0</c:v>
                </c:pt>
                <c:pt idx="53">
                  <c:v>136.0</c:v>
                </c:pt>
                <c:pt idx="54">
                  <c:v>408.0</c:v>
                </c:pt>
                <c:pt idx="56">
                  <c:v>1200.0</c:v>
                </c:pt>
                <c:pt idx="57">
                  <c:v>290.0</c:v>
                </c:pt>
                <c:pt idx="58">
                  <c:v>280.0</c:v>
                </c:pt>
                <c:pt idx="59">
                  <c:v>114.0</c:v>
                </c:pt>
                <c:pt idx="60">
                  <c:v>2156.0</c:v>
                </c:pt>
                <c:pt idx="61">
                  <c:v>310.0</c:v>
                </c:pt>
                <c:pt idx="63">
                  <c:v>890.0</c:v>
                </c:pt>
                <c:pt idx="64">
                  <c:v>42.0</c:v>
                </c:pt>
                <c:pt idx="65">
                  <c:v>108.0</c:v>
                </c:pt>
                <c:pt idx="66">
                  <c:v>42.0</c:v>
                </c:pt>
                <c:pt idx="67">
                  <c:v>312.0</c:v>
                </c:pt>
                <c:pt idx="68">
                  <c:v>90.0</c:v>
                </c:pt>
                <c:pt idx="70">
                  <c:v>400.0</c:v>
                </c:pt>
                <c:pt idx="71">
                  <c:v>900.0</c:v>
                </c:pt>
                <c:pt idx="72">
                  <c:v>480.0</c:v>
                </c:pt>
                <c:pt idx="73">
                  <c:v>26.0</c:v>
                </c:pt>
                <c:pt idx="74">
                  <c:v>330.0</c:v>
                </c:pt>
                <c:pt idx="75">
                  <c:v>375.0</c:v>
                </c:pt>
              </c:numCache>
            </c:numRef>
          </c:val>
        </c:ser>
        <c:ser>
          <c:idx val="2"/>
          <c:order val="2"/>
          <c:tx>
            <c:strRef>
              <c:f>Folha1!$C$49</c:f>
              <c:strCache>
                <c:ptCount val="1"/>
                <c:pt idx="0">
                  <c:v>reophiles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Folha1!$D$45:$CA$46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Folha1!$D$49:$CA$49</c:f>
              <c:numCache>
                <c:formatCode>General</c:formatCode>
                <c:ptCount val="76"/>
                <c:pt idx="0">
                  <c:v>91.0</c:v>
                </c:pt>
                <c:pt idx="1">
                  <c:v>5.0</c:v>
                </c:pt>
                <c:pt idx="2">
                  <c:v>13.0</c:v>
                </c:pt>
                <c:pt idx="4">
                  <c:v>4.0</c:v>
                </c:pt>
                <c:pt idx="5">
                  <c:v>14.0</c:v>
                </c:pt>
                <c:pt idx="7">
                  <c:v>137.0</c:v>
                </c:pt>
                <c:pt idx="8">
                  <c:v>8.0</c:v>
                </c:pt>
                <c:pt idx="9">
                  <c:v>77.0</c:v>
                </c:pt>
                <c:pt idx="11">
                  <c:v>5.0</c:v>
                </c:pt>
                <c:pt idx="12">
                  <c:v>20.0</c:v>
                </c:pt>
                <c:pt idx="14">
                  <c:v>168.0</c:v>
                </c:pt>
                <c:pt idx="15">
                  <c:v>320.0</c:v>
                </c:pt>
                <c:pt idx="16">
                  <c:v>416.0</c:v>
                </c:pt>
                <c:pt idx="17">
                  <c:v>2.0</c:v>
                </c:pt>
                <c:pt idx="19">
                  <c:v>55.0</c:v>
                </c:pt>
                <c:pt idx="21">
                  <c:v>660.0</c:v>
                </c:pt>
                <c:pt idx="22">
                  <c:v>210.0</c:v>
                </c:pt>
                <c:pt idx="23">
                  <c:v>48.0</c:v>
                </c:pt>
                <c:pt idx="25">
                  <c:v>3.0</c:v>
                </c:pt>
                <c:pt idx="26">
                  <c:v>87.0</c:v>
                </c:pt>
                <c:pt idx="28">
                  <c:v>220.0</c:v>
                </c:pt>
                <c:pt idx="29">
                  <c:v>44.0</c:v>
                </c:pt>
                <c:pt idx="30">
                  <c:v>197.0</c:v>
                </c:pt>
                <c:pt idx="32">
                  <c:v>315.0</c:v>
                </c:pt>
                <c:pt idx="33">
                  <c:v>72.0</c:v>
                </c:pt>
                <c:pt idx="35">
                  <c:v>708.0</c:v>
                </c:pt>
                <c:pt idx="36">
                  <c:v>208.0</c:v>
                </c:pt>
                <c:pt idx="37">
                  <c:v>249.0</c:v>
                </c:pt>
                <c:pt idx="38">
                  <c:v>33.0</c:v>
                </c:pt>
                <c:pt idx="39">
                  <c:v>201.0</c:v>
                </c:pt>
                <c:pt idx="40">
                  <c:v>142.0</c:v>
                </c:pt>
                <c:pt idx="42">
                  <c:v>2.0</c:v>
                </c:pt>
                <c:pt idx="43">
                  <c:v>1.0</c:v>
                </c:pt>
                <c:pt idx="44">
                  <c:v>480.0</c:v>
                </c:pt>
                <c:pt idx="45">
                  <c:v>103.0</c:v>
                </c:pt>
                <c:pt idx="46">
                  <c:v>184.0</c:v>
                </c:pt>
                <c:pt idx="47">
                  <c:v>18.0</c:v>
                </c:pt>
                <c:pt idx="49">
                  <c:v>225.0</c:v>
                </c:pt>
                <c:pt idx="50">
                  <c:v>780.0</c:v>
                </c:pt>
                <c:pt idx="51">
                  <c:v>220.0</c:v>
                </c:pt>
                <c:pt idx="52">
                  <c:v>73.0</c:v>
                </c:pt>
                <c:pt idx="53">
                  <c:v>480.0</c:v>
                </c:pt>
                <c:pt idx="54">
                  <c:v>324.0</c:v>
                </c:pt>
                <c:pt idx="56">
                  <c:v>72.0</c:v>
                </c:pt>
                <c:pt idx="57">
                  <c:v>200.0</c:v>
                </c:pt>
                <c:pt idx="58">
                  <c:v>130.0</c:v>
                </c:pt>
                <c:pt idx="59">
                  <c:v>35.0</c:v>
                </c:pt>
                <c:pt idx="60">
                  <c:v>280.0</c:v>
                </c:pt>
                <c:pt idx="61">
                  <c:v>290.0</c:v>
                </c:pt>
                <c:pt idx="64">
                  <c:v>30.0</c:v>
                </c:pt>
                <c:pt idx="65">
                  <c:v>36.0</c:v>
                </c:pt>
                <c:pt idx="66">
                  <c:v>7.0</c:v>
                </c:pt>
                <c:pt idx="67">
                  <c:v>192.0</c:v>
                </c:pt>
                <c:pt idx="68">
                  <c:v>171.0</c:v>
                </c:pt>
                <c:pt idx="70">
                  <c:v>120.0</c:v>
                </c:pt>
                <c:pt idx="71">
                  <c:v>168.0</c:v>
                </c:pt>
                <c:pt idx="72">
                  <c:v>120.0</c:v>
                </c:pt>
                <c:pt idx="73">
                  <c:v>1.0</c:v>
                </c:pt>
                <c:pt idx="74">
                  <c:v>3.0</c:v>
                </c:pt>
                <c:pt idx="75">
                  <c:v>180.0</c:v>
                </c:pt>
              </c:numCache>
            </c:numRef>
          </c:val>
        </c:ser>
        <c:ser>
          <c:idx val="3"/>
          <c:order val="3"/>
          <c:tx>
            <c:strRef>
              <c:f>Folha1!$C$50</c:f>
              <c:strCache>
                <c:ptCount val="1"/>
                <c:pt idx="0">
                  <c:v>most reophiles</c:v>
                </c:pt>
              </c:strCache>
            </c:strRef>
          </c:tx>
          <c:spPr>
            <a:solidFill>
              <a:srgbClr val="CCFFCC"/>
            </a:solidFill>
            <a:ln>
              <a:solidFill>
                <a:srgbClr val="004B00"/>
              </a:solidFill>
            </a:ln>
            <a:effectLst/>
            <a:sp3d>
              <a:contourClr>
                <a:srgbClr val="004B00"/>
              </a:contourClr>
            </a:sp3d>
          </c:spPr>
          <c:invertIfNegative val="0"/>
          <c:cat>
            <c:multiLvlStrRef>
              <c:f>Folha1!$D$45:$CA$46</c:f>
              <c:multiLvlStrCache>
                <c:ptCount val="76"/>
                <c:lvl>
                  <c:pt idx="0">
                    <c:v>dec'15</c:v>
                  </c:pt>
                  <c:pt idx="1">
                    <c:v>mar'16</c:v>
                  </c:pt>
                  <c:pt idx="2">
                    <c:v>jun'16</c:v>
                  </c:pt>
                  <c:pt idx="3">
                    <c:v>sep'16</c:v>
                  </c:pt>
                  <c:pt idx="4">
                    <c:v>dez'16</c:v>
                  </c:pt>
                  <c:pt idx="5">
                    <c:v>mar'17</c:v>
                  </c:pt>
                  <c:pt idx="7">
                    <c:v>dec'15</c:v>
                  </c:pt>
                  <c:pt idx="8">
                    <c:v>mar'16</c:v>
                  </c:pt>
                  <c:pt idx="9">
                    <c:v>jun'16</c:v>
                  </c:pt>
                  <c:pt idx="10">
                    <c:v>sep'16</c:v>
                  </c:pt>
                  <c:pt idx="11">
                    <c:v>dez'16</c:v>
                  </c:pt>
                  <c:pt idx="12">
                    <c:v>mar'17</c:v>
                  </c:pt>
                  <c:pt idx="14">
                    <c:v>dec'15</c:v>
                  </c:pt>
                  <c:pt idx="15">
                    <c:v>mar'16</c:v>
                  </c:pt>
                  <c:pt idx="16">
                    <c:v>jun'16</c:v>
                  </c:pt>
                  <c:pt idx="17">
                    <c:v>sep'16</c:v>
                  </c:pt>
                  <c:pt idx="18">
                    <c:v>dez'16</c:v>
                  </c:pt>
                  <c:pt idx="19">
                    <c:v>mar'17</c:v>
                  </c:pt>
                  <c:pt idx="21">
                    <c:v>dec'15</c:v>
                  </c:pt>
                  <c:pt idx="22">
                    <c:v>mar'16</c:v>
                  </c:pt>
                  <c:pt idx="23">
                    <c:v>jun'16</c:v>
                  </c:pt>
                  <c:pt idx="24">
                    <c:v>sep'16</c:v>
                  </c:pt>
                  <c:pt idx="25">
                    <c:v>dez'16</c:v>
                  </c:pt>
                  <c:pt idx="26">
                    <c:v>mar'17</c:v>
                  </c:pt>
                  <c:pt idx="28">
                    <c:v>dec'15</c:v>
                  </c:pt>
                  <c:pt idx="29">
                    <c:v>mar'16</c:v>
                  </c:pt>
                  <c:pt idx="30">
                    <c:v>jun'16</c:v>
                  </c:pt>
                  <c:pt idx="31">
                    <c:v>sep'16</c:v>
                  </c:pt>
                  <c:pt idx="32">
                    <c:v>dez'16</c:v>
                  </c:pt>
                  <c:pt idx="33">
                    <c:v>mar'17</c:v>
                  </c:pt>
                  <c:pt idx="35">
                    <c:v>dec'15</c:v>
                  </c:pt>
                  <c:pt idx="36">
                    <c:v>mar'16</c:v>
                  </c:pt>
                  <c:pt idx="37">
                    <c:v>jun'16</c:v>
                  </c:pt>
                  <c:pt idx="38">
                    <c:v>sep'16</c:v>
                  </c:pt>
                  <c:pt idx="39">
                    <c:v>dez'16</c:v>
                  </c:pt>
                  <c:pt idx="40">
                    <c:v>mar'17</c:v>
                  </c:pt>
                  <c:pt idx="42">
                    <c:v>dec'15</c:v>
                  </c:pt>
                  <c:pt idx="43">
                    <c:v>mar'16</c:v>
                  </c:pt>
                  <c:pt idx="44">
                    <c:v>jun'16</c:v>
                  </c:pt>
                  <c:pt idx="45">
                    <c:v>sep'16</c:v>
                  </c:pt>
                  <c:pt idx="46">
                    <c:v>dez'16</c:v>
                  </c:pt>
                  <c:pt idx="47">
                    <c:v>mar'17</c:v>
                  </c:pt>
                  <c:pt idx="49">
                    <c:v>dec'15</c:v>
                  </c:pt>
                  <c:pt idx="50">
                    <c:v>mar'16</c:v>
                  </c:pt>
                  <c:pt idx="51">
                    <c:v>jun'16</c:v>
                  </c:pt>
                  <c:pt idx="52">
                    <c:v>sep'16</c:v>
                  </c:pt>
                  <c:pt idx="53">
                    <c:v>dez'16</c:v>
                  </c:pt>
                  <c:pt idx="54">
                    <c:v>mar'17</c:v>
                  </c:pt>
                  <c:pt idx="56">
                    <c:v>dec'15</c:v>
                  </c:pt>
                  <c:pt idx="57">
                    <c:v>mar'16</c:v>
                  </c:pt>
                  <c:pt idx="58">
                    <c:v>jun'16</c:v>
                  </c:pt>
                  <c:pt idx="59">
                    <c:v>sep'16</c:v>
                  </c:pt>
                  <c:pt idx="60">
                    <c:v>dez'16</c:v>
                  </c:pt>
                  <c:pt idx="61">
                    <c:v>mar'17</c:v>
                  </c:pt>
                  <c:pt idx="63">
                    <c:v>dec'15</c:v>
                  </c:pt>
                  <c:pt idx="64">
                    <c:v>mar'16</c:v>
                  </c:pt>
                  <c:pt idx="65">
                    <c:v>jun'16</c:v>
                  </c:pt>
                  <c:pt idx="66">
                    <c:v>sep'16</c:v>
                  </c:pt>
                  <c:pt idx="67">
                    <c:v>dez'16</c:v>
                  </c:pt>
                  <c:pt idx="68">
                    <c:v>mar'17</c:v>
                  </c:pt>
                  <c:pt idx="70">
                    <c:v>dec'15</c:v>
                  </c:pt>
                  <c:pt idx="71">
                    <c:v>mar'16</c:v>
                  </c:pt>
                  <c:pt idx="72">
                    <c:v>jun'16</c:v>
                  </c:pt>
                  <c:pt idx="73">
                    <c:v>sep'16</c:v>
                  </c:pt>
                  <c:pt idx="74">
                    <c:v>dez'16</c:v>
                  </c:pt>
                  <c:pt idx="75">
                    <c:v>mar'17</c:v>
                  </c:pt>
                </c:lvl>
                <c:lvl>
                  <c:pt idx="0">
                    <c:v>A</c:v>
                  </c:pt>
                  <c:pt idx="7">
                    <c:v>B</c:v>
                  </c:pt>
                  <c:pt idx="14">
                    <c:v>D</c:v>
                  </c:pt>
                  <c:pt idx="21">
                    <c:v>E</c:v>
                  </c:pt>
                  <c:pt idx="28">
                    <c:v>G</c:v>
                  </c:pt>
                  <c:pt idx="35">
                    <c:v>H</c:v>
                  </c:pt>
                  <c:pt idx="42">
                    <c:v>J</c:v>
                  </c:pt>
                  <c:pt idx="49">
                    <c:v>K</c:v>
                  </c:pt>
                  <c:pt idx="56">
                    <c:v>L</c:v>
                  </c:pt>
                  <c:pt idx="63">
                    <c:v>M</c:v>
                  </c:pt>
                  <c:pt idx="70">
                    <c:v>N</c:v>
                  </c:pt>
                </c:lvl>
              </c:multiLvlStrCache>
            </c:multiLvlStrRef>
          </c:cat>
          <c:val>
            <c:numRef>
              <c:f>Folha1!$D$50:$CA$50</c:f>
              <c:numCache>
                <c:formatCode>General</c:formatCode>
                <c:ptCount val="76"/>
                <c:pt idx="0">
                  <c:v>11.0</c:v>
                </c:pt>
                <c:pt idx="1">
                  <c:v>15.0</c:v>
                </c:pt>
                <c:pt idx="2">
                  <c:v>18.0</c:v>
                </c:pt>
                <c:pt idx="4">
                  <c:v>13.0</c:v>
                </c:pt>
                <c:pt idx="5">
                  <c:v>5.0</c:v>
                </c:pt>
                <c:pt idx="7">
                  <c:v>24.0</c:v>
                </c:pt>
                <c:pt idx="8">
                  <c:v>2.0</c:v>
                </c:pt>
                <c:pt idx="9">
                  <c:v>21.0</c:v>
                </c:pt>
                <c:pt idx="10">
                  <c:v>1.0</c:v>
                </c:pt>
                <c:pt idx="11">
                  <c:v>1.0</c:v>
                </c:pt>
                <c:pt idx="12">
                  <c:v>13.0</c:v>
                </c:pt>
                <c:pt idx="14">
                  <c:v>413.0</c:v>
                </c:pt>
                <c:pt idx="15">
                  <c:v>112.0</c:v>
                </c:pt>
                <c:pt idx="16">
                  <c:v>429.0</c:v>
                </c:pt>
                <c:pt idx="17">
                  <c:v>3.0</c:v>
                </c:pt>
                <c:pt idx="19">
                  <c:v>136.0</c:v>
                </c:pt>
                <c:pt idx="21">
                  <c:v>1650.0</c:v>
                </c:pt>
                <c:pt idx="22">
                  <c:v>350.0</c:v>
                </c:pt>
                <c:pt idx="23">
                  <c:v>428.0</c:v>
                </c:pt>
                <c:pt idx="24">
                  <c:v>2.0</c:v>
                </c:pt>
                <c:pt idx="25">
                  <c:v>462.0</c:v>
                </c:pt>
                <c:pt idx="26">
                  <c:v>249.0</c:v>
                </c:pt>
                <c:pt idx="28">
                  <c:v>400.0</c:v>
                </c:pt>
                <c:pt idx="29">
                  <c:v>52.0</c:v>
                </c:pt>
                <c:pt idx="30">
                  <c:v>26.0</c:v>
                </c:pt>
                <c:pt idx="31">
                  <c:v>5.0</c:v>
                </c:pt>
                <c:pt idx="32">
                  <c:v>300.0</c:v>
                </c:pt>
                <c:pt idx="33">
                  <c:v>108.0</c:v>
                </c:pt>
                <c:pt idx="35">
                  <c:v>1380.0</c:v>
                </c:pt>
                <c:pt idx="36">
                  <c:v>536.0</c:v>
                </c:pt>
                <c:pt idx="37">
                  <c:v>81.0</c:v>
                </c:pt>
                <c:pt idx="38">
                  <c:v>6.0</c:v>
                </c:pt>
                <c:pt idx="39">
                  <c:v>44.0</c:v>
                </c:pt>
                <c:pt idx="40">
                  <c:v>152.0</c:v>
                </c:pt>
                <c:pt idx="42">
                  <c:v>86.0</c:v>
                </c:pt>
                <c:pt idx="43">
                  <c:v>1.0</c:v>
                </c:pt>
                <c:pt idx="44">
                  <c:v>460.0</c:v>
                </c:pt>
                <c:pt idx="45">
                  <c:v>5.0</c:v>
                </c:pt>
                <c:pt idx="46">
                  <c:v>216.0</c:v>
                </c:pt>
                <c:pt idx="47">
                  <c:v>62.0</c:v>
                </c:pt>
                <c:pt idx="49">
                  <c:v>2010.0</c:v>
                </c:pt>
                <c:pt idx="50">
                  <c:v>60.0</c:v>
                </c:pt>
                <c:pt idx="51">
                  <c:v>330.0</c:v>
                </c:pt>
                <c:pt idx="52">
                  <c:v>11.0</c:v>
                </c:pt>
                <c:pt idx="53">
                  <c:v>376.0</c:v>
                </c:pt>
                <c:pt idx="54">
                  <c:v>708.0</c:v>
                </c:pt>
                <c:pt idx="56">
                  <c:v>168.0</c:v>
                </c:pt>
                <c:pt idx="57">
                  <c:v>100.0</c:v>
                </c:pt>
                <c:pt idx="58">
                  <c:v>100.0</c:v>
                </c:pt>
                <c:pt idx="59">
                  <c:v>6.0</c:v>
                </c:pt>
                <c:pt idx="60">
                  <c:v>238.0</c:v>
                </c:pt>
                <c:pt idx="61">
                  <c:v>280.0</c:v>
                </c:pt>
                <c:pt idx="63">
                  <c:v>40.0</c:v>
                </c:pt>
                <c:pt idx="64">
                  <c:v>42.0</c:v>
                </c:pt>
                <c:pt idx="65">
                  <c:v>135.0</c:v>
                </c:pt>
                <c:pt idx="66">
                  <c:v>37.0</c:v>
                </c:pt>
                <c:pt idx="67">
                  <c:v>600.0</c:v>
                </c:pt>
                <c:pt idx="68">
                  <c:v>486.0</c:v>
                </c:pt>
                <c:pt idx="70">
                  <c:v>540.0</c:v>
                </c:pt>
                <c:pt idx="71">
                  <c:v>216.0</c:v>
                </c:pt>
                <c:pt idx="72">
                  <c:v>30.0</c:v>
                </c:pt>
                <c:pt idx="73">
                  <c:v>3.0</c:v>
                </c:pt>
                <c:pt idx="74">
                  <c:v>21.0</c:v>
                </c:pt>
                <c:pt idx="75">
                  <c:v>45.0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100"/>
        <c:shape val="box"/>
        <c:axId val="502449680"/>
        <c:axId val="502400032"/>
        <c:axId val="0"/>
      </c:bar3DChart>
      <c:catAx>
        <c:axId val="5024496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Samples (date/site)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02400032"/>
        <c:crosses val="autoZero"/>
        <c:auto val="1"/>
        <c:lblAlgn val="ctr"/>
        <c:lblOffset val="1"/>
        <c:tickLblSkip val="1"/>
        <c:noMultiLvlLbl val="0"/>
      </c:catAx>
      <c:valAx>
        <c:axId val="502400032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0244968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004108440295"/>
          <c:y val="0.0831202464507755"/>
          <c:w val="0.864055958333594"/>
          <c:h val="0.4802552914268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'hydro-morpho graph'!$B$35</c:f>
              <c:strCache>
                <c:ptCount val="1"/>
                <c:pt idx="0">
                  <c:v>oct'15</c:v>
                </c:pt>
              </c:strCache>
            </c:strRef>
          </c:tx>
          <c:spPr>
            <a:solidFill>
              <a:schemeClr val="accent6">
                <a:shade val="37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graph'!$B$36:$B$46</c:f>
              <c:numCache>
                <c:formatCode>0.00</c:formatCode>
                <c:ptCount val="11"/>
                <c:pt idx="0">
                  <c:v>0.0013175</c:v>
                </c:pt>
                <c:pt idx="1">
                  <c:v>0.01837355</c:v>
                </c:pt>
                <c:pt idx="2">
                  <c:v>0.05357625</c:v>
                </c:pt>
                <c:pt idx="3">
                  <c:v>0.17410725</c:v>
                </c:pt>
                <c:pt idx="4">
                  <c:v>0.39040625</c:v>
                </c:pt>
                <c:pt idx="5">
                  <c:v>0.57006</c:v>
                </c:pt>
                <c:pt idx="6">
                  <c:v>0.626132</c:v>
                </c:pt>
                <c:pt idx="7">
                  <c:v>1.7902825</c:v>
                </c:pt>
                <c:pt idx="8">
                  <c:v>0.774591</c:v>
                </c:pt>
                <c:pt idx="9">
                  <c:v>1.333598</c:v>
                </c:pt>
                <c:pt idx="10">
                  <c:v>2.685991</c:v>
                </c:pt>
              </c:numCache>
            </c:numRef>
          </c:val>
        </c:ser>
        <c:ser>
          <c:idx val="1"/>
          <c:order val="1"/>
          <c:tx>
            <c:strRef>
              <c:f>'hydro-morpho graph'!$C$35</c:f>
              <c:strCache>
                <c:ptCount val="1"/>
                <c:pt idx="0">
                  <c:v>nov'15</c:v>
                </c:pt>
              </c:strCache>
            </c:strRef>
          </c:tx>
          <c:spPr>
            <a:solidFill>
              <a:schemeClr val="accent6">
                <a:shade val="44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graph'!$C$36:$C$46</c:f>
              <c:numCache>
                <c:formatCode>0.00</c:formatCode>
                <c:ptCount val="11"/>
                <c:pt idx="0">
                  <c:v>0.00264775</c:v>
                </c:pt>
                <c:pt idx="1">
                  <c:v>0.050374</c:v>
                </c:pt>
                <c:pt idx="2">
                  <c:v>0.0199815</c:v>
                </c:pt>
                <c:pt idx="3">
                  <c:v>0.147644</c:v>
                </c:pt>
                <c:pt idx="4">
                  <c:v>0.4804525</c:v>
                </c:pt>
                <c:pt idx="5">
                  <c:v>0.39171</c:v>
                </c:pt>
                <c:pt idx="6">
                  <c:v>0.6095185</c:v>
                </c:pt>
                <c:pt idx="7">
                  <c:v>0.56801625</c:v>
                </c:pt>
                <c:pt idx="8">
                  <c:v>0.7248395</c:v>
                </c:pt>
                <c:pt idx="9">
                  <c:v>0.7568175</c:v>
                </c:pt>
                <c:pt idx="10">
                  <c:v>1.4318845</c:v>
                </c:pt>
              </c:numCache>
            </c:numRef>
          </c:val>
        </c:ser>
        <c:ser>
          <c:idx val="2"/>
          <c:order val="2"/>
          <c:tx>
            <c:strRef>
              <c:f>'hydro-morpho graph'!$D$35</c:f>
              <c:strCache>
                <c:ptCount val="1"/>
                <c:pt idx="0">
                  <c:v>dec'15</c:v>
                </c:pt>
              </c:strCache>
            </c:strRef>
          </c:tx>
          <c:spPr>
            <a:solidFill>
              <a:schemeClr val="accent6">
                <a:shade val="52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graph'!$D$36:$D$46</c:f>
              <c:numCache>
                <c:formatCode>General</c:formatCode>
                <c:ptCount val="11"/>
              </c:numCache>
            </c:numRef>
          </c:val>
        </c:ser>
        <c:ser>
          <c:idx val="3"/>
          <c:order val="3"/>
          <c:tx>
            <c:strRef>
              <c:f>'hydro-morpho graph'!$E$35</c:f>
              <c:strCache>
                <c:ptCount val="1"/>
                <c:pt idx="0">
                  <c:v>jan'16</c:v>
                </c:pt>
              </c:strCache>
            </c:strRef>
          </c:tx>
          <c:spPr>
            <a:solidFill>
              <a:schemeClr val="accent6">
                <a:shade val="59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graph'!$E$36:$E$46</c:f>
              <c:numCache>
                <c:formatCode>0.00</c:formatCode>
                <c:ptCount val="11"/>
                <c:pt idx="0">
                  <c:v>0.0468135</c:v>
                </c:pt>
                <c:pt idx="1">
                  <c:v>0.044873</c:v>
                </c:pt>
                <c:pt idx="2">
                  <c:v>0.121114</c:v>
                </c:pt>
                <c:pt idx="3">
                  <c:v>0.250225</c:v>
                </c:pt>
                <c:pt idx="4">
                  <c:v>0.269646</c:v>
                </c:pt>
                <c:pt idx="5">
                  <c:v>0.309375</c:v>
                </c:pt>
                <c:pt idx="6">
                  <c:v>0.57607775</c:v>
                </c:pt>
                <c:pt idx="7">
                  <c:v>0.4946519</c:v>
                </c:pt>
                <c:pt idx="8">
                  <c:v>0.67243825</c:v>
                </c:pt>
                <c:pt idx="9">
                  <c:v>1.1763435</c:v>
                </c:pt>
                <c:pt idx="10">
                  <c:v>1.3961985</c:v>
                </c:pt>
              </c:numCache>
            </c:numRef>
          </c:val>
        </c:ser>
        <c:ser>
          <c:idx val="4"/>
          <c:order val="4"/>
          <c:tx>
            <c:strRef>
              <c:f>'hydro-morpho graph'!$F$35</c:f>
              <c:strCache>
                <c:ptCount val="1"/>
                <c:pt idx="0">
                  <c:v>feb'16</c:v>
                </c:pt>
              </c:strCache>
            </c:strRef>
          </c:tx>
          <c:spPr>
            <a:solidFill>
              <a:schemeClr val="accent6">
                <a:shade val="66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graph'!$F$36:$F$46</c:f>
              <c:numCache>
                <c:formatCode>0.00</c:formatCode>
                <c:ptCount val="11"/>
                <c:pt idx="0">
                  <c:v>0.02549125</c:v>
                </c:pt>
                <c:pt idx="1">
                  <c:v>0.058205</c:v>
                </c:pt>
                <c:pt idx="2">
                  <c:v>0.14750925</c:v>
                </c:pt>
                <c:pt idx="3">
                  <c:v>0.2580525</c:v>
                </c:pt>
                <c:pt idx="4">
                  <c:v>0.467895</c:v>
                </c:pt>
                <c:pt idx="5">
                  <c:v>0.5443375</c:v>
                </c:pt>
                <c:pt idx="6">
                  <c:v>0.87345</c:v>
                </c:pt>
                <c:pt idx="7">
                  <c:v>1.051595</c:v>
                </c:pt>
                <c:pt idx="8">
                  <c:v>1.4053675</c:v>
                </c:pt>
                <c:pt idx="9">
                  <c:v>1.657825</c:v>
                </c:pt>
                <c:pt idx="10">
                  <c:v>2.16522</c:v>
                </c:pt>
              </c:numCache>
            </c:numRef>
          </c:val>
        </c:ser>
        <c:ser>
          <c:idx val="5"/>
          <c:order val="5"/>
          <c:tx>
            <c:strRef>
              <c:f>'hydro-morpho graph'!$G$35</c:f>
              <c:strCache>
                <c:ptCount val="1"/>
                <c:pt idx="0">
                  <c:v>mar'16</c:v>
                </c:pt>
              </c:strCache>
            </c:strRef>
          </c:tx>
          <c:spPr>
            <a:solidFill>
              <a:schemeClr val="accent6">
                <a:shade val="74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graph'!$G$36:$G$46</c:f>
              <c:numCache>
                <c:formatCode>0.00</c:formatCode>
                <c:ptCount val="11"/>
                <c:pt idx="0">
                  <c:v>0.0473325</c:v>
                </c:pt>
                <c:pt idx="1">
                  <c:v>0.237</c:v>
                </c:pt>
                <c:pt idx="2">
                  <c:v>0.6908375</c:v>
                </c:pt>
              </c:numCache>
            </c:numRef>
          </c:val>
        </c:ser>
        <c:ser>
          <c:idx val="6"/>
          <c:order val="6"/>
          <c:tx>
            <c:strRef>
              <c:f>'hydro-morpho graph'!$H$35</c:f>
              <c:strCache>
                <c:ptCount val="1"/>
                <c:pt idx="0">
                  <c:v>apr'16</c:v>
                </c:pt>
              </c:strCache>
            </c:strRef>
          </c:tx>
          <c:spPr>
            <a:solidFill>
              <a:schemeClr val="accent6">
                <a:shade val="81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graph'!$H$36:$H$46</c:f>
              <c:numCache>
                <c:formatCode>0.00</c:formatCode>
                <c:ptCount val="11"/>
                <c:pt idx="0">
                  <c:v>0.0111425</c:v>
                </c:pt>
                <c:pt idx="1">
                  <c:v>0.03366</c:v>
                </c:pt>
                <c:pt idx="2">
                  <c:v>0.11407</c:v>
                </c:pt>
                <c:pt idx="3">
                  <c:v>0.25231025</c:v>
                </c:pt>
                <c:pt idx="4">
                  <c:v>0.259505</c:v>
                </c:pt>
                <c:pt idx="5">
                  <c:v>0.74801</c:v>
                </c:pt>
                <c:pt idx="6">
                  <c:v>2.92136</c:v>
                </c:pt>
              </c:numCache>
            </c:numRef>
          </c:val>
        </c:ser>
        <c:ser>
          <c:idx val="7"/>
          <c:order val="7"/>
          <c:tx>
            <c:strRef>
              <c:f>'hydro-morpho graph'!$I$35</c:f>
              <c:strCache>
                <c:ptCount val="1"/>
                <c:pt idx="0">
                  <c:v>may'16</c:v>
                </c:pt>
              </c:strCache>
            </c:strRef>
          </c:tx>
          <c:spPr>
            <a:solidFill>
              <a:schemeClr val="accent6">
                <a:shade val="88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graph'!$I$36:$I$46</c:f>
              <c:numCache>
                <c:formatCode>0.00</c:formatCode>
                <c:ptCount val="11"/>
                <c:pt idx="0">
                  <c:v>0.004275</c:v>
                </c:pt>
                <c:pt idx="1">
                  <c:v>0.0272185</c:v>
                </c:pt>
                <c:pt idx="2">
                  <c:v>0.061766</c:v>
                </c:pt>
                <c:pt idx="3">
                  <c:v>0.13199125</c:v>
                </c:pt>
                <c:pt idx="4">
                  <c:v>0.17297575</c:v>
                </c:pt>
                <c:pt idx="5">
                  <c:v>0.32929375</c:v>
                </c:pt>
                <c:pt idx="6">
                  <c:v>0.427008</c:v>
                </c:pt>
                <c:pt idx="7">
                  <c:v>0.382427</c:v>
                </c:pt>
                <c:pt idx="8">
                  <c:v>0.37721875</c:v>
                </c:pt>
                <c:pt idx="9">
                  <c:v>0.436034</c:v>
                </c:pt>
                <c:pt idx="10">
                  <c:v>1.004605</c:v>
                </c:pt>
              </c:numCache>
            </c:numRef>
          </c:val>
        </c:ser>
        <c:ser>
          <c:idx val="8"/>
          <c:order val="8"/>
          <c:tx>
            <c:strRef>
              <c:f>'hydro-morpho graph'!$J$35</c:f>
              <c:strCache>
                <c:ptCount val="1"/>
                <c:pt idx="0">
                  <c:v>jun'16</c:v>
                </c:pt>
              </c:strCache>
            </c:strRef>
          </c:tx>
          <c:spPr>
            <a:solidFill>
              <a:schemeClr val="accent6">
                <a:shade val="96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graph'!$J$36:$J$46</c:f>
              <c:numCache>
                <c:formatCode>0.00</c:formatCode>
                <c:ptCount val="11"/>
                <c:pt idx="0">
                  <c:v>0.00049875</c:v>
                </c:pt>
                <c:pt idx="1">
                  <c:v>0.0107705</c:v>
                </c:pt>
                <c:pt idx="2">
                  <c:v>0.041642</c:v>
                </c:pt>
                <c:pt idx="3">
                  <c:v>0.160835</c:v>
                </c:pt>
                <c:pt idx="4">
                  <c:v>0.23637</c:v>
                </c:pt>
                <c:pt idx="5">
                  <c:v>0.0690225</c:v>
                </c:pt>
                <c:pt idx="6">
                  <c:v>0.28753</c:v>
                </c:pt>
                <c:pt idx="7">
                  <c:v>0.305065</c:v>
                </c:pt>
                <c:pt idx="8">
                  <c:v>1.225095</c:v>
                </c:pt>
                <c:pt idx="9">
                  <c:v>0.358575</c:v>
                </c:pt>
                <c:pt idx="10">
                  <c:v>1.4195175</c:v>
                </c:pt>
              </c:numCache>
            </c:numRef>
          </c:val>
        </c:ser>
        <c:ser>
          <c:idx val="9"/>
          <c:order val="9"/>
          <c:tx>
            <c:strRef>
              <c:f>'hydro-morpho graph'!$K$35</c:f>
              <c:strCache>
                <c:ptCount val="1"/>
                <c:pt idx="0">
                  <c:v>jul'16</c:v>
                </c:pt>
              </c:strCache>
            </c:strRef>
          </c:tx>
          <c:spPr>
            <a:solidFill>
              <a:schemeClr val="accent6">
                <a:tint val="97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graph'!$K$36:$K$46</c:f>
              <c:numCache>
                <c:formatCode>0.00</c:formatCode>
                <c:ptCount val="11"/>
                <c:pt idx="0">
                  <c:v>0.0025</c:v>
                </c:pt>
                <c:pt idx="1">
                  <c:v>0.01084</c:v>
                </c:pt>
                <c:pt idx="2">
                  <c:v>0.02376</c:v>
                </c:pt>
                <c:pt idx="3">
                  <c:v>0.09332</c:v>
                </c:pt>
                <c:pt idx="4">
                  <c:v>0.06698</c:v>
                </c:pt>
                <c:pt idx="5">
                  <c:v>0.14342</c:v>
                </c:pt>
                <c:pt idx="6">
                  <c:v>0.0919</c:v>
                </c:pt>
                <c:pt idx="7">
                  <c:v>0.56319</c:v>
                </c:pt>
                <c:pt idx="8">
                  <c:v>0.15373</c:v>
                </c:pt>
                <c:pt idx="10">
                  <c:v>0.23625</c:v>
                </c:pt>
              </c:numCache>
            </c:numRef>
          </c:val>
        </c:ser>
        <c:ser>
          <c:idx val="10"/>
          <c:order val="10"/>
          <c:tx>
            <c:strRef>
              <c:f>'hydro-morpho graph'!$L$35</c:f>
              <c:strCache>
                <c:ptCount val="1"/>
                <c:pt idx="0">
                  <c:v>aug'16</c:v>
                </c:pt>
              </c:strCache>
            </c:strRef>
          </c:tx>
          <c:spPr>
            <a:solidFill>
              <a:schemeClr val="accent6">
                <a:tint val="89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graph'!$L$36:$L$46</c:f>
              <c:numCache>
                <c:formatCode>0.00</c:formatCode>
                <c:ptCount val="11"/>
                <c:pt idx="1">
                  <c:v>0.00028875</c:v>
                </c:pt>
                <c:pt idx="2">
                  <c:v>0.020295</c:v>
                </c:pt>
                <c:pt idx="3">
                  <c:v>0.0434775</c:v>
                </c:pt>
                <c:pt idx="4">
                  <c:v>0.0152</c:v>
                </c:pt>
                <c:pt idx="5">
                  <c:v>0.0528425</c:v>
                </c:pt>
                <c:pt idx="6">
                  <c:v>0.1094025</c:v>
                </c:pt>
                <c:pt idx="7">
                  <c:v>0.0771325</c:v>
                </c:pt>
                <c:pt idx="8">
                  <c:v>0.0748325</c:v>
                </c:pt>
                <c:pt idx="9">
                  <c:v>0.3349525</c:v>
                </c:pt>
                <c:pt idx="10">
                  <c:v>0.63888</c:v>
                </c:pt>
              </c:numCache>
            </c:numRef>
          </c:val>
        </c:ser>
        <c:ser>
          <c:idx val="11"/>
          <c:order val="11"/>
          <c:tx>
            <c:strRef>
              <c:f>'hydro-morpho graph'!$M$35</c:f>
              <c:strCache>
                <c:ptCount val="1"/>
                <c:pt idx="0">
                  <c:v>sep'16</c:v>
                </c:pt>
              </c:strCache>
            </c:strRef>
          </c:tx>
          <c:spPr>
            <a:solidFill>
              <a:schemeClr val="accent6">
                <a:tint val="82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graph'!$M$36:$M$46</c:f>
              <c:numCache>
                <c:formatCode>0.00</c:formatCode>
                <c:ptCount val="11"/>
                <c:pt idx="1">
                  <c:v>0.018</c:v>
                </c:pt>
                <c:pt idx="2">
                  <c:v>0.02584</c:v>
                </c:pt>
                <c:pt idx="3">
                  <c:v>0.00953</c:v>
                </c:pt>
                <c:pt idx="4">
                  <c:v>0.07788</c:v>
                </c:pt>
                <c:pt idx="5">
                  <c:v>0.076335</c:v>
                </c:pt>
                <c:pt idx="6">
                  <c:v>0.25721225</c:v>
                </c:pt>
                <c:pt idx="7">
                  <c:v>0.19816</c:v>
                </c:pt>
                <c:pt idx="8">
                  <c:v>0.206805</c:v>
                </c:pt>
                <c:pt idx="9">
                  <c:v>1.00113</c:v>
                </c:pt>
                <c:pt idx="10">
                  <c:v>1.2181665</c:v>
                </c:pt>
              </c:numCache>
            </c:numRef>
          </c:val>
        </c:ser>
        <c:ser>
          <c:idx val="12"/>
          <c:order val="12"/>
          <c:tx>
            <c:strRef>
              <c:f>'hydro-morpho graph'!$N$35</c:f>
              <c:strCache>
                <c:ptCount val="1"/>
                <c:pt idx="0">
                  <c:v>oct'16</c:v>
                </c:pt>
              </c:strCache>
            </c:strRef>
          </c:tx>
          <c:spPr>
            <a:solidFill>
              <a:schemeClr val="accent6">
                <a:tint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graph'!$N$36:$N$46</c:f>
              <c:numCache>
                <c:formatCode>0.00</c:formatCode>
                <c:ptCount val="11"/>
                <c:pt idx="1">
                  <c:v>0.0171</c:v>
                </c:pt>
                <c:pt idx="2">
                  <c:v>0.04482</c:v>
                </c:pt>
                <c:pt idx="3">
                  <c:v>0.13984</c:v>
                </c:pt>
                <c:pt idx="4">
                  <c:v>0.16047</c:v>
                </c:pt>
                <c:pt idx="5">
                  <c:v>0.47887</c:v>
                </c:pt>
                <c:pt idx="6">
                  <c:v>0.3832</c:v>
                </c:pt>
                <c:pt idx="7">
                  <c:v>0.14887</c:v>
                </c:pt>
              </c:numCache>
            </c:numRef>
          </c:val>
        </c:ser>
        <c:ser>
          <c:idx val="13"/>
          <c:order val="13"/>
          <c:tx>
            <c:strRef>
              <c:f>'hydro-morpho graph'!$O$35</c:f>
              <c:strCache>
                <c:ptCount val="1"/>
                <c:pt idx="0">
                  <c:v>nov'16</c:v>
                </c:pt>
              </c:strCache>
            </c:strRef>
          </c:tx>
          <c:spPr>
            <a:solidFill>
              <a:schemeClr val="accent6">
                <a:tint val="67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graph'!$O$36:$O$46</c:f>
              <c:numCache>
                <c:formatCode>0.00</c:formatCode>
                <c:ptCount val="11"/>
                <c:pt idx="1">
                  <c:v>0.051</c:v>
                </c:pt>
                <c:pt idx="2">
                  <c:v>0.0295275</c:v>
                </c:pt>
                <c:pt idx="3">
                  <c:v>0.04141</c:v>
                </c:pt>
                <c:pt idx="4">
                  <c:v>0.1849025</c:v>
                </c:pt>
                <c:pt idx="5">
                  <c:v>0.301165</c:v>
                </c:pt>
                <c:pt idx="6">
                  <c:v>0.358255</c:v>
                </c:pt>
                <c:pt idx="7">
                  <c:v>0.4362625</c:v>
                </c:pt>
                <c:pt idx="8">
                  <c:v>0.63462</c:v>
                </c:pt>
                <c:pt idx="9">
                  <c:v>0.481155</c:v>
                </c:pt>
              </c:numCache>
            </c:numRef>
          </c:val>
        </c:ser>
        <c:ser>
          <c:idx val="14"/>
          <c:order val="14"/>
          <c:tx>
            <c:strRef>
              <c:f>'hydro-morpho graph'!$P$35</c:f>
              <c:strCache>
                <c:ptCount val="1"/>
                <c:pt idx="0">
                  <c:v>dec'16</c:v>
                </c:pt>
              </c:strCache>
            </c:strRef>
          </c:tx>
          <c:spPr>
            <a:solidFill>
              <a:schemeClr val="accent6">
                <a:tint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graph'!$P$36:$P$46</c:f>
              <c:numCache>
                <c:formatCode>0.00</c:formatCode>
                <c:ptCount val="11"/>
                <c:pt idx="1">
                  <c:v>0.09072</c:v>
                </c:pt>
                <c:pt idx="2">
                  <c:v>0.36072</c:v>
                </c:pt>
                <c:pt idx="3">
                  <c:v>0.085905</c:v>
                </c:pt>
                <c:pt idx="4">
                  <c:v>0.21315</c:v>
                </c:pt>
                <c:pt idx="5">
                  <c:v>0.2478425</c:v>
                </c:pt>
                <c:pt idx="6">
                  <c:v>0.355135</c:v>
                </c:pt>
                <c:pt idx="7">
                  <c:v>0.3069</c:v>
                </c:pt>
                <c:pt idx="8">
                  <c:v>0.4026375</c:v>
                </c:pt>
                <c:pt idx="9">
                  <c:v>0.7129775</c:v>
                </c:pt>
                <c:pt idx="10">
                  <c:v>1.28712</c:v>
                </c:pt>
              </c:numCache>
            </c:numRef>
          </c:val>
        </c:ser>
        <c:ser>
          <c:idx val="15"/>
          <c:order val="15"/>
          <c:tx>
            <c:strRef>
              <c:f>'hydro-morpho graph'!$Q$35</c:f>
              <c:strCache>
                <c:ptCount val="1"/>
                <c:pt idx="0">
                  <c:v>jan'17</c:v>
                </c:pt>
              </c:strCache>
            </c:strRef>
          </c:tx>
          <c:spPr>
            <a:solidFill>
              <a:schemeClr val="accent6">
                <a:tint val="53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graph'!$Q$36:$Q$46</c:f>
              <c:numCache>
                <c:formatCode>0.00</c:formatCode>
                <c:ptCount val="11"/>
                <c:pt idx="1">
                  <c:v>0.00832</c:v>
                </c:pt>
                <c:pt idx="2">
                  <c:v>0.01365</c:v>
                </c:pt>
                <c:pt idx="3">
                  <c:v>0.061625</c:v>
                </c:pt>
                <c:pt idx="4">
                  <c:v>0.06927</c:v>
                </c:pt>
                <c:pt idx="5">
                  <c:v>0.0879825</c:v>
                </c:pt>
                <c:pt idx="6">
                  <c:v>0.17034</c:v>
                </c:pt>
                <c:pt idx="7">
                  <c:v>0.1152725</c:v>
                </c:pt>
                <c:pt idx="8">
                  <c:v>0.06221</c:v>
                </c:pt>
                <c:pt idx="9">
                  <c:v>0.52767</c:v>
                </c:pt>
              </c:numCache>
            </c:numRef>
          </c:val>
        </c:ser>
        <c:ser>
          <c:idx val="16"/>
          <c:order val="16"/>
          <c:tx>
            <c:strRef>
              <c:f>'hydro-morpho graph'!$R$35</c:f>
              <c:strCache>
                <c:ptCount val="1"/>
                <c:pt idx="0">
                  <c:v>feb'17</c:v>
                </c:pt>
              </c:strCache>
            </c:strRef>
          </c:tx>
          <c:spPr>
            <a:solidFill>
              <a:schemeClr val="accent6">
                <a:tint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graph'!$R$36:$R$46</c:f>
              <c:numCache>
                <c:formatCode>0.00</c:formatCode>
                <c:ptCount val="11"/>
                <c:pt idx="1">
                  <c:v>0.038213</c:v>
                </c:pt>
                <c:pt idx="2">
                  <c:v>0.11232</c:v>
                </c:pt>
                <c:pt idx="3">
                  <c:v>0.09376</c:v>
                </c:pt>
                <c:pt idx="4">
                  <c:v>0.08307</c:v>
                </c:pt>
                <c:pt idx="5">
                  <c:v>0.225825</c:v>
                </c:pt>
                <c:pt idx="6">
                  <c:v>0.0815375</c:v>
                </c:pt>
                <c:pt idx="7">
                  <c:v>0.7310775</c:v>
                </c:pt>
                <c:pt idx="8">
                  <c:v>0.6543</c:v>
                </c:pt>
                <c:pt idx="9">
                  <c:v>1.38071</c:v>
                </c:pt>
                <c:pt idx="10">
                  <c:v>1.064955</c:v>
                </c:pt>
              </c:numCache>
            </c:numRef>
          </c:val>
        </c:ser>
        <c:ser>
          <c:idx val="17"/>
          <c:order val="17"/>
          <c:tx>
            <c:strRef>
              <c:f>'hydro-morpho graph'!$S$35</c:f>
              <c:strCache>
                <c:ptCount val="1"/>
                <c:pt idx="0">
                  <c:v>mar'17</c:v>
                </c:pt>
              </c:strCache>
            </c:strRef>
          </c:tx>
          <c:spPr>
            <a:solidFill>
              <a:schemeClr val="accent6">
                <a:tint val="38000"/>
              </a:schemeClr>
            </a:solidFill>
            <a:ln>
              <a:noFill/>
            </a:ln>
            <a:effectLst/>
          </c:spPr>
          <c:invertIfNegative val="0"/>
          <c:cat>
            <c:strRef>
              <c:f>'hydro-morpho graph'!$A$36:$A$46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'hydro-morpho graph'!$S$36:$S$46</c:f>
              <c:numCache>
                <c:formatCode>0.00</c:formatCode>
                <c:ptCount val="11"/>
                <c:pt idx="1">
                  <c:v>0.0345</c:v>
                </c:pt>
                <c:pt idx="2">
                  <c:v>0.02864125</c:v>
                </c:pt>
                <c:pt idx="3">
                  <c:v>0.112739</c:v>
                </c:pt>
                <c:pt idx="4">
                  <c:v>0.1209125</c:v>
                </c:pt>
                <c:pt idx="5">
                  <c:v>0.1372535</c:v>
                </c:pt>
                <c:pt idx="6">
                  <c:v>0.232845</c:v>
                </c:pt>
                <c:pt idx="7">
                  <c:v>0.25285</c:v>
                </c:pt>
                <c:pt idx="8">
                  <c:v>0.83922375</c:v>
                </c:pt>
                <c:pt idx="9">
                  <c:v>0.4974925</c:v>
                </c:pt>
                <c:pt idx="10">
                  <c:v>0.829165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5129568"/>
        <c:axId val="535132416"/>
      </c:barChart>
      <c:catAx>
        <c:axId val="5351295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rgbClr val="006600"/>
              </a:solidFill>
              <a:prstDash val="sysDash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33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Sampling sites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33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66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35132416"/>
        <c:crosses val="autoZero"/>
        <c:auto val="1"/>
        <c:lblAlgn val="ctr"/>
        <c:lblOffset val="100"/>
        <c:noMultiLvlLbl val="0"/>
      </c:catAx>
      <c:valAx>
        <c:axId val="535132416"/>
        <c:scaling>
          <c:orientation val="minMax"/>
          <c:max val="3.0"/>
        </c:scaling>
        <c:delete val="0"/>
        <c:axPos val="l"/>
        <c:majorGridlines>
          <c:spPr>
            <a:ln w="9525" cap="flat" cmpd="sng" algn="ctr">
              <a:solidFill>
                <a:srgbClr val="006600"/>
              </a:solidFill>
              <a:prstDash val="sys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>
                    <a:solidFill>
                      <a:schemeClr val="accent6">
                        <a:lumMod val="50000"/>
                      </a:schemeClr>
                    </a:solidFill>
                  </a:rPr>
                  <a:t>Flow (m3/s)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solidFill>
              <a:srgbClr val="0066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35129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0583779760573209"/>
          <c:y val="0.685007997365929"/>
          <c:w val="0.98395362800858"/>
          <c:h val="0.2638410817412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rgbClr val="0033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33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/>
              <a:t>pH</a:t>
            </a:r>
          </a:p>
        </c:rich>
      </c:tx>
      <c:layout>
        <c:manualLayout>
          <c:xMode val="edge"/>
          <c:yMode val="edge"/>
          <c:x val="0.480976275533266"/>
          <c:y val="0.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31156612774999"/>
          <c:y val="0.0531785558548471"/>
          <c:w val="0.832832469433547"/>
          <c:h val="0.702296422752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'Chem Graph'!$B$32:$B$33</c:f>
              <c:strCache>
                <c:ptCount val="2"/>
                <c:pt idx="0">
                  <c:v>pH</c:v>
                </c:pt>
                <c:pt idx="1">
                  <c:v>oct'15</c:v>
                </c:pt>
              </c:strCache>
            </c:strRef>
          </c:tx>
          <c:spPr>
            <a:solidFill>
              <a:schemeClr val="accent1">
                <a:shade val="3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Graph'!$B$34:$B$44</c:f>
              <c:numCache>
                <c:formatCode>0.00</c:formatCode>
                <c:ptCount val="11"/>
                <c:pt idx="0">
                  <c:v>6.3</c:v>
                </c:pt>
                <c:pt idx="1">
                  <c:v>5.4</c:v>
                </c:pt>
                <c:pt idx="2">
                  <c:v>6.9</c:v>
                </c:pt>
                <c:pt idx="3">
                  <c:v>7.05</c:v>
                </c:pt>
                <c:pt idx="4">
                  <c:v>7.1</c:v>
                </c:pt>
                <c:pt idx="5">
                  <c:v>7.14</c:v>
                </c:pt>
                <c:pt idx="6">
                  <c:v>7.5</c:v>
                </c:pt>
                <c:pt idx="7">
                  <c:v>7.4</c:v>
                </c:pt>
                <c:pt idx="8">
                  <c:v>7.4</c:v>
                </c:pt>
                <c:pt idx="9">
                  <c:v>7.47</c:v>
                </c:pt>
                <c:pt idx="10">
                  <c:v>6.67</c:v>
                </c:pt>
              </c:numCache>
            </c:numRef>
          </c:val>
        </c:ser>
        <c:ser>
          <c:idx val="1"/>
          <c:order val="1"/>
          <c:tx>
            <c:strRef>
              <c:f>'Chem Graph'!$C$32:$C$33</c:f>
              <c:strCache>
                <c:ptCount val="2"/>
                <c:pt idx="0">
                  <c:v>pH</c:v>
                </c:pt>
                <c:pt idx="1">
                  <c:v>nov'15</c:v>
                </c:pt>
              </c:strCache>
            </c:strRef>
          </c:tx>
          <c:spPr>
            <a:solidFill>
              <a:schemeClr val="accent1">
                <a:shade val="4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Graph'!$C$34:$C$44</c:f>
              <c:numCache>
                <c:formatCode>0.00</c:formatCode>
                <c:ptCount val="11"/>
                <c:pt idx="0">
                  <c:v>5.9</c:v>
                </c:pt>
                <c:pt idx="1">
                  <c:v>6.859999999999998</c:v>
                </c:pt>
                <c:pt idx="2">
                  <c:v>6.96</c:v>
                </c:pt>
                <c:pt idx="3">
                  <c:v>7.17</c:v>
                </c:pt>
                <c:pt idx="4">
                  <c:v>7.189999999999999</c:v>
                </c:pt>
                <c:pt idx="5">
                  <c:v>7.34</c:v>
                </c:pt>
                <c:pt idx="6">
                  <c:v>7.52</c:v>
                </c:pt>
                <c:pt idx="7">
                  <c:v>7.33</c:v>
                </c:pt>
                <c:pt idx="8">
                  <c:v>7.149999999999999</c:v>
                </c:pt>
                <c:pt idx="9">
                  <c:v>7.35</c:v>
                </c:pt>
                <c:pt idx="10">
                  <c:v>6.95</c:v>
                </c:pt>
              </c:numCache>
            </c:numRef>
          </c:val>
        </c:ser>
        <c:ser>
          <c:idx val="2"/>
          <c:order val="2"/>
          <c:tx>
            <c:strRef>
              <c:f>'Chem Graph'!$D$32:$D$33</c:f>
              <c:strCache>
                <c:ptCount val="2"/>
                <c:pt idx="0">
                  <c:v>pH</c:v>
                </c:pt>
                <c:pt idx="1">
                  <c:v>dec'15</c:v>
                </c:pt>
              </c:strCache>
            </c:strRef>
          </c:tx>
          <c:spPr>
            <a:solidFill>
              <a:schemeClr val="accent1">
                <a:shade val="5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Graph'!$D$34:$D$44</c:f>
              <c:numCache>
                <c:formatCode>0.00</c:formatCode>
                <c:ptCount val="11"/>
                <c:pt idx="0">
                  <c:v>6.37</c:v>
                </c:pt>
                <c:pt idx="1">
                  <c:v>7.53</c:v>
                </c:pt>
                <c:pt idx="2">
                  <c:v>7.17</c:v>
                </c:pt>
                <c:pt idx="3">
                  <c:v>6.659999999999996</c:v>
                </c:pt>
                <c:pt idx="4">
                  <c:v>7.21</c:v>
                </c:pt>
                <c:pt idx="5">
                  <c:v>7.26</c:v>
                </c:pt>
                <c:pt idx="6">
                  <c:v>7.0</c:v>
                </c:pt>
                <c:pt idx="7">
                  <c:v>7.67</c:v>
                </c:pt>
                <c:pt idx="8">
                  <c:v>7.42</c:v>
                </c:pt>
                <c:pt idx="9">
                  <c:v>7.35</c:v>
                </c:pt>
                <c:pt idx="10">
                  <c:v>7.23</c:v>
                </c:pt>
              </c:numCache>
            </c:numRef>
          </c:val>
        </c:ser>
        <c:ser>
          <c:idx val="3"/>
          <c:order val="3"/>
          <c:tx>
            <c:strRef>
              <c:f>'Chem Graph'!$E$32:$E$33</c:f>
              <c:strCache>
                <c:ptCount val="2"/>
                <c:pt idx="0">
                  <c:v>pH</c:v>
                </c:pt>
                <c:pt idx="1">
                  <c:v>jan'16</c:v>
                </c:pt>
              </c:strCache>
            </c:strRef>
          </c:tx>
          <c:spPr>
            <a:solidFill>
              <a:schemeClr val="accent1">
                <a:shade val="5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Graph'!$E$34:$E$44</c:f>
              <c:numCache>
                <c:formatCode>0.00</c:formatCode>
                <c:ptCount val="11"/>
                <c:pt idx="0">
                  <c:v>6.25</c:v>
                </c:pt>
                <c:pt idx="1">
                  <c:v>6.25</c:v>
                </c:pt>
                <c:pt idx="2">
                  <c:v>6.99</c:v>
                </c:pt>
                <c:pt idx="3">
                  <c:v>7.05</c:v>
                </c:pt>
                <c:pt idx="4">
                  <c:v>7.3</c:v>
                </c:pt>
                <c:pt idx="5">
                  <c:v>7.4</c:v>
                </c:pt>
                <c:pt idx="6">
                  <c:v>7.3</c:v>
                </c:pt>
                <c:pt idx="7">
                  <c:v>8.0</c:v>
                </c:pt>
                <c:pt idx="8">
                  <c:v>7.2</c:v>
                </c:pt>
                <c:pt idx="9">
                  <c:v>7.6</c:v>
                </c:pt>
                <c:pt idx="10">
                  <c:v>7.0</c:v>
                </c:pt>
              </c:numCache>
            </c:numRef>
          </c:val>
        </c:ser>
        <c:ser>
          <c:idx val="4"/>
          <c:order val="4"/>
          <c:tx>
            <c:strRef>
              <c:f>'Chem Graph'!$F$32:$F$33</c:f>
              <c:strCache>
                <c:ptCount val="2"/>
                <c:pt idx="0">
                  <c:v>pH</c:v>
                </c:pt>
                <c:pt idx="1">
                  <c:v>feb'16</c:v>
                </c:pt>
              </c:strCache>
            </c:strRef>
          </c:tx>
          <c:spPr>
            <a:solidFill>
              <a:schemeClr val="accent1">
                <a:shade val="6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Graph'!$F$34:$F$44</c:f>
              <c:numCache>
                <c:formatCode>0.00</c:formatCode>
                <c:ptCount val="11"/>
                <c:pt idx="0">
                  <c:v>5.64</c:v>
                </c:pt>
                <c:pt idx="1">
                  <c:v>5.94</c:v>
                </c:pt>
                <c:pt idx="2">
                  <c:v>5.9</c:v>
                </c:pt>
                <c:pt idx="3">
                  <c:v>6.3</c:v>
                </c:pt>
                <c:pt idx="4">
                  <c:v>6.76</c:v>
                </c:pt>
                <c:pt idx="5">
                  <c:v>6.73</c:v>
                </c:pt>
                <c:pt idx="6">
                  <c:v>6.83</c:v>
                </c:pt>
                <c:pt idx="7">
                  <c:v>6.87</c:v>
                </c:pt>
                <c:pt idx="8">
                  <c:v>6.75</c:v>
                </c:pt>
                <c:pt idx="9">
                  <c:v>6.88</c:v>
                </c:pt>
                <c:pt idx="10">
                  <c:v>6.819999999999998</c:v>
                </c:pt>
              </c:numCache>
            </c:numRef>
          </c:val>
        </c:ser>
        <c:ser>
          <c:idx val="5"/>
          <c:order val="5"/>
          <c:tx>
            <c:strRef>
              <c:f>'Chem Graph'!$G$32:$G$33</c:f>
              <c:strCache>
                <c:ptCount val="2"/>
                <c:pt idx="0">
                  <c:v>pH</c:v>
                </c:pt>
                <c:pt idx="1">
                  <c:v>mar'16</c:v>
                </c:pt>
              </c:strCache>
            </c:strRef>
          </c:tx>
          <c:spPr>
            <a:solidFill>
              <a:schemeClr val="accent1">
                <a:shade val="7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Graph'!$G$34:$G$44</c:f>
              <c:numCache>
                <c:formatCode>0.00</c:formatCode>
                <c:ptCount val="11"/>
                <c:pt idx="0">
                  <c:v>5.87</c:v>
                </c:pt>
                <c:pt idx="1">
                  <c:v>6.2</c:v>
                </c:pt>
                <c:pt idx="2">
                  <c:v>5.87</c:v>
                </c:pt>
                <c:pt idx="3">
                  <c:v>6.05</c:v>
                </c:pt>
                <c:pt idx="4">
                  <c:v>6.35</c:v>
                </c:pt>
                <c:pt idx="5">
                  <c:v>6.79</c:v>
                </c:pt>
                <c:pt idx="6">
                  <c:v>6.619999999999996</c:v>
                </c:pt>
                <c:pt idx="7">
                  <c:v>6.95</c:v>
                </c:pt>
                <c:pt idx="8">
                  <c:v>6.619999999999996</c:v>
                </c:pt>
                <c:pt idx="9">
                  <c:v>6.71</c:v>
                </c:pt>
                <c:pt idx="10">
                  <c:v>6.91</c:v>
                </c:pt>
              </c:numCache>
            </c:numRef>
          </c:val>
        </c:ser>
        <c:ser>
          <c:idx val="6"/>
          <c:order val="6"/>
          <c:tx>
            <c:strRef>
              <c:f>'Chem Graph'!$H$32:$H$33</c:f>
              <c:strCache>
                <c:ptCount val="2"/>
                <c:pt idx="0">
                  <c:v>pH</c:v>
                </c:pt>
                <c:pt idx="1">
                  <c:v>apr'16</c:v>
                </c:pt>
              </c:strCache>
            </c:strRef>
          </c:tx>
          <c:spPr>
            <a:solidFill>
              <a:schemeClr val="accent1">
                <a:shade val="81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Graph'!$H$34:$H$44</c:f>
              <c:numCache>
                <c:formatCode>0.00</c:formatCode>
                <c:ptCount val="11"/>
                <c:pt idx="0">
                  <c:v>6.159999999999997</c:v>
                </c:pt>
                <c:pt idx="1">
                  <c:v>5.359999999999998</c:v>
                </c:pt>
                <c:pt idx="2">
                  <c:v>6.319999999999998</c:v>
                </c:pt>
                <c:pt idx="3">
                  <c:v>6.649999999999998</c:v>
                </c:pt>
                <c:pt idx="4">
                  <c:v>6.67</c:v>
                </c:pt>
                <c:pt idx="5">
                  <c:v>6.85</c:v>
                </c:pt>
                <c:pt idx="6">
                  <c:v>7.09</c:v>
                </c:pt>
                <c:pt idx="7">
                  <c:v>7.07</c:v>
                </c:pt>
                <c:pt idx="8">
                  <c:v>7.04</c:v>
                </c:pt>
                <c:pt idx="9">
                  <c:v>6.9</c:v>
                </c:pt>
                <c:pt idx="10">
                  <c:v>6.859999999999998</c:v>
                </c:pt>
              </c:numCache>
            </c:numRef>
          </c:val>
        </c:ser>
        <c:ser>
          <c:idx val="7"/>
          <c:order val="7"/>
          <c:tx>
            <c:strRef>
              <c:f>'Chem Graph'!$I$32:$I$33</c:f>
              <c:strCache>
                <c:ptCount val="2"/>
                <c:pt idx="0">
                  <c:v>pH</c:v>
                </c:pt>
                <c:pt idx="1">
                  <c:v>may'16</c:v>
                </c:pt>
              </c:strCache>
            </c:strRef>
          </c:tx>
          <c:spPr>
            <a:solidFill>
              <a:schemeClr val="accent1">
                <a:shade val="8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Graph'!$I$34:$I$44</c:f>
              <c:numCache>
                <c:formatCode>0.00</c:formatCode>
                <c:ptCount val="11"/>
                <c:pt idx="0">
                  <c:v>5.59</c:v>
                </c:pt>
                <c:pt idx="1">
                  <c:v>6.02</c:v>
                </c:pt>
                <c:pt idx="2">
                  <c:v>6.159999999999997</c:v>
                </c:pt>
                <c:pt idx="3">
                  <c:v>6.56</c:v>
                </c:pt>
                <c:pt idx="4">
                  <c:v>6.55</c:v>
                </c:pt>
                <c:pt idx="5">
                  <c:v>6.689999999999999</c:v>
                </c:pt>
                <c:pt idx="6">
                  <c:v>6.91</c:v>
                </c:pt>
                <c:pt idx="7">
                  <c:v>6.859999999999998</c:v>
                </c:pt>
                <c:pt idx="8">
                  <c:v>6.79</c:v>
                </c:pt>
                <c:pt idx="9">
                  <c:v>6.92</c:v>
                </c:pt>
                <c:pt idx="10">
                  <c:v>6.67</c:v>
                </c:pt>
              </c:numCache>
            </c:numRef>
          </c:val>
        </c:ser>
        <c:ser>
          <c:idx val="8"/>
          <c:order val="8"/>
          <c:tx>
            <c:strRef>
              <c:f>'Chem Graph'!$J$32:$J$33</c:f>
              <c:strCache>
                <c:ptCount val="2"/>
                <c:pt idx="0">
                  <c:v>pH</c:v>
                </c:pt>
                <c:pt idx="1">
                  <c:v>jun'16</c:v>
                </c:pt>
              </c:strCache>
            </c:strRef>
          </c:tx>
          <c:spPr>
            <a:solidFill>
              <a:schemeClr val="accent1">
                <a:shade val="9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Graph'!$J$34:$J$44</c:f>
              <c:numCache>
                <c:formatCode>0.00</c:formatCode>
                <c:ptCount val="11"/>
                <c:pt idx="0">
                  <c:v>5.94</c:v>
                </c:pt>
                <c:pt idx="1">
                  <c:v>6.4</c:v>
                </c:pt>
                <c:pt idx="2">
                  <c:v>6.26</c:v>
                </c:pt>
                <c:pt idx="3">
                  <c:v>6.67</c:v>
                </c:pt>
                <c:pt idx="4">
                  <c:v>6.72</c:v>
                </c:pt>
                <c:pt idx="5">
                  <c:v>6.79</c:v>
                </c:pt>
                <c:pt idx="6">
                  <c:v>7.07</c:v>
                </c:pt>
                <c:pt idx="7">
                  <c:v>7.39</c:v>
                </c:pt>
                <c:pt idx="8">
                  <c:v>6.85</c:v>
                </c:pt>
                <c:pt idx="9">
                  <c:v>7.14</c:v>
                </c:pt>
                <c:pt idx="10">
                  <c:v>6.73</c:v>
                </c:pt>
              </c:numCache>
            </c:numRef>
          </c:val>
        </c:ser>
        <c:ser>
          <c:idx val="9"/>
          <c:order val="9"/>
          <c:tx>
            <c:strRef>
              <c:f>'Chem Graph'!$K$32:$K$33</c:f>
              <c:strCache>
                <c:ptCount val="2"/>
                <c:pt idx="0">
                  <c:v>pH</c:v>
                </c:pt>
                <c:pt idx="1">
                  <c:v>jul'16</c:v>
                </c:pt>
              </c:strCache>
            </c:strRef>
          </c:tx>
          <c:spPr>
            <a:solidFill>
              <a:schemeClr val="accent1">
                <a:tint val="9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Graph'!$K$34:$K$44</c:f>
              <c:numCache>
                <c:formatCode>0.00</c:formatCode>
                <c:ptCount val="11"/>
                <c:pt idx="0">
                  <c:v>5.88</c:v>
                </c:pt>
                <c:pt idx="1">
                  <c:v>6.3</c:v>
                </c:pt>
                <c:pt idx="2">
                  <c:v>6.8</c:v>
                </c:pt>
                <c:pt idx="3">
                  <c:v>6.5</c:v>
                </c:pt>
                <c:pt idx="4">
                  <c:v>6.5</c:v>
                </c:pt>
                <c:pt idx="5">
                  <c:v>6.9</c:v>
                </c:pt>
                <c:pt idx="6">
                  <c:v>7.2</c:v>
                </c:pt>
                <c:pt idx="7">
                  <c:v>7.1</c:v>
                </c:pt>
                <c:pt idx="8">
                  <c:v>6.8</c:v>
                </c:pt>
                <c:pt idx="9">
                  <c:v>6.4</c:v>
                </c:pt>
                <c:pt idx="10">
                  <c:v>6.6</c:v>
                </c:pt>
              </c:numCache>
            </c:numRef>
          </c:val>
        </c:ser>
        <c:ser>
          <c:idx val="10"/>
          <c:order val="10"/>
          <c:tx>
            <c:strRef>
              <c:f>'Chem Graph'!$L$32:$L$33</c:f>
              <c:strCache>
                <c:ptCount val="2"/>
                <c:pt idx="0">
                  <c:v>pH</c:v>
                </c:pt>
                <c:pt idx="1">
                  <c:v>aug'16</c:v>
                </c:pt>
              </c:strCache>
            </c:strRef>
          </c:tx>
          <c:spPr>
            <a:solidFill>
              <a:schemeClr val="accent1">
                <a:tint val="8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Graph'!$L$34:$L$44</c:f>
              <c:numCache>
                <c:formatCode>0.00</c:formatCode>
                <c:ptCount val="11"/>
                <c:pt idx="0">
                  <c:v>6.31</c:v>
                </c:pt>
                <c:pt idx="1">
                  <c:v>6.75</c:v>
                </c:pt>
                <c:pt idx="2">
                  <c:v>7.38</c:v>
                </c:pt>
                <c:pt idx="3">
                  <c:v>7.35</c:v>
                </c:pt>
                <c:pt idx="4">
                  <c:v>7.37</c:v>
                </c:pt>
                <c:pt idx="5">
                  <c:v>7.359999999999998</c:v>
                </c:pt>
                <c:pt idx="6">
                  <c:v>7.51</c:v>
                </c:pt>
                <c:pt idx="7">
                  <c:v>7.52</c:v>
                </c:pt>
                <c:pt idx="8">
                  <c:v>6.609999999999998</c:v>
                </c:pt>
                <c:pt idx="9">
                  <c:v>7.2</c:v>
                </c:pt>
                <c:pt idx="10">
                  <c:v>7.18</c:v>
                </c:pt>
              </c:numCache>
            </c:numRef>
          </c:val>
        </c:ser>
        <c:ser>
          <c:idx val="11"/>
          <c:order val="11"/>
          <c:tx>
            <c:strRef>
              <c:f>'Chem Graph'!$M$32:$M$33</c:f>
              <c:strCache>
                <c:ptCount val="2"/>
                <c:pt idx="0">
                  <c:v>pH</c:v>
                </c:pt>
                <c:pt idx="1">
                  <c:v>sep'16</c:v>
                </c:pt>
              </c:strCache>
            </c:strRef>
          </c:tx>
          <c:spPr>
            <a:solidFill>
              <a:schemeClr val="accent1">
                <a:tint val="8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Graph'!$M$34:$M$44</c:f>
              <c:numCache>
                <c:formatCode>0.00</c:formatCode>
                <c:ptCount val="11"/>
                <c:pt idx="0">
                  <c:v>6.22</c:v>
                </c:pt>
                <c:pt idx="1">
                  <c:v>6.34</c:v>
                </c:pt>
                <c:pt idx="2">
                  <c:v>6.359999999999998</c:v>
                </c:pt>
                <c:pt idx="3">
                  <c:v>6.97</c:v>
                </c:pt>
                <c:pt idx="4">
                  <c:v>7.05</c:v>
                </c:pt>
                <c:pt idx="5">
                  <c:v>7.03</c:v>
                </c:pt>
                <c:pt idx="6">
                  <c:v>7.02</c:v>
                </c:pt>
                <c:pt idx="7">
                  <c:v>7.22</c:v>
                </c:pt>
                <c:pt idx="8">
                  <c:v>7.05</c:v>
                </c:pt>
                <c:pt idx="9">
                  <c:v>7.08</c:v>
                </c:pt>
                <c:pt idx="10">
                  <c:v>6.88</c:v>
                </c:pt>
              </c:numCache>
            </c:numRef>
          </c:val>
        </c:ser>
        <c:ser>
          <c:idx val="12"/>
          <c:order val="12"/>
          <c:tx>
            <c:strRef>
              <c:f>'Chem Graph'!$N$32:$N$33</c:f>
              <c:strCache>
                <c:ptCount val="2"/>
                <c:pt idx="0">
                  <c:v>pH</c:v>
                </c:pt>
                <c:pt idx="1">
                  <c:v>oct'16</c:v>
                </c:pt>
              </c:strCache>
            </c:strRef>
          </c:tx>
          <c:spPr>
            <a:solidFill>
              <a:schemeClr val="accent1">
                <a:tint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Graph'!$N$34:$N$44</c:f>
              <c:numCache>
                <c:formatCode>0.00</c:formatCode>
                <c:ptCount val="11"/>
                <c:pt idx="0">
                  <c:v>6.3</c:v>
                </c:pt>
                <c:pt idx="1">
                  <c:v>6.769999999999999</c:v>
                </c:pt>
                <c:pt idx="2">
                  <c:v>6.94</c:v>
                </c:pt>
                <c:pt idx="3">
                  <c:v>6.85</c:v>
                </c:pt>
                <c:pt idx="4">
                  <c:v>6.73</c:v>
                </c:pt>
                <c:pt idx="5">
                  <c:v>6.9</c:v>
                </c:pt>
                <c:pt idx="6">
                  <c:v>7.149999999999999</c:v>
                </c:pt>
                <c:pt idx="7">
                  <c:v>6.96</c:v>
                </c:pt>
              </c:numCache>
            </c:numRef>
          </c:val>
        </c:ser>
        <c:ser>
          <c:idx val="13"/>
          <c:order val="13"/>
          <c:tx>
            <c:strRef>
              <c:f>'Chem Graph'!$O$32:$O$33</c:f>
              <c:strCache>
                <c:ptCount val="2"/>
                <c:pt idx="0">
                  <c:v>pH</c:v>
                </c:pt>
                <c:pt idx="1">
                  <c:v>nov'16</c:v>
                </c:pt>
              </c:strCache>
            </c:strRef>
          </c:tx>
          <c:spPr>
            <a:solidFill>
              <a:schemeClr val="accent1">
                <a:tint val="6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Graph'!$O$34:$O$44</c:f>
              <c:numCache>
                <c:formatCode>0.00</c:formatCode>
                <c:ptCount val="11"/>
                <c:pt idx="0">
                  <c:v>6.8</c:v>
                </c:pt>
                <c:pt idx="1">
                  <c:v>6.8</c:v>
                </c:pt>
                <c:pt idx="2">
                  <c:v>6.4</c:v>
                </c:pt>
                <c:pt idx="3">
                  <c:v>7.1</c:v>
                </c:pt>
                <c:pt idx="4">
                  <c:v>7.2</c:v>
                </c:pt>
                <c:pt idx="5">
                  <c:v>7.6</c:v>
                </c:pt>
                <c:pt idx="6">
                  <c:v>7.8</c:v>
                </c:pt>
                <c:pt idx="7">
                  <c:v>7.8</c:v>
                </c:pt>
                <c:pt idx="8">
                  <c:v>8.0</c:v>
                </c:pt>
                <c:pt idx="9">
                  <c:v>8.200000000000001</c:v>
                </c:pt>
                <c:pt idx="10">
                  <c:v>8.0</c:v>
                </c:pt>
              </c:numCache>
            </c:numRef>
          </c:val>
        </c:ser>
        <c:ser>
          <c:idx val="14"/>
          <c:order val="14"/>
          <c:tx>
            <c:strRef>
              <c:f>'Chem Graph'!$P$32:$P$33</c:f>
              <c:strCache>
                <c:ptCount val="2"/>
                <c:pt idx="0">
                  <c:v>pH</c:v>
                </c:pt>
                <c:pt idx="1">
                  <c:v>dec'16</c:v>
                </c:pt>
              </c:strCache>
            </c:strRef>
          </c:tx>
          <c:spPr>
            <a:solidFill>
              <a:schemeClr val="accent1">
                <a:tint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Graph'!$P$34:$P$44</c:f>
              <c:numCache>
                <c:formatCode>0.00</c:formatCode>
                <c:ptCount val="11"/>
                <c:pt idx="0">
                  <c:v>7.5</c:v>
                </c:pt>
                <c:pt idx="1">
                  <c:v>7.3</c:v>
                </c:pt>
                <c:pt idx="2">
                  <c:v>6.659999999999996</c:v>
                </c:pt>
                <c:pt idx="3">
                  <c:v>7.3</c:v>
                </c:pt>
                <c:pt idx="4">
                  <c:v>7.319999999999998</c:v>
                </c:pt>
                <c:pt idx="5">
                  <c:v>7.5</c:v>
                </c:pt>
                <c:pt idx="6">
                  <c:v>7.7</c:v>
                </c:pt>
                <c:pt idx="7">
                  <c:v>7.76</c:v>
                </c:pt>
                <c:pt idx="8">
                  <c:v>7.8</c:v>
                </c:pt>
                <c:pt idx="9">
                  <c:v>7.7</c:v>
                </c:pt>
                <c:pt idx="10">
                  <c:v>7.53</c:v>
                </c:pt>
              </c:numCache>
            </c:numRef>
          </c:val>
        </c:ser>
        <c:ser>
          <c:idx val="15"/>
          <c:order val="15"/>
          <c:tx>
            <c:strRef>
              <c:f>'Chem Graph'!$Q$32:$Q$33</c:f>
              <c:strCache>
                <c:ptCount val="2"/>
                <c:pt idx="0">
                  <c:v>pH</c:v>
                </c:pt>
                <c:pt idx="1">
                  <c:v>jan'17</c:v>
                </c:pt>
              </c:strCache>
            </c:strRef>
          </c:tx>
          <c:spPr>
            <a:solidFill>
              <a:schemeClr val="accent1">
                <a:tint val="53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Graph'!$Q$34:$Q$44</c:f>
              <c:numCache>
                <c:formatCode>0.00</c:formatCode>
                <c:ptCount val="11"/>
                <c:pt idx="0">
                  <c:v>8.0</c:v>
                </c:pt>
                <c:pt idx="1">
                  <c:v>7.7</c:v>
                </c:pt>
                <c:pt idx="2">
                  <c:v>6.6</c:v>
                </c:pt>
                <c:pt idx="3">
                  <c:v>7.4</c:v>
                </c:pt>
                <c:pt idx="4">
                  <c:v>7.4</c:v>
                </c:pt>
                <c:pt idx="5">
                  <c:v>7.5</c:v>
                </c:pt>
                <c:pt idx="6">
                  <c:v>7.6</c:v>
                </c:pt>
                <c:pt idx="7">
                  <c:v>7.7</c:v>
                </c:pt>
                <c:pt idx="8">
                  <c:v>7.3</c:v>
                </c:pt>
                <c:pt idx="9">
                  <c:v>7.7</c:v>
                </c:pt>
                <c:pt idx="10">
                  <c:v>7.4</c:v>
                </c:pt>
              </c:numCache>
            </c:numRef>
          </c:val>
        </c:ser>
        <c:ser>
          <c:idx val="16"/>
          <c:order val="16"/>
          <c:tx>
            <c:strRef>
              <c:f>'Chem Graph'!$R$32:$R$33</c:f>
              <c:strCache>
                <c:ptCount val="2"/>
                <c:pt idx="0">
                  <c:v>pH</c:v>
                </c:pt>
                <c:pt idx="1">
                  <c:v>feb'17</c:v>
                </c:pt>
              </c:strCache>
            </c:strRef>
          </c:tx>
          <c:spPr>
            <a:solidFill>
              <a:schemeClr val="accent1">
                <a:tint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Graph'!$R$34:$R$44</c:f>
              <c:numCache>
                <c:formatCode>0.00</c:formatCode>
                <c:ptCount val="11"/>
                <c:pt idx="0">
                  <c:v>6.819999999999998</c:v>
                </c:pt>
                <c:pt idx="1">
                  <c:v>7.06</c:v>
                </c:pt>
                <c:pt idx="2">
                  <c:v>6.96</c:v>
                </c:pt>
                <c:pt idx="3">
                  <c:v>7.55</c:v>
                </c:pt>
                <c:pt idx="4">
                  <c:v>7.659999999999996</c:v>
                </c:pt>
                <c:pt idx="5">
                  <c:v>8.02</c:v>
                </c:pt>
                <c:pt idx="6">
                  <c:v>8.34</c:v>
                </c:pt>
                <c:pt idx="7">
                  <c:v>8.239999999999998</c:v>
                </c:pt>
                <c:pt idx="8">
                  <c:v>7.819999999999998</c:v>
                </c:pt>
                <c:pt idx="9">
                  <c:v>8.4</c:v>
                </c:pt>
                <c:pt idx="10">
                  <c:v>8.47</c:v>
                </c:pt>
              </c:numCache>
            </c:numRef>
          </c:val>
        </c:ser>
        <c:ser>
          <c:idx val="17"/>
          <c:order val="17"/>
          <c:tx>
            <c:strRef>
              <c:f>'Chem Graph'!$S$32:$S$33</c:f>
              <c:strCache>
                <c:ptCount val="2"/>
                <c:pt idx="0">
                  <c:v>pH</c:v>
                </c:pt>
                <c:pt idx="1">
                  <c:v>mar'17</c:v>
                </c:pt>
              </c:strCache>
            </c:strRef>
          </c:tx>
          <c:spPr>
            <a:solidFill>
              <a:schemeClr val="accent1">
                <a:tint val="3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Graph'!$A$34:$A$44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Graph'!$S$34:$S$44</c:f>
              <c:numCache>
                <c:formatCode>0.00</c:formatCode>
                <c:ptCount val="11"/>
                <c:pt idx="0">
                  <c:v>6.07</c:v>
                </c:pt>
                <c:pt idx="1">
                  <c:v>6.38</c:v>
                </c:pt>
                <c:pt idx="2">
                  <c:v>6.96</c:v>
                </c:pt>
                <c:pt idx="3">
                  <c:v>7.22</c:v>
                </c:pt>
                <c:pt idx="4">
                  <c:v>7.38</c:v>
                </c:pt>
                <c:pt idx="5">
                  <c:v>7.17</c:v>
                </c:pt>
                <c:pt idx="6">
                  <c:v>7.81</c:v>
                </c:pt>
                <c:pt idx="7">
                  <c:v>7.47</c:v>
                </c:pt>
                <c:pt idx="8">
                  <c:v>5.5</c:v>
                </c:pt>
                <c:pt idx="9">
                  <c:v>6.46</c:v>
                </c:pt>
                <c:pt idx="10">
                  <c:v>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3572896"/>
        <c:axId val="533576016"/>
      </c:barChart>
      <c:catAx>
        <c:axId val="5335728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Sampling sites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33576016"/>
        <c:crosses val="autoZero"/>
        <c:auto val="1"/>
        <c:lblAlgn val="ctr"/>
        <c:lblOffset val="0"/>
        <c:noMultiLvlLbl val="0"/>
      </c:catAx>
      <c:valAx>
        <c:axId val="533576016"/>
        <c:scaling>
          <c:orientation val="minMax"/>
          <c:max val="9.0"/>
          <c:min val="0.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pH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.0" sourceLinked="0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33572896"/>
        <c:crosses val="autoZero"/>
        <c:crossBetween val="between"/>
        <c:majorUnit val="3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/>
              <a:t>Condutivity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57111722098258"/>
          <c:y val="0.103419328792763"/>
          <c:w val="0.803937454083561"/>
          <c:h val="0.5646415168930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'Chem Graph'!$B$48</c:f>
              <c:strCache>
                <c:ptCount val="1"/>
                <c:pt idx="0">
                  <c:v>oct'15</c:v>
                </c:pt>
              </c:strCache>
            </c:strRef>
          </c:tx>
          <c:spPr>
            <a:solidFill>
              <a:schemeClr val="accent1">
                <a:shade val="3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Graph'!$B$49:$B$59</c:f>
              <c:numCache>
                <c:formatCode>0.00</c:formatCode>
                <c:ptCount val="11"/>
                <c:pt idx="0">
                  <c:v>251.0</c:v>
                </c:pt>
                <c:pt idx="1">
                  <c:v>206.0</c:v>
                </c:pt>
                <c:pt idx="2">
                  <c:v>353.0</c:v>
                </c:pt>
                <c:pt idx="3">
                  <c:v>355.0</c:v>
                </c:pt>
                <c:pt idx="4">
                  <c:v>352.0</c:v>
                </c:pt>
                <c:pt idx="5">
                  <c:v>339.0</c:v>
                </c:pt>
                <c:pt idx="6">
                  <c:v>344.0</c:v>
                </c:pt>
                <c:pt idx="7">
                  <c:v>351.0</c:v>
                </c:pt>
                <c:pt idx="8">
                  <c:v>353.0</c:v>
                </c:pt>
                <c:pt idx="9">
                  <c:v>388.0</c:v>
                </c:pt>
                <c:pt idx="10">
                  <c:v>434.0</c:v>
                </c:pt>
              </c:numCache>
            </c:numRef>
          </c:val>
        </c:ser>
        <c:ser>
          <c:idx val="1"/>
          <c:order val="1"/>
          <c:tx>
            <c:strRef>
              <c:f>'Chem Graph'!$C$48</c:f>
              <c:strCache>
                <c:ptCount val="1"/>
                <c:pt idx="0">
                  <c:v>nov'15</c:v>
                </c:pt>
              </c:strCache>
            </c:strRef>
          </c:tx>
          <c:spPr>
            <a:solidFill>
              <a:schemeClr val="accent1">
                <a:shade val="4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Graph'!$C$49:$C$59</c:f>
              <c:numCache>
                <c:formatCode>0.00</c:formatCode>
                <c:ptCount val="11"/>
                <c:pt idx="0">
                  <c:v>217.0</c:v>
                </c:pt>
                <c:pt idx="1">
                  <c:v>200.0</c:v>
                </c:pt>
                <c:pt idx="2">
                  <c:v>405.0</c:v>
                </c:pt>
                <c:pt idx="3">
                  <c:v>383.0</c:v>
                </c:pt>
                <c:pt idx="4">
                  <c:v>352.0</c:v>
                </c:pt>
                <c:pt idx="5">
                  <c:v>365.0</c:v>
                </c:pt>
                <c:pt idx="6">
                  <c:v>354.0</c:v>
                </c:pt>
                <c:pt idx="7">
                  <c:v>366.0</c:v>
                </c:pt>
                <c:pt idx="8">
                  <c:v>371.0</c:v>
                </c:pt>
                <c:pt idx="9">
                  <c:v>496.0</c:v>
                </c:pt>
                <c:pt idx="10">
                  <c:v>580.0</c:v>
                </c:pt>
              </c:numCache>
            </c:numRef>
          </c:val>
        </c:ser>
        <c:ser>
          <c:idx val="2"/>
          <c:order val="2"/>
          <c:tx>
            <c:strRef>
              <c:f>'Chem Graph'!$D$48</c:f>
              <c:strCache>
                <c:ptCount val="1"/>
                <c:pt idx="0">
                  <c:v>dec'15</c:v>
                </c:pt>
              </c:strCache>
            </c:strRef>
          </c:tx>
          <c:spPr>
            <a:solidFill>
              <a:schemeClr val="accent1">
                <a:shade val="5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Graph'!$D$49:$D$59</c:f>
              <c:numCache>
                <c:formatCode>0.00</c:formatCode>
                <c:ptCount val="11"/>
                <c:pt idx="0">
                  <c:v>203.0</c:v>
                </c:pt>
                <c:pt idx="1">
                  <c:v>207.0</c:v>
                </c:pt>
                <c:pt idx="2">
                  <c:v>370.0</c:v>
                </c:pt>
                <c:pt idx="3">
                  <c:v>395.0</c:v>
                </c:pt>
                <c:pt idx="4">
                  <c:v>343.0</c:v>
                </c:pt>
                <c:pt idx="5">
                  <c:v>344.0</c:v>
                </c:pt>
                <c:pt idx="6">
                  <c:v>357.0</c:v>
                </c:pt>
                <c:pt idx="7">
                  <c:v>371.0</c:v>
                </c:pt>
                <c:pt idx="8">
                  <c:v>596.0</c:v>
                </c:pt>
                <c:pt idx="9">
                  <c:v>561.0</c:v>
                </c:pt>
                <c:pt idx="10">
                  <c:v>535.0</c:v>
                </c:pt>
              </c:numCache>
            </c:numRef>
          </c:val>
        </c:ser>
        <c:ser>
          <c:idx val="3"/>
          <c:order val="3"/>
          <c:tx>
            <c:strRef>
              <c:f>'Chem Graph'!$E$48</c:f>
              <c:strCache>
                <c:ptCount val="1"/>
                <c:pt idx="0">
                  <c:v>jan'16</c:v>
                </c:pt>
              </c:strCache>
            </c:strRef>
          </c:tx>
          <c:spPr>
            <a:solidFill>
              <a:schemeClr val="accent1">
                <a:shade val="5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Graph'!$E$49:$E$59</c:f>
              <c:numCache>
                <c:formatCode>0.00</c:formatCode>
                <c:ptCount val="11"/>
                <c:pt idx="0">
                  <c:v>215.0</c:v>
                </c:pt>
                <c:pt idx="1">
                  <c:v>196.0</c:v>
                </c:pt>
                <c:pt idx="2">
                  <c:v>290.0</c:v>
                </c:pt>
                <c:pt idx="3">
                  <c:v>376.0</c:v>
                </c:pt>
                <c:pt idx="4">
                  <c:v>343.0</c:v>
                </c:pt>
                <c:pt idx="5">
                  <c:v>335.0</c:v>
                </c:pt>
                <c:pt idx="6">
                  <c:v>337.0</c:v>
                </c:pt>
                <c:pt idx="7">
                  <c:v>349.0</c:v>
                </c:pt>
                <c:pt idx="8">
                  <c:v>380.0</c:v>
                </c:pt>
                <c:pt idx="9">
                  <c:v>370.0</c:v>
                </c:pt>
                <c:pt idx="10">
                  <c:v>369.0</c:v>
                </c:pt>
              </c:numCache>
            </c:numRef>
          </c:val>
        </c:ser>
        <c:ser>
          <c:idx val="4"/>
          <c:order val="4"/>
          <c:tx>
            <c:strRef>
              <c:f>'Chem Graph'!$F$48</c:f>
              <c:strCache>
                <c:ptCount val="1"/>
                <c:pt idx="0">
                  <c:v>feb'16</c:v>
                </c:pt>
              </c:strCache>
            </c:strRef>
          </c:tx>
          <c:spPr>
            <a:solidFill>
              <a:schemeClr val="accent1">
                <a:shade val="6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Graph'!$F$49:$F$59</c:f>
              <c:numCache>
                <c:formatCode>0.00</c:formatCode>
                <c:ptCount val="11"/>
                <c:pt idx="0">
                  <c:v>228.0</c:v>
                </c:pt>
                <c:pt idx="1">
                  <c:v>200.0</c:v>
                </c:pt>
                <c:pt idx="2">
                  <c:v>289.0</c:v>
                </c:pt>
                <c:pt idx="3">
                  <c:v>374.0</c:v>
                </c:pt>
                <c:pt idx="4">
                  <c:v>329.0</c:v>
                </c:pt>
                <c:pt idx="5">
                  <c:v>328.0</c:v>
                </c:pt>
                <c:pt idx="6">
                  <c:v>331.0</c:v>
                </c:pt>
                <c:pt idx="7">
                  <c:v>342.0</c:v>
                </c:pt>
                <c:pt idx="8">
                  <c:v>394.0</c:v>
                </c:pt>
                <c:pt idx="9">
                  <c:v>365.0</c:v>
                </c:pt>
                <c:pt idx="10">
                  <c:v>417.0</c:v>
                </c:pt>
              </c:numCache>
            </c:numRef>
          </c:val>
        </c:ser>
        <c:ser>
          <c:idx val="5"/>
          <c:order val="5"/>
          <c:tx>
            <c:strRef>
              <c:f>'Chem Graph'!$G$48</c:f>
              <c:strCache>
                <c:ptCount val="1"/>
                <c:pt idx="0">
                  <c:v>mar'16</c:v>
                </c:pt>
              </c:strCache>
            </c:strRef>
          </c:tx>
          <c:spPr>
            <a:solidFill>
              <a:schemeClr val="accent1">
                <a:shade val="7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Graph'!$G$49:$G$59</c:f>
              <c:numCache>
                <c:formatCode>0.00</c:formatCode>
                <c:ptCount val="11"/>
                <c:pt idx="0">
                  <c:v>89.0</c:v>
                </c:pt>
                <c:pt idx="1">
                  <c:v>59.0</c:v>
                </c:pt>
                <c:pt idx="2">
                  <c:v>89.0</c:v>
                </c:pt>
                <c:pt idx="3">
                  <c:v>112.0</c:v>
                </c:pt>
                <c:pt idx="4">
                  <c:v>118.0</c:v>
                </c:pt>
                <c:pt idx="5">
                  <c:v>132.0</c:v>
                </c:pt>
                <c:pt idx="6">
                  <c:v>137.0</c:v>
                </c:pt>
                <c:pt idx="7">
                  <c:v>148.0</c:v>
                </c:pt>
                <c:pt idx="8">
                  <c:v>187.0</c:v>
                </c:pt>
                <c:pt idx="9">
                  <c:v>216.0</c:v>
                </c:pt>
                <c:pt idx="10">
                  <c:v>227.0</c:v>
                </c:pt>
              </c:numCache>
            </c:numRef>
          </c:val>
        </c:ser>
        <c:ser>
          <c:idx val="6"/>
          <c:order val="6"/>
          <c:tx>
            <c:strRef>
              <c:f>'Chem Graph'!$H$48</c:f>
              <c:strCache>
                <c:ptCount val="1"/>
                <c:pt idx="0">
                  <c:v>apr'16</c:v>
                </c:pt>
              </c:strCache>
            </c:strRef>
          </c:tx>
          <c:spPr>
            <a:solidFill>
              <a:schemeClr val="accent1">
                <a:shade val="81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Graph'!$H$49:$H$59</c:f>
              <c:numCache>
                <c:formatCode>0.00</c:formatCode>
                <c:ptCount val="11"/>
                <c:pt idx="0">
                  <c:v>43.3</c:v>
                </c:pt>
                <c:pt idx="1">
                  <c:v>39.5</c:v>
                </c:pt>
                <c:pt idx="2">
                  <c:v>58.8</c:v>
                </c:pt>
                <c:pt idx="3">
                  <c:v>73.3</c:v>
                </c:pt>
                <c:pt idx="4">
                  <c:v>66.1</c:v>
                </c:pt>
                <c:pt idx="5">
                  <c:v>61.0</c:v>
                </c:pt>
                <c:pt idx="6">
                  <c:v>43.7</c:v>
                </c:pt>
                <c:pt idx="7">
                  <c:v>43.1</c:v>
                </c:pt>
                <c:pt idx="8">
                  <c:v>46.8</c:v>
                </c:pt>
                <c:pt idx="9">
                  <c:v>50.1</c:v>
                </c:pt>
                <c:pt idx="10">
                  <c:v>51.9</c:v>
                </c:pt>
              </c:numCache>
            </c:numRef>
          </c:val>
        </c:ser>
        <c:ser>
          <c:idx val="7"/>
          <c:order val="7"/>
          <c:tx>
            <c:strRef>
              <c:f>'Chem Graph'!$I$48</c:f>
              <c:strCache>
                <c:ptCount val="1"/>
                <c:pt idx="0">
                  <c:v>may'16</c:v>
                </c:pt>
              </c:strCache>
            </c:strRef>
          </c:tx>
          <c:spPr>
            <a:solidFill>
              <a:schemeClr val="accent1">
                <a:shade val="8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Graph'!$I$49:$I$59</c:f>
              <c:numCache>
                <c:formatCode>0.00</c:formatCode>
                <c:ptCount val="11"/>
                <c:pt idx="0">
                  <c:v>197.0</c:v>
                </c:pt>
                <c:pt idx="1">
                  <c:v>182.0</c:v>
                </c:pt>
                <c:pt idx="2">
                  <c:v>281.0</c:v>
                </c:pt>
                <c:pt idx="3">
                  <c:v>334.0</c:v>
                </c:pt>
                <c:pt idx="4">
                  <c:v>299.0</c:v>
                </c:pt>
                <c:pt idx="5">
                  <c:v>317.0</c:v>
                </c:pt>
                <c:pt idx="6">
                  <c:v>319.0</c:v>
                </c:pt>
                <c:pt idx="7">
                  <c:v>334.0</c:v>
                </c:pt>
                <c:pt idx="8">
                  <c:v>333.0</c:v>
                </c:pt>
                <c:pt idx="9">
                  <c:v>351.0</c:v>
                </c:pt>
                <c:pt idx="10">
                  <c:v>402.0</c:v>
                </c:pt>
              </c:numCache>
            </c:numRef>
          </c:val>
        </c:ser>
        <c:ser>
          <c:idx val="8"/>
          <c:order val="8"/>
          <c:tx>
            <c:strRef>
              <c:f>'Chem Graph'!$J$48</c:f>
              <c:strCache>
                <c:ptCount val="1"/>
                <c:pt idx="0">
                  <c:v>jun'16</c:v>
                </c:pt>
              </c:strCache>
            </c:strRef>
          </c:tx>
          <c:spPr>
            <a:solidFill>
              <a:schemeClr val="accent1">
                <a:shade val="9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Graph'!$J$49:$J$59</c:f>
              <c:numCache>
                <c:formatCode>0.00</c:formatCode>
                <c:ptCount val="11"/>
                <c:pt idx="0">
                  <c:v>189.0</c:v>
                </c:pt>
                <c:pt idx="1">
                  <c:v>185.0</c:v>
                </c:pt>
                <c:pt idx="2">
                  <c:v>302.0</c:v>
                </c:pt>
                <c:pt idx="3">
                  <c:v>202.0</c:v>
                </c:pt>
                <c:pt idx="4">
                  <c:v>325.0</c:v>
                </c:pt>
                <c:pt idx="5">
                  <c:v>329.0</c:v>
                </c:pt>
                <c:pt idx="6">
                  <c:v>331.0</c:v>
                </c:pt>
                <c:pt idx="7">
                  <c:v>348.0</c:v>
                </c:pt>
                <c:pt idx="8">
                  <c:v>532.0</c:v>
                </c:pt>
                <c:pt idx="9">
                  <c:v>479.0</c:v>
                </c:pt>
                <c:pt idx="10">
                  <c:v>525.0</c:v>
                </c:pt>
              </c:numCache>
            </c:numRef>
          </c:val>
        </c:ser>
        <c:ser>
          <c:idx val="9"/>
          <c:order val="9"/>
          <c:tx>
            <c:strRef>
              <c:f>'Chem Graph'!$K$48</c:f>
              <c:strCache>
                <c:ptCount val="1"/>
                <c:pt idx="0">
                  <c:v>jul'16</c:v>
                </c:pt>
              </c:strCache>
            </c:strRef>
          </c:tx>
          <c:spPr>
            <a:solidFill>
              <a:schemeClr val="accent1">
                <a:tint val="9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Graph'!$K$49:$K$59</c:f>
              <c:numCache>
                <c:formatCode>0.00</c:formatCode>
                <c:ptCount val="11"/>
                <c:pt idx="0">
                  <c:v>173.5</c:v>
                </c:pt>
                <c:pt idx="1">
                  <c:v>178.0</c:v>
                </c:pt>
                <c:pt idx="2">
                  <c:v>311.0</c:v>
                </c:pt>
                <c:pt idx="3">
                  <c:v>360.0</c:v>
                </c:pt>
                <c:pt idx="4">
                  <c:v>329.0</c:v>
                </c:pt>
                <c:pt idx="5">
                  <c:v>318.0</c:v>
                </c:pt>
                <c:pt idx="6">
                  <c:v>321.0</c:v>
                </c:pt>
                <c:pt idx="7">
                  <c:v>93.5</c:v>
                </c:pt>
                <c:pt idx="8">
                  <c:v>352.0</c:v>
                </c:pt>
                <c:pt idx="9">
                  <c:v>482.0</c:v>
                </c:pt>
                <c:pt idx="10">
                  <c:v>562.0</c:v>
                </c:pt>
              </c:numCache>
            </c:numRef>
          </c:val>
        </c:ser>
        <c:ser>
          <c:idx val="10"/>
          <c:order val="10"/>
          <c:tx>
            <c:strRef>
              <c:f>'Chem Graph'!$L$48</c:f>
              <c:strCache>
                <c:ptCount val="1"/>
                <c:pt idx="0">
                  <c:v>aug'16</c:v>
                </c:pt>
              </c:strCache>
            </c:strRef>
          </c:tx>
          <c:spPr>
            <a:solidFill>
              <a:schemeClr val="accent1">
                <a:tint val="8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Graph'!$L$49:$L$59</c:f>
              <c:numCache>
                <c:formatCode>0.00</c:formatCode>
                <c:ptCount val="11"/>
                <c:pt idx="0">
                  <c:v>147.0</c:v>
                </c:pt>
                <c:pt idx="1">
                  <c:v>173.0</c:v>
                </c:pt>
                <c:pt idx="2">
                  <c:v>412.0</c:v>
                </c:pt>
                <c:pt idx="3">
                  <c:v>440.0</c:v>
                </c:pt>
                <c:pt idx="4">
                  <c:v>380.0</c:v>
                </c:pt>
                <c:pt idx="5">
                  <c:v>328.0</c:v>
                </c:pt>
                <c:pt idx="6">
                  <c:v>331.0</c:v>
                </c:pt>
                <c:pt idx="7">
                  <c:v>348.0</c:v>
                </c:pt>
                <c:pt idx="8">
                  <c:v>589.0</c:v>
                </c:pt>
                <c:pt idx="9">
                  <c:v>447.0</c:v>
                </c:pt>
                <c:pt idx="10">
                  <c:v>528.0</c:v>
                </c:pt>
              </c:numCache>
            </c:numRef>
          </c:val>
        </c:ser>
        <c:ser>
          <c:idx val="11"/>
          <c:order val="11"/>
          <c:tx>
            <c:strRef>
              <c:f>'Chem Graph'!$M$48</c:f>
              <c:strCache>
                <c:ptCount val="1"/>
                <c:pt idx="0">
                  <c:v>sep'16</c:v>
                </c:pt>
              </c:strCache>
            </c:strRef>
          </c:tx>
          <c:spPr>
            <a:solidFill>
              <a:schemeClr val="accent1">
                <a:tint val="8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Graph'!$M$49:$M$59</c:f>
              <c:numCache>
                <c:formatCode>0.00</c:formatCode>
                <c:ptCount val="11"/>
                <c:pt idx="0">
                  <c:v>171.0</c:v>
                </c:pt>
                <c:pt idx="1">
                  <c:v>165.0</c:v>
                </c:pt>
                <c:pt idx="2">
                  <c:v>330.0</c:v>
                </c:pt>
                <c:pt idx="3">
                  <c:v>367.0</c:v>
                </c:pt>
                <c:pt idx="4">
                  <c:v>326.0</c:v>
                </c:pt>
                <c:pt idx="5">
                  <c:v>324.0</c:v>
                </c:pt>
                <c:pt idx="6">
                  <c:v>335.0</c:v>
                </c:pt>
                <c:pt idx="7">
                  <c:v>345.0</c:v>
                </c:pt>
                <c:pt idx="8">
                  <c:v>388.0</c:v>
                </c:pt>
                <c:pt idx="9">
                  <c:v>420.0</c:v>
                </c:pt>
                <c:pt idx="10">
                  <c:v>510.0</c:v>
                </c:pt>
              </c:numCache>
            </c:numRef>
          </c:val>
        </c:ser>
        <c:ser>
          <c:idx val="12"/>
          <c:order val="12"/>
          <c:tx>
            <c:strRef>
              <c:f>'Chem Graph'!$N$48</c:f>
              <c:strCache>
                <c:ptCount val="1"/>
                <c:pt idx="0">
                  <c:v>oct'16</c:v>
                </c:pt>
              </c:strCache>
            </c:strRef>
          </c:tx>
          <c:spPr>
            <a:solidFill>
              <a:schemeClr val="accent1">
                <a:tint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Graph'!$N$49:$N$59</c:f>
              <c:numCache>
                <c:formatCode>0.00</c:formatCode>
                <c:ptCount val="11"/>
                <c:pt idx="0">
                  <c:v>204.0</c:v>
                </c:pt>
                <c:pt idx="1">
                  <c:v>159.0</c:v>
                </c:pt>
                <c:pt idx="2">
                  <c:v>208.0</c:v>
                </c:pt>
                <c:pt idx="3">
                  <c:v>192.0</c:v>
                </c:pt>
                <c:pt idx="4">
                  <c:v>181.0</c:v>
                </c:pt>
                <c:pt idx="5">
                  <c:v>194.0</c:v>
                </c:pt>
                <c:pt idx="6">
                  <c:v>296.0</c:v>
                </c:pt>
                <c:pt idx="7">
                  <c:v>259.0</c:v>
                </c:pt>
                <c:pt idx="8">
                  <c:v>252.0</c:v>
                </c:pt>
              </c:numCache>
            </c:numRef>
          </c:val>
        </c:ser>
        <c:ser>
          <c:idx val="13"/>
          <c:order val="13"/>
          <c:tx>
            <c:strRef>
              <c:f>'Chem Graph'!$O$48</c:f>
              <c:strCache>
                <c:ptCount val="1"/>
                <c:pt idx="0">
                  <c:v>nov'16</c:v>
                </c:pt>
              </c:strCache>
            </c:strRef>
          </c:tx>
          <c:spPr>
            <a:solidFill>
              <a:schemeClr val="accent1">
                <a:tint val="6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Graph'!$O$49:$O$59</c:f>
              <c:numCache>
                <c:formatCode>0.00</c:formatCode>
                <c:ptCount val="11"/>
                <c:pt idx="0">
                  <c:v>6.8</c:v>
                </c:pt>
                <c:pt idx="1">
                  <c:v>6.8</c:v>
                </c:pt>
                <c:pt idx="2">
                  <c:v>6.4</c:v>
                </c:pt>
                <c:pt idx="3">
                  <c:v>7.1</c:v>
                </c:pt>
                <c:pt idx="4">
                  <c:v>7.2</c:v>
                </c:pt>
                <c:pt idx="5">
                  <c:v>7.6</c:v>
                </c:pt>
                <c:pt idx="6">
                  <c:v>7.8</c:v>
                </c:pt>
                <c:pt idx="7">
                  <c:v>7.8</c:v>
                </c:pt>
                <c:pt idx="8">
                  <c:v>8.0</c:v>
                </c:pt>
                <c:pt idx="9">
                  <c:v>8.200000000000001</c:v>
                </c:pt>
                <c:pt idx="10">
                  <c:v>8.0</c:v>
                </c:pt>
              </c:numCache>
            </c:numRef>
          </c:val>
        </c:ser>
        <c:ser>
          <c:idx val="14"/>
          <c:order val="14"/>
          <c:tx>
            <c:strRef>
              <c:f>'Chem Graph'!$P$48</c:f>
              <c:strCache>
                <c:ptCount val="1"/>
                <c:pt idx="0">
                  <c:v>dec'16</c:v>
                </c:pt>
              </c:strCache>
            </c:strRef>
          </c:tx>
          <c:spPr>
            <a:solidFill>
              <a:schemeClr val="accent1">
                <a:tint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Graph'!$P$49:$P$59</c:f>
              <c:numCache>
                <c:formatCode>0.00</c:formatCode>
                <c:ptCount val="11"/>
                <c:pt idx="0">
                  <c:v>7.5</c:v>
                </c:pt>
                <c:pt idx="1">
                  <c:v>7.3</c:v>
                </c:pt>
                <c:pt idx="2">
                  <c:v>6.659999999999996</c:v>
                </c:pt>
                <c:pt idx="3">
                  <c:v>7.3</c:v>
                </c:pt>
                <c:pt idx="4">
                  <c:v>7.319999999999998</c:v>
                </c:pt>
                <c:pt idx="5">
                  <c:v>7.5</c:v>
                </c:pt>
                <c:pt idx="6">
                  <c:v>7.7</c:v>
                </c:pt>
                <c:pt idx="7">
                  <c:v>7.76</c:v>
                </c:pt>
                <c:pt idx="8">
                  <c:v>7.8</c:v>
                </c:pt>
                <c:pt idx="9">
                  <c:v>7.7</c:v>
                </c:pt>
                <c:pt idx="10">
                  <c:v>7.53</c:v>
                </c:pt>
              </c:numCache>
            </c:numRef>
          </c:val>
        </c:ser>
        <c:ser>
          <c:idx val="15"/>
          <c:order val="15"/>
          <c:tx>
            <c:strRef>
              <c:f>'Chem Graph'!$Q$48</c:f>
              <c:strCache>
                <c:ptCount val="1"/>
                <c:pt idx="0">
                  <c:v>jan'17</c:v>
                </c:pt>
              </c:strCache>
            </c:strRef>
          </c:tx>
          <c:spPr>
            <a:solidFill>
              <a:schemeClr val="accent1">
                <a:tint val="53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Graph'!$Q$49:$Q$59</c:f>
              <c:numCache>
                <c:formatCode>0.00</c:formatCode>
                <c:ptCount val="11"/>
                <c:pt idx="0">
                  <c:v>8.0</c:v>
                </c:pt>
                <c:pt idx="1">
                  <c:v>7.7</c:v>
                </c:pt>
                <c:pt idx="2">
                  <c:v>6.6</c:v>
                </c:pt>
                <c:pt idx="3">
                  <c:v>7.4</c:v>
                </c:pt>
                <c:pt idx="4">
                  <c:v>7.4</c:v>
                </c:pt>
                <c:pt idx="5">
                  <c:v>7.5</c:v>
                </c:pt>
                <c:pt idx="6">
                  <c:v>7.6</c:v>
                </c:pt>
                <c:pt idx="7">
                  <c:v>7.7</c:v>
                </c:pt>
                <c:pt idx="8">
                  <c:v>7.3</c:v>
                </c:pt>
                <c:pt idx="9">
                  <c:v>7.7</c:v>
                </c:pt>
                <c:pt idx="10">
                  <c:v>7.4</c:v>
                </c:pt>
              </c:numCache>
            </c:numRef>
          </c:val>
        </c:ser>
        <c:ser>
          <c:idx val="16"/>
          <c:order val="16"/>
          <c:tx>
            <c:strRef>
              <c:f>'Chem Graph'!$R$48</c:f>
              <c:strCache>
                <c:ptCount val="1"/>
                <c:pt idx="0">
                  <c:v>feb'17</c:v>
                </c:pt>
              </c:strCache>
            </c:strRef>
          </c:tx>
          <c:spPr>
            <a:solidFill>
              <a:schemeClr val="accent1">
                <a:tint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Graph'!$R$49:$R$59</c:f>
              <c:numCache>
                <c:formatCode>0.00</c:formatCode>
                <c:ptCount val="11"/>
                <c:pt idx="0">
                  <c:v>6.819999999999998</c:v>
                </c:pt>
                <c:pt idx="1">
                  <c:v>7.06</c:v>
                </c:pt>
                <c:pt idx="2">
                  <c:v>6.96</c:v>
                </c:pt>
                <c:pt idx="3">
                  <c:v>7.55</c:v>
                </c:pt>
                <c:pt idx="4">
                  <c:v>7.659999999999996</c:v>
                </c:pt>
                <c:pt idx="5">
                  <c:v>8.02</c:v>
                </c:pt>
                <c:pt idx="6">
                  <c:v>8.34</c:v>
                </c:pt>
                <c:pt idx="7">
                  <c:v>8.239999999999998</c:v>
                </c:pt>
                <c:pt idx="8">
                  <c:v>7.819999999999998</c:v>
                </c:pt>
                <c:pt idx="9">
                  <c:v>8.4</c:v>
                </c:pt>
                <c:pt idx="10">
                  <c:v>8.47</c:v>
                </c:pt>
              </c:numCache>
            </c:numRef>
          </c:val>
        </c:ser>
        <c:ser>
          <c:idx val="17"/>
          <c:order val="17"/>
          <c:tx>
            <c:strRef>
              <c:f>'Chem Graph'!$S$48</c:f>
              <c:strCache>
                <c:ptCount val="1"/>
                <c:pt idx="0">
                  <c:v>mar'17</c:v>
                </c:pt>
              </c:strCache>
            </c:strRef>
          </c:tx>
          <c:spPr>
            <a:solidFill>
              <a:schemeClr val="accent1">
                <a:tint val="3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Graph'!$A$49:$A$59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Graph'!$S$49:$S$59</c:f>
              <c:numCache>
                <c:formatCode>0.00</c:formatCode>
                <c:ptCount val="11"/>
                <c:pt idx="0">
                  <c:v>6.07</c:v>
                </c:pt>
                <c:pt idx="1">
                  <c:v>6.38</c:v>
                </c:pt>
                <c:pt idx="2">
                  <c:v>6.96</c:v>
                </c:pt>
                <c:pt idx="3">
                  <c:v>7.22</c:v>
                </c:pt>
                <c:pt idx="4">
                  <c:v>7.38</c:v>
                </c:pt>
                <c:pt idx="5">
                  <c:v>7.17</c:v>
                </c:pt>
                <c:pt idx="6">
                  <c:v>7.81</c:v>
                </c:pt>
                <c:pt idx="7">
                  <c:v>7.47</c:v>
                </c:pt>
                <c:pt idx="8">
                  <c:v>5.5</c:v>
                </c:pt>
                <c:pt idx="9">
                  <c:v>6.46</c:v>
                </c:pt>
                <c:pt idx="10">
                  <c:v>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9975472"/>
        <c:axId val="569978016"/>
      </c:barChart>
      <c:catAx>
        <c:axId val="5699754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/>
                  <a:t>Sampling sites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9978016"/>
        <c:crosses val="autoZero"/>
        <c:auto val="1"/>
        <c:lblAlgn val="ctr"/>
        <c:lblOffset val="0"/>
        <c:noMultiLvlLbl val="0"/>
      </c:catAx>
      <c:valAx>
        <c:axId val="569978016"/>
        <c:scaling>
          <c:orientation val="minMax"/>
          <c:max val="700.0"/>
          <c:min val="0.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err="1"/>
                  <a:t>Condutivity</a:t>
                </a:r>
                <a:r>
                  <a:rPr lang="pt-PT" b="1" dirty="0"/>
                  <a:t> (</a:t>
                </a:r>
                <a:r>
                  <a:rPr lang="pt-PT" b="1" dirty="0" err="1"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pt-PT" b="1" dirty="0" err="1"/>
                  <a:t>S</a:t>
                </a:r>
                <a:r>
                  <a:rPr lang="pt-PT" b="1" dirty="0"/>
                  <a:t>/cm)</a:t>
                </a:r>
              </a:p>
            </c:rich>
          </c:tx>
          <c:layout>
            <c:manualLayout>
              <c:xMode val="edge"/>
              <c:yMode val="edge"/>
              <c:x val="0.00142308521666425"/>
              <c:y val="0.13472057842737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.0" sourceLinked="0"/>
        <c:majorTickMark val="in"/>
        <c:minorTickMark val="none"/>
        <c:tickLblPos val="low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9975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 dirty="0"/>
              <a:t>Saturação de O</a:t>
            </a:r>
            <a:r>
              <a:rPr lang="pt-PT" b="1" i="1" baseline="-25000" dirty="0"/>
              <a:t>2</a:t>
            </a:r>
            <a:r>
              <a:rPr lang="pt-PT" b="1" i="1" dirty="0"/>
              <a:t> (%)</a:t>
            </a:r>
          </a:p>
        </c:rich>
      </c:tx>
      <c:layout>
        <c:manualLayout>
          <c:xMode val="edge"/>
          <c:yMode val="edge"/>
          <c:x val="0.364092164571881"/>
          <c:y val="0.05304341833506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204197121016252"/>
          <c:y val="0.149317222613203"/>
          <c:w val="0.751135385460278"/>
          <c:h val="0.6147669535327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'Chem Graph'!$B$62:$B$63</c:f>
              <c:strCache>
                <c:ptCount val="2"/>
                <c:pt idx="0">
                  <c:v>% oxygen</c:v>
                </c:pt>
                <c:pt idx="1">
                  <c:v>oct'15</c:v>
                </c:pt>
              </c:strCache>
            </c:strRef>
          </c:tx>
          <c:spPr>
            <a:solidFill>
              <a:schemeClr val="accent1">
                <a:shade val="3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Graph'!$B$64:$B$74</c:f>
              <c:numCache>
                <c:formatCode>0.00</c:formatCode>
                <c:ptCount val="11"/>
                <c:pt idx="0">
                  <c:v>68.3</c:v>
                </c:pt>
                <c:pt idx="1">
                  <c:v>82.2</c:v>
                </c:pt>
                <c:pt idx="2">
                  <c:v>65.3</c:v>
                </c:pt>
                <c:pt idx="3">
                  <c:v>65.4</c:v>
                </c:pt>
                <c:pt idx="4">
                  <c:v>70.3</c:v>
                </c:pt>
                <c:pt idx="5">
                  <c:v>67.5</c:v>
                </c:pt>
                <c:pt idx="6">
                  <c:v>73.1</c:v>
                </c:pt>
                <c:pt idx="7">
                  <c:v>72.6</c:v>
                </c:pt>
                <c:pt idx="8">
                  <c:v>66.7</c:v>
                </c:pt>
                <c:pt idx="9">
                  <c:v>70.9</c:v>
                </c:pt>
                <c:pt idx="10">
                  <c:v>65.8</c:v>
                </c:pt>
              </c:numCache>
            </c:numRef>
          </c:val>
        </c:ser>
        <c:ser>
          <c:idx val="1"/>
          <c:order val="1"/>
          <c:tx>
            <c:strRef>
              <c:f>'Chem Graph'!$C$62:$C$63</c:f>
              <c:strCache>
                <c:ptCount val="2"/>
                <c:pt idx="0">
                  <c:v>% oxygen</c:v>
                </c:pt>
                <c:pt idx="1">
                  <c:v>nov'15</c:v>
                </c:pt>
              </c:strCache>
            </c:strRef>
          </c:tx>
          <c:spPr>
            <a:solidFill>
              <a:schemeClr val="accent1">
                <a:shade val="4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Graph'!$C$64:$C$74</c:f>
              <c:numCache>
                <c:formatCode>0.00</c:formatCode>
                <c:ptCount val="11"/>
                <c:pt idx="0">
                  <c:v>68.5</c:v>
                </c:pt>
                <c:pt idx="1">
                  <c:v>74.5</c:v>
                </c:pt>
                <c:pt idx="2">
                  <c:v>59.8</c:v>
                </c:pt>
                <c:pt idx="3">
                  <c:v>61.8</c:v>
                </c:pt>
                <c:pt idx="4">
                  <c:v>68.1</c:v>
                </c:pt>
                <c:pt idx="5">
                  <c:v>71.4</c:v>
                </c:pt>
                <c:pt idx="6">
                  <c:v>82.1</c:v>
                </c:pt>
                <c:pt idx="7">
                  <c:v>66.7</c:v>
                </c:pt>
                <c:pt idx="8">
                  <c:v>59.2</c:v>
                </c:pt>
                <c:pt idx="9">
                  <c:v>71.3</c:v>
                </c:pt>
                <c:pt idx="10">
                  <c:v>64.6</c:v>
                </c:pt>
              </c:numCache>
            </c:numRef>
          </c:val>
        </c:ser>
        <c:ser>
          <c:idx val="2"/>
          <c:order val="2"/>
          <c:tx>
            <c:strRef>
              <c:f>'Chem Graph'!$D$62:$D$63</c:f>
              <c:strCache>
                <c:ptCount val="2"/>
                <c:pt idx="0">
                  <c:v>% oxygen</c:v>
                </c:pt>
                <c:pt idx="1">
                  <c:v>dec'15</c:v>
                </c:pt>
              </c:strCache>
            </c:strRef>
          </c:tx>
          <c:spPr>
            <a:solidFill>
              <a:schemeClr val="accent1">
                <a:shade val="5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Graph'!$D$64:$D$74</c:f>
              <c:numCache>
                <c:formatCode>0.00</c:formatCode>
                <c:ptCount val="11"/>
                <c:pt idx="0">
                  <c:v>69.4</c:v>
                </c:pt>
                <c:pt idx="1">
                  <c:v>76.2</c:v>
                </c:pt>
                <c:pt idx="2">
                  <c:v>61.4</c:v>
                </c:pt>
                <c:pt idx="3">
                  <c:v>63.5</c:v>
                </c:pt>
                <c:pt idx="4">
                  <c:v>70.8</c:v>
                </c:pt>
                <c:pt idx="5">
                  <c:v>70.0</c:v>
                </c:pt>
                <c:pt idx="6">
                  <c:v>71.5</c:v>
                </c:pt>
                <c:pt idx="7">
                  <c:v>68.0</c:v>
                </c:pt>
                <c:pt idx="8">
                  <c:v>40.6</c:v>
                </c:pt>
                <c:pt idx="9">
                  <c:v>62.5</c:v>
                </c:pt>
                <c:pt idx="10">
                  <c:v>60.0</c:v>
                </c:pt>
              </c:numCache>
            </c:numRef>
          </c:val>
        </c:ser>
        <c:ser>
          <c:idx val="3"/>
          <c:order val="3"/>
          <c:tx>
            <c:strRef>
              <c:f>'Chem Graph'!$E$62:$E$63</c:f>
              <c:strCache>
                <c:ptCount val="2"/>
                <c:pt idx="0">
                  <c:v>% oxygen</c:v>
                </c:pt>
                <c:pt idx="1">
                  <c:v>jan'16</c:v>
                </c:pt>
              </c:strCache>
            </c:strRef>
          </c:tx>
          <c:spPr>
            <a:solidFill>
              <a:schemeClr val="accent1">
                <a:shade val="5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Graph'!$E$64:$E$74</c:f>
              <c:numCache>
                <c:formatCode>0.00</c:formatCode>
                <c:ptCount val="11"/>
                <c:pt idx="0">
                  <c:v>69.6</c:v>
                </c:pt>
                <c:pt idx="1">
                  <c:v>75.2</c:v>
                </c:pt>
                <c:pt idx="2">
                  <c:v>66.0</c:v>
                </c:pt>
                <c:pt idx="3">
                  <c:v>68.6</c:v>
                </c:pt>
                <c:pt idx="4">
                  <c:v>71.5</c:v>
                </c:pt>
                <c:pt idx="5">
                  <c:v>71.3</c:v>
                </c:pt>
                <c:pt idx="6">
                  <c:v>75.7</c:v>
                </c:pt>
                <c:pt idx="7">
                  <c:v>72.3</c:v>
                </c:pt>
                <c:pt idx="8">
                  <c:v>68.0</c:v>
                </c:pt>
                <c:pt idx="9">
                  <c:v>73.8</c:v>
                </c:pt>
                <c:pt idx="10">
                  <c:v>72.6</c:v>
                </c:pt>
              </c:numCache>
            </c:numRef>
          </c:val>
        </c:ser>
        <c:ser>
          <c:idx val="4"/>
          <c:order val="4"/>
          <c:tx>
            <c:strRef>
              <c:f>'Chem Graph'!$F$62:$F$63</c:f>
              <c:strCache>
                <c:ptCount val="2"/>
                <c:pt idx="0">
                  <c:v>% oxygen</c:v>
                </c:pt>
                <c:pt idx="1">
                  <c:v>feb'16</c:v>
                </c:pt>
              </c:strCache>
            </c:strRef>
          </c:tx>
          <c:spPr>
            <a:solidFill>
              <a:schemeClr val="accent1">
                <a:shade val="6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Graph'!$F$64:$F$74</c:f>
              <c:numCache>
                <c:formatCode>0.00</c:formatCode>
                <c:ptCount val="11"/>
                <c:pt idx="0">
                  <c:v>71.1</c:v>
                </c:pt>
                <c:pt idx="1">
                  <c:v>78.2</c:v>
                </c:pt>
                <c:pt idx="2">
                  <c:v>73.0</c:v>
                </c:pt>
                <c:pt idx="3">
                  <c:v>72.6</c:v>
                </c:pt>
                <c:pt idx="4">
                  <c:v>75.3</c:v>
                </c:pt>
                <c:pt idx="5">
                  <c:v>74.3</c:v>
                </c:pt>
                <c:pt idx="6">
                  <c:v>80.6</c:v>
                </c:pt>
                <c:pt idx="7">
                  <c:v>77.7</c:v>
                </c:pt>
                <c:pt idx="8">
                  <c:v>71.8</c:v>
                </c:pt>
                <c:pt idx="9">
                  <c:v>72.6</c:v>
                </c:pt>
                <c:pt idx="10">
                  <c:v>74.2</c:v>
                </c:pt>
              </c:numCache>
            </c:numRef>
          </c:val>
        </c:ser>
        <c:ser>
          <c:idx val="5"/>
          <c:order val="5"/>
          <c:tx>
            <c:strRef>
              <c:f>'Chem Graph'!$G$62:$G$63</c:f>
              <c:strCache>
                <c:ptCount val="2"/>
                <c:pt idx="0">
                  <c:v>% oxygen</c:v>
                </c:pt>
                <c:pt idx="1">
                  <c:v>mar'16</c:v>
                </c:pt>
              </c:strCache>
            </c:strRef>
          </c:tx>
          <c:spPr>
            <a:solidFill>
              <a:schemeClr val="accent1">
                <a:shade val="7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Graph'!$G$64:$G$74</c:f>
              <c:numCache>
                <c:formatCode>0.00</c:formatCode>
                <c:ptCount val="11"/>
                <c:pt idx="0">
                  <c:v>75.7</c:v>
                </c:pt>
                <c:pt idx="1">
                  <c:v>80.1</c:v>
                </c:pt>
                <c:pt idx="2">
                  <c:v>75.7</c:v>
                </c:pt>
                <c:pt idx="3">
                  <c:v>77.1</c:v>
                </c:pt>
                <c:pt idx="4">
                  <c:v>77.8</c:v>
                </c:pt>
                <c:pt idx="5">
                  <c:v>78.0</c:v>
                </c:pt>
                <c:pt idx="6">
                  <c:v>81.5</c:v>
                </c:pt>
                <c:pt idx="7">
                  <c:v>79.9</c:v>
                </c:pt>
                <c:pt idx="8">
                  <c:v>76.1</c:v>
                </c:pt>
                <c:pt idx="9">
                  <c:v>78.6</c:v>
                </c:pt>
                <c:pt idx="10">
                  <c:v>74.5</c:v>
                </c:pt>
              </c:numCache>
            </c:numRef>
          </c:val>
        </c:ser>
        <c:ser>
          <c:idx val="6"/>
          <c:order val="6"/>
          <c:tx>
            <c:strRef>
              <c:f>'Chem Graph'!$H$62:$H$63</c:f>
              <c:strCache>
                <c:ptCount val="2"/>
                <c:pt idx="0">
                  <c:v>% oxygen</c:v>
                </c:pt>
                <c:pt idx="1">
                  <c:v>apr'16</c:v>
                </c:pt>
              </c:strCache>
            </c:strRef>
          </c:tx>
          <c:spPr>
            <a:solidFill>
              <a:schemeClr val="accent1">
                <a:shade val="81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Graph'!$H$64:$H$74</c:f>
              <c:numCache>
                <c:formatCode>0.00</c:formatCode>
                <c:ptCount val="11"/>
                <c:pt idx="0">
                  <c:v>67.8</c:v>
                </c:pt>
                <c:pt idx="1">
                  <c:v>75.2</c:v>
                </c:pt>
                <c:pt idx="2">
                  <c:v>69.0</c:v>
                </c:pt>
                <c:pt idx="3">
                  <c:v>68.1</c:v>
                </c:pt>
                <c:pt idx="4">
                  <c:v>72.5</c:v>
                </c:pt>
                <c:pt idx="5">
                  <c:v>71.1</c:v>
                </c:pt>
                <c:pt idx="6">
                  <c:v>78.9</c:v>
                </c:pt>
                <c:pt idx="7">
                  <c:v>77.2</c:v>
                </c:pt>
                <c:pt idx="8">
                  <c:v>75.3</c:v>
                </c:pt>
                <c:pt idx="9">
                  <c:v>74.3</c:v>
                </c:pt>
                <c:pt idx="10">
                  <c:v>71.6</c:v>
                </c:pt>
              </c:numCache>
            </c:numRef>
          </c:val>
        </c:ser>
        <c:ser>
          <c:idx val="7"/>
          <c:order val="7"/>
          <c:tx>
            <c:strRef>
              <c:f>'Chem Graph'!$I$62:$I$63</c:f>
              <c:strCache>
                <c:ptCount val="2"/>
                <c:pt idx="0">
                  <c:v>% oxygen</c:v>
                </c:pt>
                <c:pt idx="1">
                  <c:v>may'16</c:v>
                </c:pt>
              </c:strCache>
            </c:strRef>
          </c:tx>
          <c:spPr>
            <a:solidFill>
              <a:schemeClr val="accent1">
                <a:shade val="8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Graph'!$I$64:$I$74</c:f>
              <c:numCache>
                <c:formatCode>0.00</c:formatCode>
                <c:ptCount val="11"/>
                <c:pt idx="0">
                  <c:v>69.1</c:v>
                </c:pt>
                <c:pt idx="1">
                  <c:v>78.5</c:v>
                </c:pt>
                <c:pt idx="2">
                  <c:v>65.7</c:v>
                </c:pt>
                <c:pt idx="3">
                  <c:v>67.3</c:v>
                </c:pt>
                <c:pt idx="4">
                  <c:v>73.2</c:v>
                </c:pt>
                <c:pt idx="5">
                  <c:v>69.6</c:v>
                </c:pt>
                <c:pt idx="6">
                  <c:v>78.5</c:v>
                </c:pt>
                <c:pt idx="7">
                  <c:v>74.6</c:v>
                </c:pt>
                <c:pt idx="8">
                  <c:v>78.5</c:v>
                </c:pt>
                <c:pt idx="9">
                  <c:v>70.4</c:v>
                </c:pt>
                <c:pt idx="10">
                  <c:v>78.3</c:v>
                </c:pt>
              </c:numCache>
            </c:numRef>
          </c:val>
        </c:ser>
        <c:ser>
          <c:idx val="8"/>
          <c:order val="8"/>
          <c:tx>
            <c:strRef>
              <c:f>'Chem Graph'!$J$62:$J$63</c:f>
              <c:strCache>
                <c:ptCount val="2"/>
                <c:pt idx="0">
                  <c:v>% oxygen</c:v>
                </c:pt>
                <c:pt idx="1">
                  <c:v>jun'16</c:v>
                </c:pt>
              </c:strCache>
            </c:strRef>
          </c:tx>
          <c:spPr>
            <a:solidFill>
              <a:schemeClr val="accent1">
                <a:shade val="9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Graph'!$J$64:$J$74</c:f>
              <c:numCache>
                <c:formatCode>0.00</c:formatCode>
                <c:ptCount val="11"/>
                <c:pt idx="0">
                  <c:v>65.8</c:v>
                </c:pt>
                <c:pt idx="1">
                  <c:v>77.1</c:v>
                </c:pt>
                <c:pt idx="2">
                  <c:v>62.4</c:v>
                </c:pt>
                <c:pt idx="3">
                  <c:v>63.7</c:v>
                </c:pt>
                <c:pt idx="4">
                  <c:v>60.2</c:v>
                </c:pt>
                <c:pt idx="5">
                  <c:v>74.0</c:v>
                </c:pt>
                <c:pt idx="6">
                  <c:v>76.1</c:v>
                </c:pt>
                <c:pt idx="7">
                  <c:v>74.2</c:v>
                </c:pt>
                <c:pt idx="8">
                  <c:v>62.4</c:v>
                </c:pt>
                <c:pt idx="9">
                  <c:v>70.8</c:v>
                </c:pt>
                <c:pt idx="10">
                  <c:v>67.9</c:v>
                </c:pt>
              </c:numCache>
            </c:numRef>
          </c:val>
        </c:ser>
        <c:ser>
          <c:idx val="9"/>
          <c:order val="9"/>
          <c:tx>
            <c:strRef>
              <c:f>'Chem Graph'!$K$62:$K$63</c:f>
              <c:strCache>
                <c:ptCount val="2"/>
                <c:pt idx="0">
                  <c:v>% oxygen</c:v>
                </c:pt>
                <c:pt idx="1">
                  <c:v>jul'16</c:v>
                </c:pt>
              </c:strCache>
            </c:strRef>
          </c:tx>
          <c:spPr>
            <a:solidFill>
              <a:schemeClr val="accent1">
                <a:tint val="9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Graph'!$K$64:$K$74</c:f>
              <c:numCache>
                <c:formatCode>0.00</c:formatCode>
                <c:ptCount val="11"/>
                <c:pt idx="0">
                  <c:v>68.3</c:v>
                </c:pt>
                <c:pt idx="1">
                  <c:v>75.6</c:v>
                </c:pt>
                <c:pt idx="2">
                  <c:v>53.9</c:v>
                </c:pt>
                <c:pt idx="3">
                  <c:v>48.1</c:v>
                </c:pt>
                <c:pt idx="4">
                  <c:v>60.0</c:v>
                </c:pt>
                <c:pt idx="5">
                  <c:v>65.4</c:v>
                </c:pt>
                <c:pt idx="6">
                  <c:v>79.4</c:v>
                </c:pt>
                <c:pt idx="7">
                  <c:v>74.8</c:v>
                </c:pt>
                <c:pt idx="8">
                  <c:v>52.4</c:v>
                </c:pt>
                <c:pt idx="9">
                  <c:v>68.2</c:v>
                </c:pt>
                <c:pt idx="10">
                  <c:v>65.6</c:v>
                </c:pt>
              </c:numCache>
            </c:numRef>
          </c:val>
        </c:ser>
        <c:ser>
          <c:idx val="10"/>
          <c:order val="10"/>
          <c:tx>
            <c:strRef>
              <c:f>'Chem Graph'!$L$62:$L$63</c:f>
              <c:strCache>
                <c:ptCount val="2"/>
                <c:pt idx="0">
                  <c:v>% oxygen</c:v>
                </c:pt>
                <c:pt idx="1">
                  <c:v>aug'16</c:v>
                </c:pt>
              </c:strCache>
            </c:strRef>
          </c:tx>
          <c:spPr>
            <a:solidFill>
              <a:schemeClr val="accent1">
                <a:tint val="8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Graph'!$L$64:$L$74</c:f>
              <c:numCache>
                <c:formatCode>0.00</c:formatCode>
                <c:ptCount val="11"/>
                <c:pt idx="0">
                  <c:v>67.4</c:v>
                </c:pt>
                <c:pt idx="1">
                  <c:v>68.4</c:v>
                </c:pt>
                <c:pt idx="2">
                  <c:v>22.3</c:v>
                </c:pt>
                <c:pt idx="3">
                  <c:v>33.3</c:v>
                </c:pt>
                <c:pt idx="4">
                  <c:v>48.4</c:v>
                </c:pt>
                <c:pt idx="5">
                  <c:v>68.0</c:v>
                </c:pt>
                <c:pt idx="6">
                  <c:v>70.2</c:v>
                </c:pt>
                <c:pt idx="7">
                  <c:v>64.5</c:v>
                </c:pt>
                <c:pt idx="8">
                  <c:v>41.6</c:v>
                </c:pt>
                <c:pt idx="9">
                  <c:v>60.4</c:v>
                </c:pt>
                <c:pt idx="10">
                  <c:v>55.6</c:v>
                </c:pt>
              </c:numCache>
            </c:numRef>
          </c:val>
        </c:ser>
        <c:ser>
          <c:idx val="11"/>
          <c:order val="11"/>
          <c:tx>
            <c:strRef>
              <c:f>'Chem Graph'!$M$62:$M$63</c:f>
              <c:strCache>
                <c:ptCount val="2"/>
                <c:pt idx="0">
                  <c:v>% oxygen</c:v>
                </c:pt>
                <c:pt idx="1">
                  <c:v>sep'16</c:v>
                </c:pt>
              </c:strCache>
            </c:strRef>
          </c:tx>
          <c:spPr>
            <a:solidFill>
              <a:schemeClr val="accent1">
                <a:tint val="8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Graph'!$M$64:$M$74</c:f>
              <c:numCache>
                <c:formatCode>0.00</c:formatCode>
                <c:ptCount val="11"/>
                <c:pt idx="0">
                  <c:v>64.3</c:v>
                </c:pt>
                <c:pt idx="1">
                  <c:v>71.2</c:v>
                </c:pt>
                <c:pt idx="2">
                  <c:v>55.8</c:v>
                </c:pt>
                <c:pt idx="3">
                  <c:v>54.2</c:v>
                </c:pt>
                <c:pt idx="4">
                  <c:v>61.1</c:v>
                </c:pt>
                <c:pt idx="5">
                  <c:v>59.7</c:v>
                </c:pt>
                <c:pt idx="6">
                  <c:v>62.1</c:v>
                </c:pt>
                <c:pt idx="7">
                  <c:v>60.3</c:v>
                </c:pt>
                <c:pt idx="8">
                  <c:v>48.4</c:v>
                </c:pt>
                <c:pt idx="9">
                  <c:v>60.7</c:v>
                </c:pt>
                <c:pt idx="10">
                  <c:v>60.7</c:v>
                </c:pt>
              </c:numCache>
            </c:numRef>
          </c:val>
        </c:ser>
        <c:ser>
          <c:idx val="12"/>
          <c:order val="12"/>
          <c:tx>
            <c:strRef>
              <c:f>'Chem Graph'!$N$62:$N$63</c:f>
              <c:strCache>
                <c:ptCount val="2"/>
                <c:pt idx="0">
                  <c:v>% oxygen</c:v>
                </c:pt>
                <c:pt idx="1">
                  <c:v>oct'16</c:v>
                </c:pt>
              </c:strCache>
            </c:strRef>
          </c:tx>
          <c:spPr>
            <a:solidFill>
              <a:schemeClr val="accent1">
                <a:tint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Graph'!$N$64:$N$74</c:f>
              <c:numCache>
                <c:formatCode>0.00</c:formatCode>
                <c:ptCount val="11"/>
                <c:pt idx="0">
                  <c:v>60.2</c:v>
                </c:pt>
                <c:pt idx="1">
                  <c:v>73.0</c:v>
                </c:pt>
                <c:pt idx="2">
                  <c:v>57.0</c:v>
                </c:pt>
                <c:pt idx="3">
                  <c:v>57.4</c:v>
                </c:pt>
                <c:pt idx="4">
                  <c:v>63.2</c:v>
                </c:pt>
                <c:pt idx="5">
                  <c:v>62.7</c:v>
                </c:pt>
                <c:pt idx="6">
                  <c:v>63.8</c:v>
                </c:pt>
                <c:pt idx="7">
                  <c:v>60.4</c:v>
                </c:pt>
                <c:pt idx="8">
                  <c:v>53.2</c:v>
                </c:pt>
              </c:numCache>
            </c:numRef>
          </c:val>
        </c:ser>
        <c:ser>
          <c:idx val="13"/>
          <c:order val="13"/>
          <c:tx>
            <c:strRef>
              <c:f>'Chem Graph'!$O$62:$O$63</c:f>
              <c:strCache>
                <c:ptCount val="2"/>
                <c:pt idx="0">
                  <c:v>% oxygen</c:v>
                </c:pt>
                <c:pt idx="1">
                  <c:v>nov'16</c:v>
                </c:pt>
              </c:strCache>
            </c:strRef>
          </c:tx>
          <c:spPr>
            <a:solidFill>
              <a:schemeClr val="accent1">
                <a:tint val="6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Graph'!$O$64:$O$74</c:f>
              <c:numCache>
                <c:formatCode>0.00</c:formatCode>
                <c:ptCount val="11"/>
                <c:pt idx="0">
                  <c:v>73.2</c:v>
                </c:pt>
                <c:pt idx="1">
                  <c:v>75.8</c:v>
                </c:pt>
                <c:pt idx="2">
                  <c:v>67.0</c:v>
                </c:pt>
                <c:pt idx="3">
                  <c:v>67.8</c:v>
                </c:pt>
                <c:pt idx="4">
                  <c:v>72.2</c:v>
                </c:pt>
                <c:pt idx="5">
                  <c:v>70.4</c:v>
                </c:pt>
                <c:pt idx="6">
                  <c:v>76.8</c:v>
                </c:pt>
                <c:pt idx="7">
                  <c:v>73.8</c:v>
                </c:pt>
                <c:pt idx="8">
                  <c:v>67.3</c:v>
                </c:pt>
                <c:pt idx="9">
                  <c:v>73.7</c:v>
                </c:pt>
                <c:pt idx="10">
                  <c:v>64.7</c:v>
                </c:pt>
              </c:numCache>
            </c:numRef>
          </c:val>
        </c:ser>
        <c:ser>
          <c:idx val="14"/>
          <c:order val="14"/>
          <c:tx>
            <c:strRef>
              <c:f>'Chem Graph'!$P$62:$P$63</c:f>
              <c:strCache>
                <c:ptCount val="2"/>
                <c:pt idx="0">
                  <c:v>% oxygen</c:v>
                </c:pt>
                <c:pt idx="1">
                  <c:v>dec'16</c:v>
                </c:pt>
              </c:strCache>
            </c:strRef>
          </c:tx>
          <c:spPr>
            <a:solidFill>
              <a:schemeClr val="accent1">
                <a:tint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Graph'!$P$64:$P$74</c:f>
              <c:numCache>
                <c:formatCode>0.00</c:formatCode>
                <c:ptCount val="11"/>
                <c:pt idx="0">
                  <c:v>79.3</c:v>
                </c:pt>
                <c:pt idx="1">
                  <c:v>80.0</c:v>
                </c:pt>
                <c:pt idx="2">
                  <c:v>49.5</c:v>
                </c:pt>
                <c:pt idx="3">
                  <c:v>58.0</c:v>
                </c:pt>
                <c:pt idx="4">
                  <c:v>68.0</c:v>
                </c:pt>
                <c:pt idx="5">
                  <c:v>68.3</c:v>
                </c:pt>
                <c:pt idx="6">
                  <c:v>75.2</c:v>
                </c:pt>
                <c:pt idx="7">
                  <c:v>72.2</c:v>
                </c:pt>
                <c:pt idx="8">
                  <c:v>64.5</c:v>
                </c:pt>
                <c:pt idx="9">
                  <c:v>76.1</c:v>
                </c:pt>
                <c:pt idx="10">
                  <c:v>68.1</c:v>
                </c:pt>
              </c:numCache>
            </c:numRef>
          </c:val>
        </c:ser>
        <c:ser>
          <c:idx val="15"/>
          <c:order val="15"/>
          <c:tx>
            <c:strRef>
              <c:f>'Chem Graph'!$Q$62:$Q$63</c:f>
              <c:strCache>
                <c:ptCount val="2"/>
                <c:pt idx="0">
                  <c:v>% oxygen</c:v>
                </c:pt>
                <c:pt idx="1">
                  <c:v>jan'17</c:v>
                </c:pt>
              </c:strCache>
            </c:strRef>
          </c:tx>
          <c:spPr>
            <a:solidFill>
              <a:schemeClr val="accent1">
                <a:tint val="53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Graph'!$Q$64:$Q$74</c:f>
              <c:numCache>
                <c:formatCode>0.00</c:formatCode>
                <c:ptCount val="11"/>
                <c:pt idx="0">
                  <c:v>71.9</c:v>
                </c:pt>
                <c:pt idx="1">
                  <c:v>79.0</c:v>
                </c:pt>
                <c:pt idx="2">
                  <c:v>53.4</c:v>
                </c:pt>
                <c:pt idx="3">
                  <c:v>60.5</c:v>
                </c:pt>
                <c:pt idx="4">
                  <c:v>78.0</c:v>
                </c:pt>
                <c:pt idx="5">
                  <c:v>64.2</c:v>
                </c:pt>
                <c:pt idx="6">
                  <c:v>70.5</c:v>
                </c:pt>
                <c:pt idx="7">
                  <c:v>63.6</c:v>
                </c:pt>
                <c:pt idx="8">
                  <c:v>67.9</c:v>
                </c:pt>
                <c:pt idx="9">
                  <c:v>74.4</c:v>
                </c:pt>
                <c:pt idx="10">
                  <c:v>64.5</c:v>
                </c:pt>
              </c:numCache>
            </c:numRef>
          </c:val>
        </c:ser>
        <c:ser>
          <c:idx val="16"/>
          <c:order val="16"/>
          <c:tx>
            <c:strRef>
              <c:f>'Chem Graph'!$R$62:$R$63</c:f>
              <c:strCache>
                <c:ptCount val="2"/>
                <c:pt idx="0">
                  <c:v>% oxygen</c:v>
                </c:pt>
                <c:pt idx="1">
                  <c:v>feb'17</c:v>
                </c:pt>
              </c:strCache>
            </c:strRef>
          </c:tx>
          <c:spPr>
            <a:solidFill>
              <a:schemeClr val="accent1">
                <a:tint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Graph'!$R$64:$R$74</c:f>
              <c:numCache>
                <c:formatCode>0.00</c:formatCode>
                <c:ptCount val="11"/>
                <c:pt idx="0">
                  <c:v>71.5</c:v>
                </c:pt>
                <c:pt idx="1">
                  <c:v>76.3</c:v>
                </c:pt>
                <c:pt idx="2">
                  <c:v>65.1</c:v>
                </c:pt>
                <c:pt idx="3">
                  <c:v>71.4</c:v>
                </c:pt>
                <c:pt idx="4">
                  <c:v>70.3</c:v>
                </c:pt>
                <c:pt idx="5">
                  <c:v>69.8</c:v>
                </c:pt>
                <c:pt idx="6">
                  <c:v>77.6</c:v>
                </c:pt>
                <c:pt idx="7">
                  <c:v>74.8</c:v>
                </c:pt>
                <c:pt idx="8">
                  <c:v>69.7</c:v>
                </c:pt>
                <c:pt idx="9">
                  <c:v>77.0</c:v>
                </c:pt>
                <c:pt idx="10">
                  <c:v>73.5</c:v>
                </c:pt>
              </c:numCache>
            </c:numRef>
          </c:val>
        </c:ser>
        <c:ser>
          <c:idx val="17"/>
          <c:order val="17"/>
          <c:tx>
            <c:strRef>
              <c:f>'Chem Graph'!$S$62:$S$63</c:f>
              <c:strCache>
                <c:ptCount val="2"/>
                <c:pt idx="0">
                  <c:v>% oxygen</c:v>
                </c:pt>
                <c:pt idx="1">
                  <c:v>mar'17</c:v>
                </c:pt>
              </c:strCache>
            </c:strRef>
          </c:tx>
          <c:spPr>
            <a:solidFill>
              <a:schemeClr val="accent1">
                <a:tint val="3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Graph'!$A$64:$A$74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Graph'!$S$64:$S$74</c:f>
              <c:numCache>
                <c:formatCode>0.00</c:formatCode>
                <c:ptCount val="11"/>
                <c:pt idx="0">
                  <c:v>65.2</c:v>
                </c:pt>
                <c:pt idx="1">
                  <c:v>72.6</c:v>
                </c:pt>
                <c:pt idx="2">
                  <c:v>59.1</c:v>
                </c:pt>
                <c:pt idx="3">
                  <c:v>55.6</c:v>
                </c:pt>
                <c:pt idx="4">
                  <c:v>63.0</c:v>
                </c:pt>
                <c:pt idx="5">
                  <c:v>65.3</c:v>
                </c:pt>
                <c:pt idx="6">
                  <c:v>70.4</c:v>
                </c:pt>
                <c:pt idx="7">
                  <c:v>66.6</c:v>
                </c:pt>
                <c:pt idx="8">
                  <c:v>60.8</c:v>
                </c:pt>
                <c:pt idx="9">
                  <c:v>70.6</c:v>
                </c:pt>
                <c:pt idx="10">
                  <c:v>69.2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3185728"/>
        <c:axId val="569779200"/>
      </c:barChart>
      <c:catAx>
        <c:axId val="5331857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err="1" smtClean="0"/>
                  <a:t>Sampling</a:t>
                </a:r>
                <a:r>
                  <a:rPr lang="pt-PT" b="1" dirty="0" smtClean="0"/>
                  <a:t> sites</a:t>
                </a:r>
                <a:endParaRPr lang="pt-PT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69779200"/>
        <c:crosses val="autoZero"/>
        <c:auto val="1"/>
        <c:lblAlgn val="ctr"/>
        <c:lblOffset val="0"/>
        <c:noMultiLvlLbl val="0"/>
      </c:catAx>
      <c:valAx>
        <c:axId val="5697792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smtClean="0"/>
                  <a:t>% O</a:t>
                </a:r>
                <a:r>
                  <a:rPr lang="pt-PT" b="1" baseline="-25000" dirty="0" smtClean="0"/>
                  <a:t>2</a:t>
                </a:r>
                <a:endParaRPr lang="pt-PT" b="1" baseline="-25000" dirty="0"/>
              </a:p>
            </c:rich>
          </c:tx>
          <c:layout>
            <c:manualLayout>
              <c:xMode val="edge"/>
              <c:yMode val="edge"/>
              <c:x val="0.0319930903561885"/>
              <c:y val="0.3684497121245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.0" sourceLinked="0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33185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 dirty="0" err="1"/>
              <a:t>Biochemical</a:t>
            </a:r>
            <a:r>
              <a:rPr lang="pt-PT" b="1" i="1" dirty="0"/>
              <a:t> </a:t>
            </a:r>
            <a:r>
              <a:rPr lang="pt-PT" b="1" i="1" dirty="0" err="1"/>
              <a:t>Oxygen</a:t>
            </a:r>
            <a:r>
              <a:rPr lang="pt-PT" b="1" i="1" dirty="0"/>
              <a:t> </a:t>
            </a:r>
            <a:r>
              <a:rPr lang="pt-PT" b="1" i="1" dirty="0" err="1"/>
              <a:t>Demand</a:t>
            </a:r>
            <a:r>
              <a:rPr lang="pt-PT" b="1" i="1" dirty="0"/>
              <a:t> (BOD</a:t>
            </a:r>
            <a:r>
              <a:rPr lang="pt-PT" b="1" i="1" baseline="-25000" dirty="0"/>
              <a:t>5</a:t>
            </a:r>
            <a:r>
              <a:rPr lang="pt-PT" b="1" i="1" dirty="0"/>
              <a:t>)</a:t>
            </a:r>
          </a:p>
        </c:rich>
      </c:tx>
      <c:layout>
        <c:manualLayout>
          <c:xMode val="edge"/>
          <c:yMode val="edge"/>
          <c:x val="0.352499836412415"/>
          <c:y val="0.04767580452920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84254932642868"/>
          <c:y val="0.179972499432271"/>
          <c:w val="0.795693271635223"/>
          <c:h val="0.6183914413841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'Chem Graph'!$B$93</c:f>
              <c:strCache>
                <c:ptCount val="1"/>
                <c:pt idx="0">
                  <c:v>oct'15</c:v>
                </c:pt>
              </c:strCache>
            </c:strRef>
          </c:tx>
          <c:spPr>
            <a:solidFill>
              <a:schemeClr val="accent1">
                <a:shade val="3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Graph'!$B$94:$B$104</c:f>
              <c:numCache>
                <c:formatCode>0.00</c:formatCode>
                <c:ptCount val="11"/>
                <c:pt idx="0">
                  <c:v>4.750400000000005</c:v>
                </c:pt>
                <c:pt idx="1">
                  <c:v>5.544000000000006</c:v>
                </c:pt>
                <c:pt idx="2">
                  <c:v>5.945599999999999</c:v>
                </c:pt>
                <c:pt idx="3">
                  <c:v>4.766400000000009</c:v>
                </c:pt>
                <c:pt idx="4">
                  <c:v>5.961599999999975</c:v>
                </c:pt>
                <c:pt idx="5">
                  <c:v>5.158400000000015</c:v>
                </c:pt>
                <c:pt idx="6">
                  <c:v>7.561599999999998</c:v>
                </c:pt>
                <c:pt idx="7">
                  <c:v>5.16160000000001</c:v>
                </c:pt>
                <c:pt idx="8">
                  <c:v>7.921600000000006</c:v>
                </c:pt>
                <c:pt idx="9">
                  <c:v>13.07840000000001</c:v>
                </c:pt>
                <c:pt idx="10">
                  <c:v>4.734400000000001</c:v>
                </c:pt>
              </c:numCache>
            </c:numRef>
          </c:val>
        </c:ser>
        <c:ser>
          <c:idx val="1"/>
          <c:order val="1"/>
          <c:tx>
            <c:strRef>
              <c:f>'Chem Graph'!$C$93</c:f>
              <c:strCache>
                <c:ptCount val="1"/>
                <c:pt idx="0">
                  <c:v>nov'15</c:v>
                </c:pt>
              </c:strCache>
            </c:strRef>
          </c:tx>
          <c:spPr>
            <a:solidFill>
              <a:schemeClr val="accent1">
                <a:shade val="4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Graph'!$C$94:$C$104</c:f>
              <c:numCache>
                <c:formatCode>0.00</c:formatCode>
                <c:ptCount val="11"/>
                <c:pt idx="0">
                  <c:v>5.93143624161074</c:v>
                </c:pt>
                <c:pt idx="1">
                  <c:v>5.31429654135337</c:v>
                </c:pt>
                <c:pt idx="2">
                  <c:v>6.009394864270017</c:v>
                </c:pt>
                <c:pt idx="3">
                  <c:v>5.078707649896631</c:v>
                </c:pt>
                <c:pt idx="4">
                  <c:v>4.817058876404499</c:v>
                </c:pt>
                <c:pt idx="5">
                  <c:v>5.750029206349183</c:v>
                </c:pt>
                <c:pt idx="6">
                  <c:v>7.633580915926175</c:v>
                </c:pt>
                <c:pt idx="7">
                  <c:v>9.4559175572519</c:v>
                </c:pt>
                <c:pt idx="8">
                  <c:v>11.39344857571215</c:v>
                </c:pt>
                <c:pt idx="9">
                  <c:v>13.944</c:v>
                </c:pt>
                <c:pt idx="10">
                  <c:v>17.92800000000001</c:v>
                </c:pt>
              </c:numCache>
            </c:numRef>
          </c:val>
        </c:ser>
        <c:ser>
          <c:idx val="2"/>
          <c:order val="2"/>
          <c:tx>
            <c:strRef>
              <c:f>'Chem Graph'!$D$93</c:f>
              <c:strCache>
                <c:ptCount val="1"/>
                <c:pt idx="0">
                  <c:v>dec'15</c:v>
                </c:pt>
              </c:strCache>
            </c:strRef>
          </c:tx>
          <c:spPr>
            <a:solidFill>
              <a:schemeClr val="accent1">
                <a:shade val="5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Graph'!$D$94:$D$104</c:f>
              <c:numCache>
                <c:formatCode>0.00</c:formatCode>
                <c:ptCount val="11"/>
                <c:pt idx="0">
                  <c:v>5.693012783505156</c:v>
                </c:pt>
                <c:pt idx="1">
                  <c:v>8.96943462749212</c:v>
                </c:pt>
                <c:pt idx="2">
                  <c:v>16.74567604562726</c:v>
                </c:pt>
                <c:pt idx="3">
                  <c:v>13.67890546712802</c:v>
                </c:pt>
                <c:pt idx="4">
                  <c:v>13.84848643326038</c:v>
                </c:pt>
                <c:pt idx="5">
                  <c:v>10.7597762334955</c:v>
                </c:pt>
                <c:pt idx="6">
                  <c:v>16.00612133360606</c:v>
                </c:pt>
                <c:pt idx="7">
                  <c:v>16.3767463532665</c:v>
                </c:pt>
                <c:pt idx="8">
                  <c:v>49.74745030674845</c:v>
                </c:pt>
                <c:pt idx="9">
                  <c:v>47.62331420074348</c:v>
                </c:pt>
                <c:pt idx="10">
                  <c:v>41.01607680000002</c:v>
                </c:pt>
              </c:numCache>
            </c:numRef>
          </c:val>
        </c:ser>
        <c:ser>
          <c:idx val="3"/>
          <c:order val="3"/>
          <c:tx>
            <c:strRef>
              <c:f>'Chem Graph'!$E$93</c:f>
              <c:strCache>
                <c:ptCount val="1"/>
                <c:pt idx="0">
                  <c:v>jan'16</c:v>
                </c:pt>
              </c:strCache>
            </c:strRef>
          </c:tx>
          <c:spPr>
            <a:solidFill>
              <a:schemeClr val="accent1">
                <a:shade val="5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Graph'!$E$94:$E$104</c:f>
              <c:numCache>
                <c:formatCode>0.00</c:formatCode>
                <c:ptCount val="11"/>
                <c:pt idx="0">
                  <c:v>2.525146391752576</c:v>
                </c:pt>
                <c:pt idx="1">
                  <c:v>9.109223924449118</c:v>
                </c:pt>
                <c:pt idx="2">
                  <c:v>4.852668371932244</c:v>
                </c:pt>
                <c:pt idx="3">
                  <c:v>4.710984083044984</c:v>
                </c:pt>
                <c:pt idx="4">
                  <c:v>6.29628118161927</c:v>
                </c:pt>
                <c:pt idx="5">
                  <c:v>3.00628492008338</c:v>
                </c:pt>
                <c:pt idx="6">
                  <c:v>1.37656409627055</c:v>
                </c:pt>
                <c:pt idx="7">
                  <c:v>2.618127751714171</c:v>
                </c:pt>
                <c:pt idx="8">
                  <c:v>6.089975567190226</c:v>
                </c:pt>
                <c:pt idx="9">
                  <c:v>8.411396282527878</c:v>
                </c:pt>
                <c:pt idx="10">
                  <c:v>9.30613333333336</c:v>
                </c:pt>
              </c:numCache>
            </c:numRef>
          </c:val>
        </c:ser>
        <c:ser>
          <c:idx val="4"/>
          <c:order val="4"/>
          <c:tx>
            <c:strRef>
              <c:f>'Chem Graph'!$F$93</c:f>
              <c:strCache>
                <c:ptCount val="1"/>
                <c:pt idx="0">
                  <c:v>feb'16</c:v>
                </c:pt>
              </c:strCache>
            </c:strRef>
          </c:tx>
          <c:spPr>
            <a:solidFill>
              <a:schemeClr val="accent1">
                <a:shade val="6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Graph'!$F$94:$F$104</c:f>
              <c:numCache>
                <c:formatCode>0.00</c:formatCode>
                <c:ptCount val="11"/>
                <c:pt idx="0">
                  <c:v>4.366709278350505</c:v>
                </c:pt>
                <c:pt idx="1">
                  <c:v>4.14029758656873</c:v>
                </c:pt>
                <c:pt idx="2">
                  <c:v>2.746907016937444</c:v>
                </c:pt>
                <c:pt idx="3">
                  <c:v>2.971591695501734</c:v>
                </c:pt>
                <c:pt idx="4">
                  <c:v>3.340257986870891</c:v>
                </c:pt>
                <c:pt idx="5">
                  <c:v>5.807525225851264</c:v>
                </c:pt>
                <c:pt idx="6">
                  <c:v>3.74979226835754</c:v>
                </c:pt>
                <c:pt idx="7">
                  <c:v>3.245645615301333</c:v>
                </c:pt>
                <c:pt idx="8">
                  <c:v>9.704048167539248</c:v>
                </c:pt>
                <c:pt idx="9">
                  <c:v>6.259122676579908</c:v>
                </c:pt>
                <c:pt idx="10">
                  <c:v>5.602399999999994</c:v>
                </c:pt>
              </c:numCache>
            </c:numRef>
          </c:val>
        </c:ser>
        <c:ser>
          <c:idx val="5"/>
          <c:order val="5"/>
          <c:tx>
            <c:strRef>
              <c:f>'Chem Graph'!$G$93</c:f>
              <c:strCache>
                <c:ptCount val="1"/>
                <c:pt idx="0">
                  <c:v>mar'16</c:v>
                </c:pt>
              </c:strCache>
            </c:strRef>
          </c:tx>
          <c:spPr>
            <a:solidFill>
              <a:schemeClr val="accent1">
                <a:shade val="7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Graph'!$G$94:$G$104</c:f>
              <c:numCache>
                <c:formatCode>0.00</c:formatCode>
                <c:ptCount val="11"/>
                <c:pt idx="0">
                  <c:v>7.774479175257715</c:v>
                </c:pt>
                <c:pt idx="1">
                  <c:v>10.88776033287102</c:v>
                </c:pt>
                <c:pt idx="2">
                  <c:v>12.12437028885833</c:v>
                </c:pt>
                <c:pt idx="3">
                  <c:v>12.50390006863418</c:v>
                </c:pt>
                <c:pt idx="4">
                  <c:v>10.52682503816793</c:v>
                </c:pt>
                <c:pt idx="5">
                  <c:v>9.415512000000004</c:v>
                </c:pt>
                <c:pt idx="6">
                  <c:v>11.00469998640382</c:v>
                </c:pt>
                <c:pt idx="7">
                  <c:v>11.07056931070317</c:v>
                </c:pt>
                <c:pt idx="8">
                  <c:v>9.746591422736506</c:v>
                </c:pt>
                <c:pt idx="9">
                  <c:v>14.24105366518923</c:v>
                </c:pt>
                <c:pt idx="10">
                  <c:v>11.68642127806563</c:v>
                </c:pt>
              </c:numCache>
            </c:numRef>
          </c:val>
        </c:ser>
        <c:ser>
          <c:idx val="6"/>
          <c:order val="6"/>
          <c:tx>
            <c:strRef>
              <c:f>'Chem Graph'!$H$93</c:f>
              <c:strCache>
                <c:ptCount val="1"/>
                <c:pt idx="0">
                  <c:v>apr'16</c:v>
                </c:pt>
              </c:strCache>
            </c:strRef>
          </c:tx>
          <c:spPr>
            <a:solidFill>
              <a:schemeClr val="accent1">
                <a:shade val="81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Graph'!$H$94:$H$104</c:f>
              <c:numCache>
                <c:formatCode>0.00</c:formatCode>
                <c:ptCount val="11"/>
                <c:pt idx="0">
                  <c:v>8.67207587628866</c:v>
                </c:pt>
                <c:pt idx="1">
                  <c:v>7.097138141470188</c:v>
                </c:pt>
                <c:pt idx="2">
                  <c:v>9.60919147180193</c:v>
                </c:pt>
                <c:pt idx="3">
                  <c:v>10.912384351407</c:v>
                </c:pt>
                <c:pt idx="4">
                  <c:v>10.11970687022902</c:v>
                </c:pt>
                <c:pt idx="5">
                  <c:v>9.87132799999999</c:v>
                </c:pt>
                <c:pt idx="6">
                  <c:v>15.02573704962611</c:v>
                </c:pt>
                <c:pt idx="7">
                  <c:v>17.75588084516798</c:v>
                </c:pt>
                <c:pt idx="8">
                  <c:v>48.66508972089856</c:v>
                </c:pt>
                <c:pt idx="9">
                  <c:v>50.70351301738833</c:v>
                </c:pt>
                <c:pt idx="10">
                  <c:v>50.4656525043178</c:v>
                </c:pt>
              </c:numCache>
            </c:numRef>
          </c:val>
        </c:ser>
        <c:ser>
          <c:idx val="7"/>
          <c:order val="7"/>
          <c:tx>
            <c:strRef>
              <c:f>'Chem Graph'!$I$93</c:f>
              <c:strCache>
                <c:ptCount val="1"/>
                <c:pt idx="0">
                  <c:v>may'16</c:v>
                </c:pt>
              </c:strCache>
            </c:strRef>
          </c:tx>
          <c:spPr>
            <a:solidFill>
              <a:schemeClr val="accent1">
                <a:shade val="8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Graph'!$I$94:$I$104</c:f>
              <c:numCache>
                <c:formatCode>0.00</c:formatCode>
                <c:ptCount val="11"/>
                <c:pt idx="0">
                  <c:v>2.800000000000001</c:v>
                </c:pt>
                <c:pt idx="1">
                  <c:v>7.166574202496521</c:v>
                </c:pt>
                <c:pt idx="2">
                  <c:v>3.748280605226941</c:v>
                </c:pt>
                <c:pt idx="3">
                  <c:v>3.591489361702137</c:v>
                </c:pt>
                <c:pt idx="4">
                  <c:v>2.71877862595421</c:v>
                </c:pt>
                <c:pt idx="5">
                  <c:v>2.441931034482738</c:v>
                </c:pt>
                <c:pt idx="6">
                  <c:v>5.052671651937445</c:v>
                </c:pt>
                <c:pt idx="7">
                  <c:v>5.223138205749911</c:v>
                </c:pt>
                <c:pt idx="8">
                  <c:v>2.00735194009528</c:v>
                </c:pt>
                <c:pt idx="9">
                  <c:v>0.235894988066834</c:v>
                </c:pt>
                <c:pt idx="10">
                  <c:v>6.853886010362681</c:v>
                </c:pt>
              </c:numCache>
            </c:numRef>
          </c:val>
        </c:ser>
        <c:ser>
          <c:idx val="8"/>
          <c:order val="8"/>
          <c:tx>
            <c:strRef>
              <c:f>'Chem Graph'!$J$93</c:f>
              <c:strCache>
                <c:ptCount val="1"/>
                <c:pt idx="0">
                  <c:v>jun'16</c:v>
                </c:pt>
              </c:strCache>
            </c:strRef>
          </c:tx>
          <c:spPr>
            <a:solidFill>
              <a:schemeClr val="accent1">
                <a:shade val="9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Graph'!$J$94:$J$104</c:f>
              <c:numCache>
                <c:formatCode>0.00</c:formatCode>
                <c:ptCount val="11"/>
                <c:pt idx="0">
                  <c:v>12.58259793814435</c:v>
                </c:pt>
                <c:pt idx="1">
                  <c:v>12.1712133148405</c:v>
                </c:pt>
                <c:pt idx="2">
                  <c:v>16.41894030261348</c:v>
                </c:pt>
                <c:pt idx="3">
                  <c:v>20.18437117364448</c:v>
                </c:pt>
                <c:pt idx="4">
                  <c:v>18.12646106870231</c:v>
                </c:pt>
                <c:pt idx="5">
                  <c:v>15.13080000000003</c:v>
                </c:pt>
                <c:pt idx="6">
                  <c:v>17.6417201903467</c:v>
                </c:pt>
                <c:pt idx="7">
                  <c:v>18.27967634222372</c:v>
                </c:pt>
                <c:pt idx="8">
                  <c:v>40.8578908100749</c:v>
                </c:pt>
                <c:pt idx="9">
                  <c:v>42.8480501875213</c:v>
                </c:pt>
                <c:pt idx="10">
                  <c:v>32.01698376511213</c:v>
                </c:pt>
              </c:numCache>
            </c:numRef>
          </c:val>
        </c:ser>
        <c:ser>
          <c:idx val="9"/>
          <c:order val="9"/>
          <c:tx>
            <c:strRef>
              <c:f>'Chem Graph'!$K$93</c:f>
              <c:strCache>
                <c:ptCount val="1"/>
                <c:pt idx="0">
                  <c:v>jul'16</c:v>
                </c:pt>
              </c:strCache>
            </c:strRef>
          </c:tx>
          <c:spPr>
            <a:solidFill>
              <a:schemeClr val="accent1">
                <a:tint val="9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Graph'!$K$94:$K$104</c:f>
              <c:numCache>
                <c:formatCode>0.00</c:formatCode>
                <c:ptCount val="11"/>
                <c:pt idx="0">
                  <c:v>4.07554309278351</c:v>
                </c:pt>
                <c:pt idx="1">
                  <c:v>7.066314563106783</c:v>
                </c:pt>
                <c:pt idx="2">
                  <c:v>7.76330674002753</c:v>
                </c:pt>
                <c:pt idx="3">
                  <c:v>11.55749842141385</c:v>
                </c:pt>
                <c:pt idx="4">
                  <c:v>16.05716030534352</c:v>
                </c:pt>
                <c:pt idx="5">
                  <c:v>2.681451034482762</c:v>
                </c:pt>
                <c:pt idx="6">
                  <c:v>3.396632494901453</c:v>
                </c:pt>
                <c:pt idx="7">
                  <c:v>5.590782958087966</c:v>
                </c:pt>
                <c:pt idx="8">
                  <c:v>8.08911095983661</c:v>
                </c:pt>
                <c:pt idx="9">
                  <c:v>12.6149095124446</c:v>
                </c:pt>
                <c:pt idx="10">
                  <c:v>10.87059288428327</c:v>
                </c:pt>
              </c:numCache>
            </c:numRef>
          </c:val>
        </c:ser>
        <c:ser>
          <c:idx val="10"/>
          <c:order val="10"/>
          <c:tx>
            <c:strRef>
              <c:f>'Chem Graph'!$L$93</c:f>
              <c:strCache>
                <c:ptCount val="1"/>
                <c:pt idx="0">
                  <c:v>aug'16</c:v>
                </c:pt>
              </c:strCache>
            </c:strRef>
          </c:tx>
          <c:spPr>
            <a:solidFill>
              <a:schemeClr val="accent1">
                <a:tint val="8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Graph'!$L$94:$L$104</c:f>
              <c:numCache>
                <c:formatCode>0.00</c:formatCode>
                <c:ptCount val="11"/>
                <c:pt idx="0">
                  <c:v>11.33</c:v>
                </c:pt>
                <c:pt idx="1">
                  <c:v>15.8</c:v>
                </c:pt>
                <c:pt idx="2">
                  <c:v>26.09</c:v>
                </c:pt>
                <c:pt idx="3">
                  <c:v>21.5</c:v>
                </c:pt>
                <c:pt idx="4">
                  <c:v>29.37</c:v>
                </c:pt>
                <c:pt idx="5">
                  <c:v>10.2</c:v>
                </c:pt>
                <c:pt idx="6">
                  <c:v>14.44</c:v>
                </c:pt>
                <c:pt idx="7">
                  <c:v>14.01</c:v>
                </c:pt>
                <c:pt idx="8">
                  <c:v>27.68</c:v>
                </c:pt>
                <c:pt idx="9">
                  <c:v>17.41</c:v>
                </c:pt>
                <c:pt idx="10">
                  <c:v>18.98</c:v>
                </c:pt>
              </c:numCache>
            </c:numRef>
          </c:val>
        </c:ser>
        <c:ser>
          <c:idx val="11"/>
          <c:order val="11"/>
          <c:tx>
            <c:strRef>
              <c:f>'Chem Graph'!$M$93</c:f>
              <c:strCache>
                <c:ptCount val="1"/>
                <c:pt idx="0">
                  <c:v>sep'16</c:v>
                </c:pt>
              </c:strCache>
            </c:strRef>
          </c:tx>
          <c:spPr>
            <a:solidFill>
              <a:schemeClr val="accent1">
                <a:tint val="8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Graph'!$M$94:$M$104</c:f>
              <c:numCache>
                <c:formatCode>0.00</c:formatCode>
                <c:ptCount val="11"/>
                <c:pt idx="0">
                  <c:v>2.631199999999997</c:v>
                </c:pt>
                <c:pt idx="1">
                  <c:v>1.227313176144241</c:v>
                </c:pt>
                <c:pt idx="2">
                  <c:v>13.85284621733152</c:v>
                </c:pt>
                <c:pt idx="3">
                  <c:v>6.699898421413862</c:v>
                </c:pt>
                <c:pt idx="4">
                  <c:v>2.14021496183206</c:v>
                </c:pt>
                <c:pt idx="5">
                  <c:v>0.24511337931034</c:v>
                </c:pt>
                <c:pt idx="6">
                  <c:v>2.769109938817128</c:v>
                </c:pt>
                <c:pt idx="7">
                  <c:v>2.384492137166613</c:v>
                </c:pt>
                <c:pt idx="8">
                  <c:v>5.93869707283867</c:v>
                </c:pt>
                <c:pt idx="9">
                  <c:v>4.647174387998627</c:v>
                </c:pt>
                <c:pt idx="10">
                  <c:v>4.023879792746106</c:v>
                </c:pt>
              </c:numCache>
            </c:numRef>
          </c:val>
        </c:ser>
        <c:ser>
          <c:idx val="12"/>
          <c:order val="12"/>
          <c:tx>
            <c:strRef>
              <c:f>'Chem Graph'!$N$93</c:f>
              <c:strCache>
                <c:ptCount val="1"/>
                <c:pt idx="0">
                  <c:v>oct'16</c:v>
                </c:pt>
              </c:strCache>
            </c:strRef>
          </c:tx>
          <c:spPr>
            <a:solidFill>
              <a:schemeClr val="accent1">
                <a:tint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Graph'!$N$94:$N$104</c:f>
              <c:numCache>
                <c:formatCode>0.00</c:formatCode>
                <c:ptCount val="11"/>
                <c:pt idx="0">
                  <c:v>5.262400000000006</c:v>
                </c:pt>
                <c:pt idx="1">
                  <c:v>2.011227184466021</c:v>
                </c:pt>
                <c:pt idx="2">
                  <c:v>11.09427620357632</c:v>
                </c:pt>
                <c:pt idx="3">
                  <c:v>4.87565902539467</c:v>
                </c:pt>
                <c:pt idx="4">
                  <c:v>8.805369160305353</c:v>
                </c:pt>
                <c:pt idx="5">
                  <c:v>6.917892413793087</c:v>
                </c:pt>
                <c:pt idx="6">
                  <c:v>35.0767868388851</c:v>
                </c:pt>
                <c:pt idx="7">
                  <c:v>17.52740533425702</c:v>
                </c:pt>
              </c:numCache>
            </c:numRef>
          </c:val>
        </c:ser>
        <c:ser>
          <c:idx val="13"/>
          <c:order val="13"/>
          <c:tx>
            <c:strRef>
              <c:f>'Chem Graph'!$O$93</c:f>
              <c:strCache>
                <c:ptCount val="1"/>
                <c:pt idx="0">
                  <c:v>nov'16</c:v>
                </c:pt>
              </c:strCache>
            </c:strRef>
          </c:tx>
          <c:spPr>
            <a:solidFill>
              <a:schemeClr val="accent1">
                <a:tint val="6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Graph'!$O$94:$O$104</c:f>
              <c:numCache>
                <c:formatCode>0.00</c:formatCode>
                <c:ptCount val="11"/>
                <c:pt idx="0">
                  <c:v>18.62080000000001</c:v>
                </c:pt>
                <c:pt idx="1">
                  <c:v>28.69644604715672</c:v>
                </c:pt>
                <c:pt idx="2">
                  <c:v>34.9273634112792</c:v>
                </c:pt>
                <c:pt idx="3">
                  <c:v>21.05432312971863</c:v>
                </c:pt>
                <c:pt idx="4">
                  <c:v>16.51460396946566</c:v>
                </c:pt>
                <c:pt idx="5">
                  <c:v>15.01082151724136</c:v>
                </c:pt>
                <c:pt idx="6">
                  <c:v>16.45125362338544</c:v>
                </c:pt>
                <c:pt idx="7">
                  <c:v>11.71382112919985</c:v>
                </c:pt>
                <c:pt idx="8">
                  <c:v>19.4177241660994</c:v>
                </c:pt>
                <c:pt idx="9">
                  <c:v>17.18031650869415</c:v>
                </c:pt>
                <c:pt idx="10">
                  <c:v>31.70234196891192</c:v>
                </c:pt>
              </c:numCache>
            </c:numRef>
          </c:val>
        </c:ser>
        <c:ser>
          <c:idx val="14"/>
          <c:order val="14"/>
          <c:tx>
            <c:strRef>
              <c:f>'Chem Graph'!$P$93</c:f>
              <c:strCache>
                <c:ptCount val="1"/>
                <c:pt idx="0">
                  <c:v>dec'16</c:v>
                </c:pt>
              </c:strCache>
            </c:strRef>
          </c:tx>
          <c:spPr>
            <a:solidFill>
              <a:schemeClr val="accent1">
                <a:tint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Graph'!$P$94:$P$104</c:f>
              <c:numCache>
                <c:formatCode>0.00</c:formatCode>
                <c:ptCount val="11"/>
                <c:pt idx="0">
                  <c:v>7.286399999999998</c:v>
                </c:pt>
                <c:pt idx="1">
                  <c:v>5.61933703190013</c:v>
                </c:pt>
                <c:pt idx="2">
                  <c:v>24.75307455295737</c:v>
                </c:pt>
                <c:pt idx="3">
                  <c:v>10.50618531228553</c:v>
                </c:pt>
                <c:pt idx="4">
                  <c:v>6.817438778625938</c:v>
                </c:pt>
                <c:pt idx="5">
                  <c:v>4.887750620689647</c:v>
                </c:pt>
                <c:pt idx="6">
                  <c:v>8.350520407885772</c:v>
                </c:pt>
                <c:pt idx="7">
                  <c:v>9.301286040872888</c:v>
                </c:pt>
                <c:pt idx="8">
                  <c:v>14.88446017699114</c:v>
                </c:pt>
                <c:pt idx="9">
                  <c:v>12.5024819365837</c:v>
                </c:pt>
                <c:pt idx="10">
                  <c:v>11.56511502590675</c:v>
                </c:pt>
              </c:numCache>
            </c:numRef>
          </c:val>
        </c:ser>
        <c:ser>
          <c:idx val="15"/>
          <c:order val="15"/>
          <c:tx>
            <c:strRef>
              <c:f>'Chem Graph'!$Q$93</c:f>
              <c:strCache>
                <c:ptCount val="1"/>
                <c:pt idx="0">
                  <c:v>jan'17</c:v>
                </c:pt>
              </c:strCache>
            </c:strRef>
          </c:tx>
          <c:spPr>
            <a:solidFill>
              <a:schemeClr val="accent1">
                <a:tint val="53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Graph'!$Q$94:$Q$104</c:f>
              <c:numCache>
                <c:formatCode>0.00</c:formatCode>
                <c:ptCount val="11"/>
                <c:pt idx="0">
                  <c:v>7.286400000000003</c:v>
                </c:pt>
                <c:pt idx="1">
                  <c:v>7.618773925104027</c:v>
                </c:pt>
                <c:pt idx="2">
                  <c:v>7.411403576341124</c:v>
                </c:pt>
                <c:pt idx="3">
                  <c:v>10.07471352093342</c:v>
                </c:pt>
                <c:pt idx="4">
                  <c:v>10.12797801526718</c:v>
                </c:pt>
                <c:pt idx="5">
                  <c:v>4.059725241379325</c:v>
                </c:pt>
                <c:pt idx="6">
                  <c:v>9.554270673011542</c:v>
                </c:pt>
                <c:pt idx="7">
                  <c:v>6.774896570834771</c:v>
                </c:pt>
                <c:pt idx="8">
                  <c:v>20.93634417971412</c:v>
                </c:pt>
                <c:pt idx="9">
                  <c:v>10.86827963177634</c:v>
                </c:pt>
                <c:pt idx="10">
                  <c:v>16.12068808290157</c:v>
                </c:pt>
              </c:numCache>
            </c:numRef>
          </c:val>
        </c:ser>
        <c:ser>
          <c:idx val="16"/>
          <c:order val="16"/>
          <c:tx>
            <c:strRef>
              <c:f>'Chem Graph'!$R$93</c:f>
              <c:strCache>
                <c:ptCount val="1"/>
                <c:pt idx="0">
                  <c:v>feb'17</c:v>
                </c:pt>
              </c:strCache>
            </c:strRef>
          </c:tx>
          <c:spPr>
            <a:solidFill>
              <a:schemeClr val="accent1">
                <a:tint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Graph'!$R$94:$R$104</c:f>
              <c:numCache>
                <c:formatCode>0.00</c:formatCode>
                <c:ptCount val="11"/>
                <c:pt idx="0">
                  <c:v>2.43</c:v>
                </c:pt>
                <c:pt idx="1">
                  <c:v>0.76</c:v>
                </c:pt>
                <c:pt idx="2">
                  <c:v>7.52</c:v>
                </c:pt>
                <c:pt idx="3">
                  <c:v>8.149777275038595</c:v>
                </c:pt>
                <c:pt idx="4">
                  <c:v>3.95</c:v>
                </c:pt>
                <c:pt idx="5">
                  <c:v>4.159999999999997</c:v>
                </c:pt>
                <c:pt idx="6">
                  <c:v>3.2</c:v>
                </c:pt>
                <c:pt idx="7">
                  <c:v>7.392319647168003</c:v>
                </c:pt>
                <c:pt idx="8">
                  <c:v>7.14</c:v>
                </c:pt>
                <c:pt idx="9">
                  <c:v>5.9</c:v>
                </c:pt>
                <c:pt idx="10">
                  <c:v>6.325686930847831</c:v>
                </c:pt>
              </c:numCache>
            </c:numRef>
          </c:val>
        </c:ser>
        <c:ser>
          <c:idx val="17"/>
          <c:order val="17"/>
          <c:tx>
            <c:strRef>
              <c:f>'Chem Graph'!$S$93</c:f>
              <c:strCache>
                <c:ptCount val="1"/>
                <c:pt idx="0">
                  <c:v>mar'17</c:v>
                </c:pt>
              </c:strCache>
            </c:strRef>
          </c:tx>
          <c:spPr>
            <a:solidFill>
              <a:schemeClr val="accent1">
                <a:tint val="3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Graph'!$A$94:$A$104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Graph'!$S$94:$S$104</c:f>
              <c:numCache>
                <c:formatCode>0.00</c:formatCode>
                <c:ptCount val="11"/>
                <c:pt idx="0">
                  <c:v>4.857599999999985</c:v>
                </c:pt>
                <c:pt idx="1">
                  <c:v>6.120281497026927</c:v>
                </c:pt>
                <c:pt idx="2">
                  <c:v>3.068672243346022</c:v>
                </c:pt>
                <c:pt idx="3">
                  <c:v>4.355099931082011</c:v>
                </c:pt>
                <c:pt idx="4">
                  <c:v>6.545945951859935</c:v>
                </c:pt>
                <c:pt idx="5">
                  <c:v>5.639913273106324</c:v>
                </c:pt>
                <c:pt idx="6">
                  <c:v>3.791546628485717</c:v>
                </c:pt>
                <c:pt idx="7">
                  <c:v>5.676695488993153</c:v>
                </c:pt>
                <c:pt idx="8">
                  <c:v>24.71611308900522</c:v>
                </c:pt>
                <c:pt idx="9">
                  <c:v>5.615960400807276</c:v>
                </c:pt>
                <c:pt idx="10">
                  <c:v>3.924536000000017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7727872"/>
        <c:axId val="533117504"/>
      </c:barChart>
      <c:catAx>
        <c:axId val="4977278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sz="1200" b="1" i="0" baseline="0" dirty="0" err="1" smtClean="0">
                    <a:effectLst/>
                  </a:rPr>
                  <a:t>Sampling</a:t>
                </a:r>
                <a:r>
                  <a:rPr lang="pt-PT" sz="1200" b="1" i="0" baseline="0" dirty="0" smtClean="0">
                    <a:effectLst/>
                  </a:rPr>
                  <a:t> sites</a:t>
                </a:r>
                <a:endParaRPr lang="pt-PT" sz="1200" b="1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33117504"/>
        <c:crosses val="autoZero"/>
        <c:auto val="1"/>
        <c:lblAlgn val="ctr"/>
        <c:lblOffset val="0"/>
        <c:noMultiLvlLbl val="0"/>
      </c:catAx>
      <c:valAx>
        <c:axId val="5331175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smtClean="0"/>
                  <a:t>BOD</a:t>
                </a:r>
                <a:r>
                  <a:rPr lang="pt-PT" b="1" baseline="-25000" dirty="0" smtClean="0"/>
                  <a:t>5</a:t>
                </a:r>
                <a:r>
                  <a:rPr lang="pt-PT" b="1" dirty="0" smtClean="0"/>
                  <a:t> (mg O</a:t>
                </a:r>
                <a:r>
                  <a:rPr lang="pt-PT" b="1" baseline="-25000" dirty="0" smtClean="0"/>
                  <a:t>2</a:t>
                </a:r>
                <a:r>
                  <a:rPr lang="pt-PT" b="1" dirty="0" smtClean="0"/>
                  <a:t>/L)</a:t>
                </a:r>
                <a:endParaRPr lang="pt-PT" b="1" dirty="0"/>
              </a:p>
            </c:rich>
          </c:tx>
          <c:layout>
            <c:manualLayout>
              <c:xMode val="edge"/>
              <c:yMode val="edge"/>
              <c:x val="0.0"/>
              <c:y val="0.3280146969113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.0" sourceLinked="0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497727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 dirty="0" smtClean="0"/>
              <a:t>Nitrates</a:t>
            </a:r>
            <a:endParaRPr lang="pt-PT" b="1" i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8143985726018"/>
          <c:y val="0.0627848641848801"/>
          <c:w val="0.774905829899952"/>
          <c:h val="0.6971235498944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'Chem Graph'!$B$137</c:f>
              <c:strCache>
                <c:ptCount val="1"/>
                <c:pt idx="0">
                  <c:v>oct'15</c:v>
                </c:pt>
              </c:strCache>
            </c:strRef>
          </c:tx>
          <c:spPr>
            <a:solidFill>
              <a:schemeClr val="accent1">
                <a:shade val="3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Graph'!$B$138:$B$148</c:f>
              <c:numCache>
                <c:formatCode>General</c:formatCode>
                <c:ptCount val="11"/>
              </c:numCache>
            </c:numRef>
          </c:val>
        </c:ser>
        <c:ser>
          <c:idx val="1"/>
          <c:order val="1"/>
          <c:tx>
            <c:strRef>
              <c:f>'Chem Graph'!$C$137</c:f>
              <c:strCache>
                <c:ptCount val="1"/>
                <c:pt idx="0">
                  <c:v>nov'15</c:v>
                </c:pt>
              </c:strCache>
            </c:strRef>
          </c:tx>
          <c:spPr>
            <a:solidFill>
              <a:schemeClr val="accent1">
                <a:shade val="4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Graph'!$C$138:$C$148</c:f>
              <c:numCache>
                <c:formatCode>General</c:formatCode>
                <c:ptCount val="11"/>
              </c:numCache>
            </c:numRef>
          </c:val>
        </c:ser>
        <c:ser>
          <c:idx val="2"/>
          <c:order val="2"/>
          <c:tx>
            <c:strRef>
              <c:f>'Chem Graph'!$D$137</c:f>
              <c:strCache>
                <c:ptCount val="1"/>
                <c:pt idx="0">
                  <c:v>dec'15</c:v>
                </c:pt>
              </c:strCache>
            </c:strRef>
          </c:tx>
          <c:spPr>
            <a:solidFill>
              <a:schemeClr val="accent1">
                <a:shade val="5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Graph'!$D$138:$D$148</c:f>
              <c:numCache>
                <c:formatCode>0.00</c:formatCode>
                <c:ptCount val="11"/>
                <c:pt idx="0">
                  <c:v>21.54188948306595</c:v>
                </c:pt>
                <c:pt idx="1">
                  <c:v>25.19607843137255</c:v>
                </c:pt>
                <c:pt idx="2">
                  <c:v>23.59180035650624</c:v>
                </c:pt>
                <c:pt idx="3">
                  <c:v>39.99108734402853</c:v>
                </c:pt>
                <c:pt idx="4">
                  <c:v>31.61319073083779</c:v>
                </c:pt>
                <c:pt idx="5">
                  <c:v>34.55436720142599</c:v>
                </c:pt>
                <c:pt idx="6">
                  <c:v>42.0409982174688</c:v>
                </c:pt>
                <c:pt idx="7">
                  <c:v>36.7825311942959</c:v>
                </c:pt>
                <c:pt idx="8">
                  <c:v>28.46167557932262</c:v>
                </c:pt>
                <c:pt idx="9">
                  <c:v>55.85561497326199</c:v>
                </c:pt>
                <c:pt idx="10">
                  <c:v>38.20855614973262</c:v>
                </c:pt>
              </c:numCache>
            </c:numRef>
          </c:val>
        </c:ser>
        <c:ser>
          <c:idx val="3"/>
          <c:order val="3"/>
          <c:tx>
            <c:strRef>
              <c:f>'Chem Graph'!$E$137</c:f>
              <c:strCache>
                <c:ptCount val="1"/>
                <c:pt idx="0">
                  <c:v>jan'16</c:v>
                </c:pt>
              </c:strCache>
            </c:strRef>
          </c:tx>
          <c:spPr>
            <a:solidFill>
              <a:schemeClr val="accent1">
                <a:shade val="5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Graph'!$E$138:$E$148</c:f>
              <c:numCache>
                <c:formatCode>0.00</c:formatCode>
                <c:ptCount val="11"/>
                <c:pt idx="0">
                  <c:v>19.58110516934046</c:v>
                </c:pt>
                <c:pt idx="1">
                  <c:v>22.34402852049911</c:v>
                </c:pt>
                <c:pt idx="2">
                  <c:v>24.66131907308378</c:v>
                </c:pt>
                <c:pt idx="3">
                  <c:v>30.45454545454546</c:v>
                </c:pt>
                <c:pt idx="4">
                  <c:v>28.04812834224598</c:v>
                </c:pt>
                <c:pt idx="5">
                  <c:v>33.3065953654189</c:v>
                </c:pt>
                <c:pt idx="6">
                  <c:v>39.54545454545455</c:v>
                </c:pt>
                <c:pt idx="7">
                  <c:v>38.6541889483066</c:v>
                </c:pt>
                <c:pt idx="8">
                  <c:v>43.28877005347593</c:v>
                </c:pt>
                <c:pt idx="9">
                  <c:v>35.62388591800357</c:v>
                </c:pt>
                <c:pt idx="10">
                  <c:v>37.31729055258455</c:v>
                </c:pt>
              </c:numCache>
            </c:numRef>
          </c:val>
        </c:ser>
        <c:ser>
          <c:idx val="4"/>
          <c:order val="4"/>
          <c:tx>
            <c:strRef>
              <c:f>'Chem Graph'!$F$137</c:f>
              <c:strCache>
                <c:ptCount val="1"/>
                <c:pt idx="0">
                  <c:v>feb'16</c:v>
                </c:pt>
              </c:strCache>
            </c:strRef>
          </c:tx>
          <c:spPr>
            <a:solidFill>
              <a:schemeClr val="accent1">
                <a:shade val="6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Graph'!$F$138:$F$148</c:f>
              <c:numCache>
                <c:formatCode>0.00</c:formatCode>
                <c:ptCount val="11"/>
                <c:pt idx="0">
                  <c:v>19.49019607843127</c:v>
                </c:pt>
                <c:pt idx="1">
                  <c:v>21.95008912655972</c:v>
                </c:pt>
                <c:pt idx="2">
                  <c:v>26.0855614973262</c:v>
                </c:pt>
                <c:pt idx="3">
                  <c:v>31.29055258467022</c:v>
                </c:pt>
                <c:pt idx="4">
                  <c:v>28.29590017825312</c:v>
                </c:pt>
                <c:pt idx="5">
                  <c:v>34.0</c:v>
                </c:pt>
                <c:pt idx="6">
                  <c:v>37.31550802139034</c:v>
                </c:pt>
                <c:pt idx="7">
                  <c:v>37.52941176470588</c:v>
                </c:pt>
                <c:pt idx="8">
                  <c:v>45.80035650623886</c:v>
                </c:pt>
                <c:pt idx="9">
                  <c:v>37.7789661319073</c:v>
                </c:pt>
                <c:pt idx="10">
                  <c:v>37.81461675579301</c:v>
                </c:pt>
              </c:numCache>
            </c:numRef>
          </c:val>
        </c:ser>
        <c:ser>
          <c:idx val="5"/>
          <c:order val="5"/>
          <c:tx>
            <c:strRef>
              <c:f>'Chem Graph'!$G$137</c:f>
              <c:strCache>
                <c:ptCount val="1"/>
                <c:pt idx="0">
                  <c:v>mar'16</c:v>
                </c:pt>
              </c:strCache>
            </c:strRef>
          </c:tx>
          <c:spPr>
            <a:solidFill>
              <a:schemeClr val="accent1">
                <a:shade val="7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Graph'!$G$138:$G$148</c:f>
              <c:numCache>
                <c:formatCode>0.00</c:formatCode>
                <c:ptCount val="11"/>
                <c:pt idx="0">
                  <c:v>4.19607843137255</c:v>
                </c:pt>
                <c:pt idx="1">
                  <c:v>3.055258467023162</c:v>
                </c:pt>
                <c:pt idx="2">
                  <c:v>4.802139037433155</c:v>
                </c:pt>
                <c:pt idx="3">
                  <c:v>5.693404634581105</c:v>
                </c:pt>
                <c:pt idx="4">
                  <c:v>6.477718360071302</c:v>
                </c:pt>
                <c:pt idx="5">
                  <c:v>9.36541889483066</c:v>
                </c:pt>
                <c:pt idx="6">
                  <c:v>10.32798573975045</c:v>
                </c:pt>
                <c:pt idx="7">
                  <c:v>11.11229946524064</c:v>
                </c:pt>
                <c:pt idx="8">
                  <c:v>15.60427807486631</c:v>
                </c:pt>
                <c:pt idx="9">
                  <c:v>17.38680926916221</c:v>
                </c:pt>
                <c:pt idx="10">
                  <c:v>18.81283422459893</c:v>
                </c:pt>
              </c:numCache>
            </c:numRef>
          </c:val>
        </c:ser>
        <c:ser>
          <c:idx val="6"/>
          <c:order val="6"/>
          <c:tx>
            <c:strRef>
              <c:f>'Chem Graph'!$H$137</c:f>
              <c:strCache>
                <c:ptCount val="1"/>
                <c:pt idx="0">
                  <c:v>apr'16</c:v>
                </c:pt>
              </c:strCache>
            </c:strRef>
          </c:tx>
          <c:spPr>
            <a:solidFill>
              <a:schemeClr val="accent1">
                <a:shade val="81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Graph'!$H$138:$H$148</c:f>
              <c:numCache>
                <c:formatCode>0.00</c:formatCode>
                <c:ptCount val="11"/>
                <c:pt idx="0">
                  <c:v>15.87155963302752</c:v>
                </c:pt>
                <c:pt idx="1">
                  <c:v>19.68807339449542</c:v>
                </c:pt>
                <c:pt idx="2">
                  <c:v>23.06422018348623</c:v>
                </c:pt>
                <c:pt idx="3">
                  <c:v>25.63302752293578</c:v>
                </c:pt>
                <c:pt idx="4">
                  <c:v>23.90825688073384</c:v>
                </c:pt>
                <c:pt idx="5">
                  <c:v>26.84403669724771</c:v>
                </c:pt>
                <c:pt idx="6">
                  <c:v>16.27522935779816</c:v>
                </c:pt>
                <c:pt idx="7">
                  <c:v>17.04587155963303</c:v>
                </c:pt>
                <c:pt idx="8">
                  <c:v>14.36697247706422</c:v>
                </c:pt>
                <c:pt idx="9">
                  <c:v>18.88073394495412</c:v>
                </c:pt>
                <c:pt idx="10">
                  <c:v>18.51376146788991</c:v>
                </c:pt>
              </c:numCache>
            </c:numRef>
          </c:val>
        </c:ser>
        <c:ser>
          <c:idx val="7"/>
          <c:order val="7"/>
          <c:tx>
            <c:strRef>
              <c:f>'Chem Graph'!$I$137</c:f>
              <c:strCache>
                <c:ptCount val="1"/>
                <c:pt idx="0">
                  <c:v>may'16</c:v>
                </c:pt>
              </c:strCache>
            </c:strRef>
          </c:tx>
          <c:spPr>
            <a:solidFill>
              <a:schemeClr val="accent1">
                <a:shade val="8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Graph'!$I$138:$I$148</c:f>
              <c:numCache>
                <c:formatCode>0.00</c:formatCode>
                <c:ptCount val="11"/>
                <c:pt idx="0">
                  <c:v>17.77981651376147</c:v>
                </c:pt>
                <c:pt idx="1">
                  <c:v>21.41284403669725</c:v>
                </c:pt>
                <c:pt idx="2">
                  <c:v>24.93577981651377</c:v>
                </c:pt>
                <c:pt idx="3">
                  <c:v>28.3119266055046</c:v>
                </c:pt>
                <c:pt idx="4">
                  <c:v>25.70642201834863</c:v>
                </c:pt>
                <c:pt idx="5">
                  <c:v>31.8348623853211</c:v>
                </c:pt>
                <c:pt idx="6">
                  <c:v>35.651376146789</c:v>
                </c:pt>
                <c:pt idx="7">
                  <c:v>35.43119266055046</c:v>
                </c:pt>
                <c:pt idx="8">
                  <c:v>35.87155963302752</c:v>
                </c:pt>
                <c:pt idx="9">
                  <c:v>37.44954128440362</c:v>
                </c:pt>
                <c:pt idx="10">
                  <c:v>38.44036697247707</c:v>
                </c:pt>
              </c:numCache>
            </c:numRef>
          </c:val>
        </c:ser>
        <c:ser>
          <c:idx val="8"/>
          <c:order val="8"/>
          <c:tx>
            <c:strRef>
              <c:f>'Chem Graph'!$J$137</c:f>
              <c:strCache>
                <c:ptCount val="1"/>
                <c:pt idx="0">
                  <c:v>jun'16</c:v>
                </c:pt>
              </c:strCache>
            </c:strRef>
          </c:tx>
          <c:spPr>
            <a:solidFill>
              <a:schemeClr val="accent1">
                <a:shade val="9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Graph'!$J$138:$J$148</c:f>
              <c:numCache>
                <c:formatCode>0.00</c:formatCode>
                <c:ptCount val="11"/>
                <c:pt idx="0">
                  <c:v>18.69724770642202</c:v>
                </c:pt>
                <c:pt idx="1">
                  <c:v>21.00917431192661</c:v>
                </c:pt>
                <c:pt idx="2">
                  <c:v>24.42201834862382</c:v>
                </c:pt>
                <c:pt idx="3">
                  <c:v>29.00917431192661</c:v>
                </c:pt>
                <c:pt idx="4">
                  <c:v>26.22018348623853</c:v>
                </c:pt>
                <c:pt idx="5">
                  <c:v>32.53211009174312</c:v>
                </c:pt>
                <c:pt idx="6">
                  <c:v>37.04587155963284</c:v>
                </c:pt>
                <c:pt idx="7">
                  <c:v>34.697247706422</c:v>
                </c:pt>
                <c:pt idx="8">
                  <c:v>71.54128440366973</c:v>
                </c:pt>
                <c:pt idx="9">
                  <c:v>50.40366972477062</c:v>
                </c:pt>
                <c:pt idx="10">
                  <c:v>39.39449541284402</c:v>
                </c:pt>
              </c:numCache>
            </c:numRef>
          </c:val>
        </c:ser>
        <c:ser>
          <c:idx val="9"/>
          <c:order val="9"/>
          <c:tx>
            <c:strRef>
              <c:f>'Chem Graph'!$K$137</c:f>
              <c:strCache>
                <c:ptCount val="1"/>
                <c:pt idx="0">
                  <c:v>jul'16</c:v>
                </c:pt>
              </c:strCache>
            </c:strRef>
          </c:tx>
          <c:spPr>
            <a:solidFill>
              <a:schemeClr val="accent1">
                <a:tint val="9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Graph'!$K$138:$K$148</c:f>
              <c:numCache>
                <c:formatCode>0.00</c:formatCode>
                <c:ptCount val="11"/>
                <c:pt idx="0">
                  <c:v>14.35779816513761</c:v>
                </c:pt>
                <c:pt idx="1">
                  <c:v>22.84403669724771</c:v>
                </c:pt>
                <c:pt idx="2">
                  <c:v>23.76146788990826</c:v>
                </c:pt>
                <c:pt idx="3">
                  <c:v>23.1743119266055</c:v>
                </c:pt>
                <c:pt idx="4">
                  <c:v>23.68807339449542</c:v>
                </c:pt>
                <c:pt idx="5">
                  <c:v>31.79816513761468</c:v>
                </c:pt>
                <c:pt idx="6">
                  <c:v>32.4954128440367</c:v>
                </c:pt>
                <c:pt idx="7">
                  <c:v>31.72477064220184</c:v>
                </c:pt>
                <c:pt idx="8">
                  <c:v>37.59633027522935</c:v>
                </c:pt>
                <c:pt idx="9">
                  <c:v>69.00917431192643</c:v>
                </c:pt>
                <c:pt idx="10">
                  <c:v>55.0275229357798</c:v>
                </c:pt>
              </c:numCache>
            </c:numRef>
          </c:val>
        </c:ser>
        <c:ser>
          <c:idx val="10"/>
          <c:order val="10"/>
          <c:tx>
            <c:strRef>
              <c:f>'Chem Graph'!$L$137</c:f>
              <c:strCache>
                <c:ptCount val="1"/>
                <c:pt idx="0">
                  <c:v>aug'16</c:v>
                </c:pt>
              </c:strCache>
            </c:strRef>
          </c:tx>
          <c:spPr>
            <a:solidFill>
              <a:schemeClr val="accent1">
                <a:tint val="8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Graph'!$L$138:$L$148</c:f>
              <c:numCache>
                <c:formatCode>0.00</c:formatCode>
                <c:ptCount val="11"/>
                <c:pt idx="0">
                  <c:v>24.17</c:v>
                </c:pt>
                <c:pt idx="1">
                  <c:v>23.47</c:v>
                </c:pt>
                <c:pt idx="2">
                  <c:v>10.37</c:v>
                </c:pt>
                <c:pt idx="3">
                  <c:v>13.78</c:v>
                </c:pt>
                <c:pt idx="4">
                  <c:v>16.39</c:v>
                </c:pt>
                <c:pt idx="5">
                  <c:v>35.32</c:v>
                </c:pt>
                <c:pt idx="6">
                  <c:v>35.8</c:v>
                </c:pt>
                <c:pt idx="7">
                  <c:v>30.84</c:v>
                </c:pt>
                <c:pt idx="8">
                  <c:v>129.86</c:v>
                </c:pt>
                <c:pt idx="9">
                  <c:v>81.88</c:v>
                </c:pt>
                <c:pt idx="10">
                  <c:v>52.53</c:v>
                </c:pt>
              </c:numCache>
            </c:numRef>
          </c:val>
        </c:ser>
        <c:ser>
          <c:idx val="11"/>
          <c:order val="11"/>
          <c:tx>
            <c:strRef>
              <c:f>'Chem Graph'!$M$137</c:f>
              <c:strCache>
                <c:ptCount val="1"/>
                <c:pt idx="0">
                  <c:v>sep'16</c:v>
                </c:pt>
              </c:strCache>
            </c:strRef>
          </c:tx>
          <c:spPr>
            <a:solidFill>
              <a:schemeClr val="accent1">
                <a:tint val="8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Graph'!$M$138:$M$148</c:f>
              <c:numCache>
                <c:formatCode>0.00</c:formatCode>
                <c:ptCount val="11"/>
                <c:pt idx="0">
                  <c:v>23.54128440366973</c:v>
                </c:pt>
                <c:pt idx="1">
                  <c:v>24.38532110091743</c:v>
                </c:pt>
                <c:pt idx="2">
                  <c:v>18.40366972477064</c:v>
                </c:pt>
                <c:pt idx="3">
                  <c:v>19.3211009174312</c:v>
                </c:pt>
                <c:pt idx="4">
                  <c:v>18.03669724770642</c:v>
                </c:pt>
                <c:pt idx="5">
                  <c:v>23.98165137614679</c:v>
                </c:pt>
                <c:pt idx="6">
                  <c:v>26.6605504587156</c:v>
                </c:pt>
                <c:pt idx="7">
                  <c:v>27.13761467889908</c:v>
                </c:pt>
                <c:pt idx="8">
                  <c:v>36.82568807339438</c:v>
                </c:pt>
                <c:pt idx="9">
                  <c:v>55.3577981651375</c:v>
                </c:pt>
                <c:pt idx="10">
                  <c:v>44.53211009174311</c:v>
                </c:pt>
              </c:numCache>
            </c:numRef>
          </c:val>
        </c:ser>
        <c:ser>
          <c:idx val="12"/>
          <c:order val="12"/>
          <c:tx>
            <c:strRef>
              <c:f>'Chem Graph'!$N$137</c:f>
              <c:strCache>
                <c:ptCount val="1"/>
                <c:pt idx="0">
                  <c:v>oct'16</c:v>
                </c:pt>
              </c:strCache>
            </c:strRef>
          </c:tx>
          <c:spPr>
            <a:solidFill>
              <a:schemeClr val="accent1">
                <a:tint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Graph'!$N$138:$N$148</c:f>
              <c:numCache>
                <c:formatCode>0.00</c:formatCode>
                <c:ptCount val="11"/>
                <c:pt idx="0">
                  <c:v>21.74311926605505</c:v>
                </c:pt>
                <c:pt idx="1">
                  <c:v>16.89908256880734</c:v>
                </c:pt>
                <c:pt idx="2">
                  <c:v>20.75229357798158</c:v>
                </c:pt>
                <c:pt idx="3">
                  <c:v>13.92660550458716</c:v>
                </c:pt>
                <c:pt idx="4">
                  <c:v>11.68807339449541</c:v>
                </c:pt>
                <c:pt idx="5">
                  <c:v>12.89908256880735</c:v>
                </c:pt>
                <c:pt idx="6">
                  <c:v>11.02752293577982</c:v>
                </c:pt>
                <c:pt idx="7">
                  <c:v>18.88073394495412</c:v>
                </c:pt>
              </c:numCache>
            </c:numRef>
          </c:val>
        </c:ser>
        <c:ser>
          <c:idx val="13"/>
          <c:order val="13"/>
          <c:tx>
            <c:strRef>
              <c:f>'Chem Graph'!$O$137</c:f>
              <c:strCache>
                <c:ptCount val="1"/>
                <c:pt idx="0">
                  <c:v>nov'16</c:v>
                </c:pt>
              </c:strCache>
            </c:strRef>
          </c:tx>
          <c:spPr>
            <a:solidFill>
              <a:schemeClr val="accent1">
                <a:tint val="6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Graph'!$O$138:$O$148</c:f>
              <c:numCache>
                <c:formatCode>0.00</c:formatCode>
                <c:ptCount val="11"/>
                <c:pt idx="0">
                  <c:v>22.95412844036698</c:v>
                </c:pt>
                <c:pt idx="1">
                  <c:v>18.62385321100918</c:v>
                </c:pt>
                <c:pt idx="2">
                  <c:v>16.97247706422019</c:v>
                </c:pt>
                <c:pt idx="3">
                  <c:v>18.03669724770642</c:v>
                </c:pt>
                <c:pt idx="4">
                  <c:v>16.12844036697248</c:v>
                </c:pt>
                <c:pt idx="5">
                  <c:v>19.94495412844037</c:v>
                </c:pt>
                <c:pt idx="6">
                  <c:v>20.12844036697248</c:v>
                </c:pt>
                <c:pt idx="7">
                  <c:v>20.45871559633028</c:v>
                </c:pt>
                <c:pt idx="8">
                  <c:v>23.13761467889908</c:v>
                </c:pt>
                <c:pt idx="9">
                  <c:v>26.51376146788991</c:v>
                </c:pt>
                <c:pt idx="10">
                  <c:v>47.8348623853211</c:v>
                </c:pt>
              </c:numCache>
            </c:numRef>
          </c:val>
        </c:ser>
        <c:ser>
          <c:idx val="14"/>
          <c:order val="14"/>
          <c:tx>
            <c:strRef>
              <c:f>'Chem Graph'!$P$137</c:f>
              <c:strCache>
                <c:ptCount val="1"/>
                <c:pt idx="0">
                  <c:v>dec'16</c:v>
                </c:pt>
              </c:strCache>
            </c:strRef>
          </c:tx>
          <c:spPr>
            <a:solidFill>
              <a:schemeClr val="accent1">
                <a:tint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Graph'!$P$138:$P$148</c:f>
              <c:numCache>
                <c:formatCode>0.00</c:formatCode>
                <c:ptCount val="11"/>
                <c:pt idx="0">
                  <c:v>20.23853211009174</c:v>
                </c:pt>
                <c:pt idx="1">
                  <c:v>22.95412844036698</c:v>
                </c:pt>
                <c:pt idx="2">
                  <c:v>14.22018348623853</c:v>
                </c:pt>
                <c:pt idx="3">
                  <c:v>17.19266055045872</c:v>
                </c:pt>
                <c:pt idx="4">
                  <c:v>17.1559633027523</c:v>
                </c:pt>
                <c:pt idx="5">
                  <c:v>24.27522935779816</c:v>
                </c:pt>
                <c:pt idx="6">
                  <c:v>28.89908256880734</c:v>
                </c:pt>
                <c:pt idx="7">
                  <c:v>29.6697247706422</c:v>
                </c:pt>
                <c:pt idx="8">
                  <c:v>47.0275229357798</c:v>
                </c:pt>
                <c:pt idx="9">
                  <c:v>73.37614678899081</c:v>
                </c:pt>
                <c:pt idx="10">
                  <c:v>50.6605504587156</c:v>
                </c:pt>
              </c:numCache>
            </c:numRef>
          </c:val>
        </c:ser>
        <c:ser>
          <c:idx val="15"/>
          <c:order val="15"/>
          <c:tx>
            <c:strRef>
              <c:f>'Chem Graph'!$Q$137</c:f>
              <c:strCache>
                <c:ptCount val="1"/>
                <c:pt idx="0">
                  <c:v>jan'17</c:v>
                </c:pt>
              </c:strCache>
            </c:strRef>
          </c:tx>
          <c:spPr>
            <a:solidFill>
              <a:schemeClr val="accent1">
                <a:tint val="53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Graph'!$Q$138:$Q$148</c:f>
              <c:numCache>
                <c:formatCode>0.00</c:formatCode>
                <c:ptCount val="11"/>
                <c:pt idx="0">
                  <c:v>19.0275229357797</c:v>
                </c:pt>
                <c:pt idx="1">
                  <c:v>25.08256880733945</c:v>
                </c:pt>
                <c:pt idx="2">
                  <c:v>19.651376146789</c:v>
                </c:pt>
                <c:pt idx="3">
                  <c:v>23.21100917431193</c:v>
                </c:pt>
                <c:pt idx="4">
                  <c:v>21.63302752293578</c:v>
                </c:pt>
                <c:pt idx="5">
                  <c:v>28.71559633027518</c:v>
                </c:pt>
                <c:pt idx="6">
                  <c:v>33.00917431192661</c:v>
                </c:pt>
                <c:pt idx="7">
                  <c:v>31.50458715596331</c:v>
                </c:pt>
                <c:pt idx="8">
                  <c:v>69.19266055045857</c:v>
                </c:pt>
                <c:pt idx="9">
                  <c:v>46.697247706422</c:v>
                </c:pt>
                <c:pt idx="10">
                  <c:v>48.86238532110091</c:v>
                </c:pt>
              </c:numCache>
            </c:numRef>
          </c:val>
        </c:ser>
        <c:ser>
          <c:idx val="16"/>
          <c:order val="16"/>
          <c:tx>
            <c:strRef>
              <c:f>'Chem Graph'!$R$137</c:f>
              <c:strCache>
                <c:ptCount val="1"/>
                <c:pt idx="0">
                  <c:v>feb'17</c:v>
                </c:pt>
              </c:strCache>
            </c:strRef>
          </c:tx>
          <c:spPr>
            <a:solidFill>
              <a:schemeClr val="accent1">
                <a:tint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Graph'!$R$138:$R$148</c:f>
              <c:numCache>
                <c:formatCode>0.00</c:formatCode>
                <c:ptCount val="11"/>
                <c:pt idx="0">
                  <c:v>19.06422018348623</c:v>
                </c:pt>
                <c:pt idx="1">
                  <c:v>21.48623853211008</c:v>
                </c:pt>
                <c:pt idx="2">
                  <c:v>22.91743119266055</c:v>
                </c:pt>
                <c:pt idx="3">
                  <c:v>24.49541284403668</c:v>
                </c:pt>
                <c:pt idx="4">
                  <c:v>26.03669724770642</c:v>
                </c:pt>
                <c:pt idx="5">
                  <c:v>30.25688073394495</c:v>
                </c:pt>
                <c:pt idx="6">
                  <c:v>32.60550458715596</c:v>
                </c:pt>
                <c:pt idx="7">
                  <c:v>32.53211009174312</c:v>
                </c:pt>
                <c:pt idx="8">
                  <c:v>54.07339449541274</c:v>
                </c:pt>
                <c:pt idx="9">
                  <c:v>35.3211009174312</c:v>
                </c:pt>
                <c:pt idx="10">
                  <c:v>36.82568807339438</c:v>
                </c:pt>
              </c:numCache>
            </c:numRef>
          </c:val>
        </c:ser>
        <c:ser>
          <c:idx val="17"/>
          <c:order val="17"/>
          <c:tx>
            <c:strRef>
              <c:f>'Chem Graph'!$S$137</c:f>
              <c:strCache>
                <c:ptCount val="1"/>
                <c:pt idx="0">
                  <c:v>mar'17</c:v>
                </c:pt>
              </c:strCache>
            </c:strRef>
          </c:tx>
          <c:spPr>
            <a:solidFill>
              <a:schemeClr val="accent1">
                <a:tint val="3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Graph'!$A$138:$A$148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Graph'!$S$138:$S$148</c:f>
              <c:numCache>
                <c:formatCode>0.00</c:formatCode>
                <c:ptCount val="11"/>
                <c:pt idx="0">
                  <c:v>14.3302752293578</c:v>
                </c:pt>
                <c:pt idx="1">
                  <c:v>19.79816513761468</c:v>
                </c:pt>
                <c:pt idx="2">
                  <c:v>18.3302752293578</c:v>
                </c:pt>
                <c:pt idx="3">
                  <c:v>25.92660550458712</c:v>
                </c:pt>
                <c:pt idx="4">
                  <c:v>23.651376146789</c:v>
                </c:pt>
                <c:pt idx="5">
                  <c:v>27.61467889908257</c:v>
                </c:pt>
                <c:pt idx="6">
                  <c:v>33.4862385321101</c:v>
                </c:pt>
                <c:pt idx="7">
                  <c:v>29.44954128440362</c:v>
                </c:pt>
                <c:pt idx="8">
                  <c:v>100.6422018348624</c:v>
                </c:pt>
                <c:pt idx="9">
                  <c:v>41.04587155963284</c:v>
                </c:pt>
                <c:pt idx="10">
                  <c:v>35.13761467889908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2126432"/>
        <c:axId val="532129552"/>
      </c:barChart>
      <c:catAx>
        <c:axId val="532126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err="1" smtClean="0"/>
                  <a:t>Sampling</a:t>
                </a:r>
                <a:r>
                  <a:rPr lang="pt-PT" b="1" dirty="0" smtClean="0"/>
                  <a:t> sites</a:t>
                </a:r>
                <a:endParaRPr lang="pt-PT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32129552"/>
        <c:crosses val="autoZero"/>
        <c:auto val="1"/>
        <c:lblAlgn val="ctr"/>
        <c:lblOffset val="0"/>
        <c:noMultiLvlLbl val="0"/>
      </c:catAx>
      <c:valAx>
        <c:axId val="532129552"/>
        <c:scaling>
          <c:orientation val="minMax"/>
          <c:max val="140.0"/>
          <c:min val="0.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smtClean="0"/>
                  <a:t>NO</a:t>
                </a:r>
                <a:r>
                  <a:rPr lang="pt-PT" b="1" baseline="-25000" dirty="0" smtClean="0"/>
                  <a:t>3</a:t>
                </a:r>
                <a:r>
                  <a:rPr lang="pt-PT" b="1" baseline="30000" dirty="0" smtClean="0"/>
                  <a:t>-</a:t>
                </a:r>
                <a:r>
                  <a:rPr lang="pt-PT" b="1" dirty="0" smtClean="0"/>
                  <a:t> (mg/L)</a:t>
                </a:r>
                <a:endParaRPr lang="pt-PT" b="1" dirty="0"/>
              </a:p>
            </c:rich>
          </c:tx>
          <c:layout>
            <c:manualLayout>
              <c:xMode val="edge"/>
              <c:yMode val="edge"/>
              <c:x val="0.016790120323026"/>
              <c:y val="0.2257003415904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.0" sourceLinked="0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532126432"/>
        <c:crosses val="autoZero"/>
        <c:crossBetween val="between"/>
        <c:majorUnit val="40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1" u="none" strike="noStrike" kern="1200" spc="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r>
              <a:rPr lang="pt-PT" b="1" i="1"/>
              <a:t>Ammonium</a:t>
            </a:r>
          </a:p>
        </c:rich>
      </c:tx>
      <c:layout>
        <c:manualLayout>
          <c:xMode val="edge"/>
          <c:yMode val="edge"/>
          <c:x val="0.442327407101344"/>
          <c:y val="0.05148897396056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1" u="none" strike="noStrike" kern="1200" spc="0" baseline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86653569447097"/>
          <c:y val="0.061271879013074"/>
          <c:w val="0.770442641844317"/>
          <c:h val="0.6904174762496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'Chem Graph'!$B$167</c:f>
              <c:strCache>
                <c:ptCount val="1"/>
                <c:pt idx="0">
                  <c:v>oct'15</c:v>
                </c:pt>
              </c:strCache>
            </c:strRef>
          </c:tx>
          <c:spPr>
            <a:solidFill>
              <a:schemeClr val="accent1">
                <a:shade val="3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Graph'!$B$168:$B$178</c:f>
              <c:numCache>
                <c:formatCode>General</c:formatCode>
                <c:ptCount val="11"/>
              </c:numCache>
            </c:numRef>
          </c:val>
        </c:ser>
        <c:ser>
          <c:idx val="1"/>
          <c:order val="1"/>
          <c:tx>
            <c:strRef>
              <c:f>'Chem Graph'!$C$167</c:f>
              <c:strCache>
                <c:ptCount val="1"/>
                <c:pt idx="0">
                  <c:v>nov'15</c:v>
                </c:pt>
              </c:strCache>
            </c:strRef>
          </c:tx>
          <c:spPr>
            <a:solidFill>
              <a:schemeClr val="accent1">
                <a:shade val="4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Graph'!$C$168:$C$178</c:f>
              <c:numCache>
                <c:formatCode>General</c:formatCode>
                <c:ptCount val="11"/>
              </c:numCache>
            </c:numRef>
          </c:val>
        </c:ser>
        <c:ser>
          <c:idx val="2"/>
          <c:order val="2"/>
          <c:tx>
            <c:strRef>
              <c:f>'Chem Graph'!$D$167</c:f>
              <c:strCache>
                <c:ptCount val="1"/>
                <c:pt idx="0">
                  <c:v>dec'15</c:v>
                </c:pt>
              </c:strCache>
            </c:strRef>
          </c:tx>
          <c:spPr>
            <a:solidFill>
              <a:schemeClr val="accent1">
                <a:shade val="5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Graph'!$D$168:$D$178</c:f>
              <c:numCache>
                <c:formatCode>0.00</c:formatCode>
                <c:ptCount val="11"/>
                <c:pt idx="0">
                  <c:v>0.0595226205932288</c:v>
                </c:pt>
                <c:pt idx="1">
                  <c:v>0.0</c:v>
                </c:pt>
                <c:pt idx="2">
                  <c:v>4.13762109257965</c:v>
                </c:pt>
                <c:pt idx="3">
                  <c:v>0.687106761210426</c:v>
                </c:pt>
                <c:pt idx="4">
                  <c:v>1.00169779286927</c:v>
                </c:pt>
                <c:pt idx="5">
                  <c:v>0.117846799161091</c:v>
                </c:pt>
                <c:pt idx="6">
                  <c:v>0.0</c:v>
                </c:pt>
                <c:pt idx="7">
                  <c:v>0.826924997503246</c:v>
                </c:pt>
                <c:pt idx="8">
                  <c:v>7.383401577948666</c:v>
                </c:pt>
                <c:pt idx="9">
                  <c:v>5.585738539898132</c:v>
                </c:pt>
                <c:pt idx="10">
                  <c:v>5.545790472385898</c:v>
                </c:pt>
              </c:numCache>
            </c:numRef>
          </c:val>
        </c:ser>
        <c:ser>
          <c:idx val="3"/>
          <c:order val="3"/>
          <c:tx>
            <c:strRef>
              <c:f>'Chem Graph'!$E$167</c:f>
              <c:strCache>
                <c:ptCount val="1"/>
                <c:pt idx="0">
                  <c:v>jan'16</c:v>
                </c:pt>
              </c:strCache>
            </c:strRef>
          </c:tx>
          <c:spPr>
            <a:solidFill>
              <a:schemeClr val="accent1">
                <a:shade val="5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Graph'!$E$168:$E$178</c:f>
              <c:numCache>
                <c:formatCode>0.00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2.529711375212224</c:v>
                </c:pt>
                <c:pt idx="3">
                  <c:v>5.97023868970339</c:v>
                </c:pt>
                <c:pt idx="4">
                  <c:v>4.247478278238277</c:v>
                </c:pt>
                <c:pt idx="5">
                  <c:v>3.039049235993197</c:v>
                </c:pt>
                <c:pt idx="6">
                  <c:v>1.446120043942874</c:v>
                </c:pt>
                <c:pt idx="7">
                  <c:v>1.620892839308898</c:v>
                </c:pt>
                <c:pt idx="8">
                  <c:v>1.910516328772595</c:v>
                </c:pt>
                <c:pt idx="9">
                  <c:v>2.464795765504844</c:v>
                </c:pt>
                <c:pt idx="10">
                  <c:v>1.735743533406571</c:v>
                </c:pt>
              </c:numCache>
            </c:numRef>
          </c:val>
        </c:ser>
        <c:ser>
          <c:idx val="4"/>
          <c:order val="4"/>
          <c:tx>
            <c:strRef>
              <c:f>'Chem Graph'!$F$167</c:f>
              <c:strCache>
                <c:ptCount val="1"/>
                <c:pt idx="0">
                  <c:v>feb'16</c:v>
                </c:pt>
              </c:strCache>
            </c:strRef>
          </c:tx>
          <c:spPr>
            <a:solidFill>
              <a:schemeClr val="accent1">
                <a:shade val="6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Graph'!$F$168:$F$178</c:f>
              <c:numCache>
                <c:formatCode>0.00</c:formatCode>
                <c:ptCount val="11"/>
                <c:pt idx="0">
                  <c:v>0.0</c:v>
                </c:pt>
                <c:pt idx="1">
                  <c:v>0.00259662438829522</c:v>
                </c:pt>
                <c:pt idx="2">
                  <c:v>1.665834415260162</c:v>
                </c:pt>
                <c:pt idx="3">
                  <c:v>5.081394187556178</c:v>
                </c:pt>
                <c:pt idx="4">
                  <c:v>3.543393588335164</c:v>
                </c:pt>
                <c:pt idx="5">
                  <c:v>2.414860681114551</c:v>
                </c:pt>
                <c:pt idx="6">
                  <c:v>1.995405972236093</c:v>
                </c:pt>
                <c:pt idx="7">
                  <c:v>1.27134724857685</c:v>
                </c:pt>
                <c:pt idx="8">
                  <c:v>3.798062518725656</c:v>
                </c:pt>
                <c:pt idx="9">
                  <c:v>2.634575052431838</c:v>
                </c:pt>
                <c:pt idx="10">
                  <c:v>2.464795765504844</c:v>
                </c:pt>
              </c:numCache>
            </c:numRef>
          </c:val>
        </c:ser>
        <c:ser>
          <c:idx val="5"/>
          <c:order val="5"/>
          <c:tx>
            <c:strRef>
              <c:f>'Chem Graph'!$G$167</c:f>
              <c:strCache>
                <c:ptCount val="1"/>
                <c:pt idx="0">
                  <c:v>mar'16</c:v>
                </c:pt>
              </c:strCache>
            </c:strRef>
          </c:tx>
          <c:spPr>
            <a:solidFill>
              <a:schemeClr val="accent1">
                <a:shade val="74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Graph'!$G$168:$G$178</c:f>
              <c:numCache>
                <c:formatCode>0.00</c:formatCode>
                <c:ptCount val="11"/>
                <c:pt idx="0">
                  <c:v>0.0505343054029761</c:v>
                </c:pt>
                <c:pt idx="1">
                  <c:v>0.0455407969639469</c:v>
                </c:pt>
                <c:pt idx="2">
                  <c:v>0.202736442624588</c:v>
                </c:pt>
                <c:pt idx="3">
                  <c:v>0.487366423649256</c:v>
                </c:pt>
                <c:pt idx="4">
                  <c:v>0.492359932088285</c:v>
                </c:pt>
                <c:pt idx="5">
                  <c:v>0.382502746429641</c:v>
                </c:pt>
                <c:pt idx="6">
                  <c:v>0.247678018575851</c:v>
                </c:pt>
                <c:pt idx="7">
                  <c:v>0.272645560770998</c:v>
                </c:pt>
                <c:pt idx="8">
                  <c:v>0.552282033356636</c:v>
                </c:pt>
                <c:pt idx="9">
                  <c:v>1.615899330869869</c:v>
                </c:pt>
                <c:pt idx="10">
                  <c:v>1.461100569259962</c:v>
                </c:pt>
              </c:numCache>
            </c:numRef>
          </c:val>
        </c:ser>
        <c:ser>
          <c:idx val="6"/>
          <c:order val="6"/>
          <c:tx>
            <c:strRef>
              <c:f>'Chem Graph'!$H$167</c:f>
              <c:strCache>
                <c:ptCount val="1"/>
                <c:pt idx="0">
                  <c:v>apr'16</c:v>
                </c:pt>
              </c:strCache>
            </c:strRef>
          </c:tx>
          <c:spPr>
            <a:solidFill>
              <a:schemeClr val="accent1">
                <a:shade val="81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Graph'!$H$168:$H$178</c:f>
              <c:numCache>
                <c:formatCode>0.00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1.381204434235494</c:v>
                </c:pt>
                <c:pt idx="3">
                  <c:v>4.31239388794567</c:v>
                </c:pt>
                <c:pt idx="4">
                  <c:v>3.138919404773794</c:v>
                </c:pt>
                <c:pt idx="5">
                  <c:v>1.81064615999201</c:v>
                </c:pt>
                <c:pt idx="6">
                  <c:v>0.557275541795666</c:v>
                </c:pt>
                <c:pt idx="7">
                  <c:v>0.936782183161889</c:v>
                </c:pt>
                <c:pt idx="8">
                  <c:v>0.956756216918006</c:v>
                </c:pt>
                <c:pt idx="9">
                  <c:v>1.226405672625587</c:v>
                </c:pt>
                <c:pt idx="10">
                  <c:v>1.301308299211026</c:v>
                </c:pt>
              </c:numCache>
            </c:numRef>
          </c:val>
        </c:ser>
        <c:ser>
          <c:idx val="7"/>
          <c:order val="7"/>
          <c:tx>
            <c:strRef>
              <c:f>'Chem Graph'!$I$167</c:f>
              <c:strCache>
                <c:ptCount val="1"/>
                <c:pt idx="0">
                  <c:v>may'16</c:v>
                </c:pt>
              </c:strCache>
            </c:strRef>
          </c:tx>
          <c:spPr>
            <a:solidFill>
              <a:schemeClr val="accent1">
                <a:shade val="8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Graph'!$I$168:$I$178</c:f>
              <c:numCache>
                <c:formatCode>0.00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1.81064615999201</c:v>
                </c:pt>
                <c:pt idx="3">
                  <c:v>3.288724657944671</c:v>
                </c:pt>
                <c:pt idx="4">
                  <c:v>0.906821132527714</c:v>
                </c:pt>
                <c:pt idx="5">
                  <c:v>1.555977229601518</c:v>
                </c:pt>
                <c:pt idx="6">
                  <c:v>0.562269050234695</c:v>
                </c:pt>
                <c:pt idx="7">
                  <c:v>0.652152202137221</c:v>
                </c:pt>
                <c:pt idx="8">
                  <c:v>1.056626385698592</c:v>
                </c:pt>
                <c:pt idx="9">
                  <c:v>0.86187955657645</c:v>
                </c:pt>
                <c:pt idx="10">
                  <c:v>2.01538000599221</c:v>
                </c:pt>
              </c:numCache>
            </c:numRef>
          </c:val>
        </c:ser>
        <c:ser>
          <c:idx val="8"/>
          <c:order val="8"/>
          <c:tx>
            <c:strRef>
              <c:f>'Chem Graph'!$J$167</c:f>
              <c:strCache>
                <c:ptCount val="1"/>
                <c:pt idx="0">
                  <c:v>jun'16</c:v>
                </c:pt>
              </c:strCache>
            </c:strRef>
          </c:tx>
          <c:spPr>
            <a:solidFill>
              <a:schemeClr val="accent1">
                <a:shade val="96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Graph'!$J$168:$J$178</c:f>
              <c:numCache>
                <c:formatCode>0.00</c:formatCode>
                <c:ptCount val="11"/>
                <c:pt idx="0">
                  <c:v>0.0615200239688405</c:v>
                </c:pt>
                <c:pt idx="1">
                  <c:v>0.0695096374712873</c:v>
                </c:pt>
                <c:pt idx="2">
                  <c:v>2.579646459602515</c:v>
                </c:pt>
                <c:pt idx="3">
                  <c:v>4.746829122141217</c:v>
                </c:pt>
                <c:pt idx="4">
                  <c:v>3.253770098871466</c:v>
                </c:pt>
                <c:pt idx="5">
                  <c:v>1.306301807650055</c:v>
                </c:pt>
                <c:pt idx="6">
                  <c:v>0.557275541795666</c:v>
                </c:pt>
                <c:pt idx="7">
                  <c:v>1.026665335064416</c:v>
                </c:pt>
                <c:pt idx="8">
                  <c:v>4.367322480774992</c:v>
                </c:pt>
                <c:pt idx="9">
                  <c:v>3.343653250773993</c:v>
                </c:pt>
                <c:pt idx="10">
                  <c:v>1.181464096674323</c:v>
                </c:pt>
              </c:numCache>
            </c:numRef>
          </c:val>
        </c:ser>
        <c:ser>
          <c:idx val="9"/>
          <c:order val="9"/>
          <c:tx>
            <c:strRef>
              <c:f>'Chem Graph'!$K$167</c:f>
              <c:strCache>
                <c:ptCount val="1"/>
                <c:pt idx="0">
                  <c:v>jul'16</c:v>
                </c:pt>
              </c:strCache>
            </c:strRef>
          </c:tx>
          <c:spPr>
            <a:solidFill>
              <a:schemeClr val="accent1">
                <a:tint val="9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Graph'!$K$168:$K$178</c:f>
              <c:numCache>
                <c:formatCode>0.00</c:formatCode>
                <c:ptCount val="11"/>
                <c:pt idx="0">
                  <c:v>0.107859782283032</c:v>
                </c:pt>
                <c:pt idx="1">
                  <c:v>0.0</c:v>
                </c:pt>
                <c:pt idx="2">
                  <c:v>3.203835014481174</c:v>
                </c:pt>
                <c:pt idx="3">
                  <c:v>2.909218016578448</c:v>
                </c:pt>
                <c:pt idx="4">
                  <c:v>2.569659442724458</c:v>
                </c:pt>
                <c:pt idx="5">
                  <c:v>0.362528712673524</c:v>
                </c:pt>
                <c:pt idx="6">
                  <c:v>0.1877559173075</c:v>
                </c:pt>
                <c:pt idx="7">
                  <c:v>1.116548486966943</c:v>
                </c:pt>
                <c:pt idx="8">
                  <c:v>0.971736742235094</c:v>
                </c:pt>
                <c:pt idx="9">
                  <c:v>0.926795166283831</c:v>
                </c:pt>
                <c:pt idx="10">
                  <c:v>1.845600719065215</c:v>
                </c:pt>
              </c:numCache>
            </c:numRef>
          </c:val>
        </c:ser>
        <c:ser>
          <c:idx val="10"/>
          <c:order val="10"/>
          <c:tx>
            <c:strRef>
              <c:f>'Chem Graph'!$L$167</c:f>
              <c:strCache>
                <c:ptCount val="1"/>
                <c:pt idx="0">
                  <c:v>aug'16</c:v>
                </c:pt>
              </c:strCache>
            </c:strRef>
          </c:tx>
          <c:spPr>
            <a:solidFill>
              <a:schemeClr val="accent1">
                <a:tint val="89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Graph'!$L$168:$L$178</c:f>
              <c:numCache>
                <c:formatCode>0.00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13.07</c:v>
                </c:pt>
                <c:pt idx="3">
                  <c:v>10.16</c:v>
                </c:pt>
                <c:pt idx="4">
                  <c:v>5.85</c:v>
                </c:pt>
                <c:pt idx="5">
                  <c:v>0.0</c:v>
                </c:pt>
                <c:pt idx="6">
                  <c:v>0.49</c:v>
                </c:pt>
                <c:pt idx="7">
                  <c:v>2.23</c:v>
                </c:pt>
                <c:pt idx="8">
                  <c:v>4.31</c:v>
                </c:pt>
                <c:pt idx="9">
                  <c:v>0.79</c:v>
                </c:pt>
                <c:pt idx="10">
                  <c:v>1.53</c:v>
                </c:pt>
              </c:numCache>
            </c:numRef>
          </c:val>
        </c:ser>
        <c:ser>
          <c:idx val="11"/>
          <c:order val="11"/>
          <c:tx>
            <c:strRef>
              <c:f>'Chem Graph'!$M$167</c:f>
              <c:strCache>
                <c:ptCount val="1"/>
                <c:pt idx="0">
                  <c:v>sep'16</c:v>
                </c:pt>
              </c:strCache>
            </c:strRef>
          </c:tx>
          <c:spPr>
            <a:solidFill>
              <a:schemeClr val="accent1">
                <a:tint val="82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Graph'!$M$168:$M$178</c:f>
              <c:numCache>
                <c:formatCode>0.00</c:formatCode>
                <c:ptCount val="11"/>
                <c:pt idx="0">
                  <c:v>0.0745031459103166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0.382502746429641</c:v>
                </c:pt>
                <c:pt idx="7">
                  <c:v>0.0</c:v>
                </c:pt>
                <c:pt idx="8">
                  <c:v>0.477379406771197</c:v>
                </c:pt>
                <c:pt idx="9">
                  <c:v>0.0</c:v>
                </c:pt>
                <c:pt idx="10">
                  <c:v>0.00299610506341757</c:v>
                </c:pt>
              </c:numCache>
            </c:numRef>
          </c:val>
        </c:ser>
        <c:ser>
          <c:idx val="12"/>
          <c:order val="12"/>
          <c:tx>
            <c:strRef>
              <c:f>'Chem Graph'!$N$167</c:f>
              <c:strCache>
                <c:ptCount val="1"/>
                <c:pt idx="0">
                  <c:v>oct'16</c:v>
                </c:pt>
              </c:strCache>
            </c:strRef>
          </c:tx>
          <c:spPr>
            <a:solidFill>
              <a:schemeClr val="accent1">
                <a:tint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Graph'!$N$168:$N$178</c:f>
              <c:numCache>
                <c:formatCode>0.00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0.292619594527115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5.171277339458704</c:v>
                </c:pt>
                <c:pt idx="7">
                  <c:v>0.0978727654049735</c:v>
                </c:pt>
              </c:numCache>
            </c:numRef>
          </c:val>
        </c:ser>
        <c:ser>
          <c:idx val="13"/>
          <c:order val="13"/>
          <c:tx>
            <c:strRef>
              <c:f>'Chem Graph'!$O$167</c:f>
              <c:strCache>
                <c:ptCount val="1"/>
                <c:pt idx="0">
                  <c:v>nov'16</c:v>
                </c:pt>
              </c:strCache>
            </c:strRef>
          </c:tx>
          <c:spPr>
            <a:solidFill>
              <a:schemeClr val="accent1">
                <a:tint val="67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Graph'!$O$168:$O$178</c:f>
              <c:numCache>
                <c:formatCode>0.00</c:formatCode>
                <c:ptCount val="11"/>
                <c:pt idx="0">
                  <c:v>0.0</c:v>
                </c:pt>
                <c:pt idx="1">
                  <c:v>0.362129231998402</c:v>
                </c:pt>
                <c:pt idx="2">
                  <c:v>0.302606611405173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3.054029761310297</c:v>
                </c:pt>
              </c:numCache>
            </c:numRef>
          </c:val>
        </c:ser>
        <c:ser>
          <c:idx val="14"/>
          <c:order val="14"/>
          <c:tx>
            <c:strRef>
              <c:f>'Chem Graph'!$P$167</c:f>
              <c:strCache>
                <c:ptCount val="1"/>
                <c:pt idx="0">
                  <c:v>dec'16</c:v>
                </c:pt>
              </c:strCache>
            </c:strRef>
          </c:tx>
          <c:spPr>
            <a:solidFill>
              <a:schemeClr val="accent1">
                <a:tint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Graph'!$P$168:$P$178</c:f>
              <c:numCache>
                <c:formatCode>0.00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1.818236292819335</c:v>
                </c:pt>
                <c:pt idx="3">
                  <c:v>1.426745231199441</c:v>
                </c:pt>
                <c:pt idx="4">
                  <c:v>1.083191850594227</c:v>
                </c:pt>
                <c:pt idx="5">
                  <c:v>0.290222710476381</c:v>
                </c:pt>
                <c:pt idx="6">
                  <c:v>0.0255667632078298</c:v>
                </c:pt>
                <c:pt idx="7">
                  <c:v>0.0375511834615</c:v>
                </c:pt>
                <c:pt idx="8">
                  <c:v>0.268251273344652</c:v>
                </c:pt>
                <c:pt idx="9">
                  <c:v>0.0</c:v>
                </c:pt>
                <c:pt idx="10">
                  <c:v>0.0</c:v>
                </c:pt>
              </c:numCache>
            </c:numRef>
          </c:val>
        </c:ser>
        <c:ser>
          <c:idx val="15"/>
          <c:order val="15"/>
          <c:tx>
            <c:strRef>
              <c:f>'Chem Graph'!$Q$167</c:f>
              <c:strCache>
                <c:ptCount val="1"/>
                <c:pt idx="0">
                  <c:v>jan'17</c:v>
                </c:pt>
              </c:strCache>
            </c:strRef>
          </c:tx>
          <c:spPr>
            <a:solidFill>
              <a:schemeClr val="accent1">
                <a:tint val="53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Graph'!$Q$168:$Q$178</c:f>
              <c:numCache>
                <c:formatCode>0.00</c:formatCode>
                <c:ptCount val="11"/>
                <c:pt idx="0">
                  <c:v>0.0</c:v>
                </c:pt>
                <c:pt idx="1">
                  <c:v>0.0</c:v>
                </c:pt>
                <c:pt idx="2">
                  <c:v>1.462698491960451</c:v>
                </c:pt>
                <c:pt idx="3">
                  <c:v>1.383801058623789</c:v>
                </c:pt>
                <c:pt idx="4">
                  <c:v>1.10915809447718</c:v>
                </c:pt>
                <c:pt idx="5">
                  <c:v>0.587835813442525</c:v>
                </c:pt>
                <c:pt idx="6">
                  <c:v>0.49495655647658</c:v>
                </c:pt>
                <c:pt idx="7">
                  <c:v>1.03225806451613</c:v>
                </c:pt>
                <c:pt idx="8">
                  <c:v>1.22001398182363</c:v>
                </c:pt>
                <c:pt idx="9">
                  <c:v>0.411065614700889</c:v>
                </c:pt>
                <c:pt idx="10">
                  <c:v>1.033256766203935</c:v>
                </c:pt>
              </c:numCache>
            </c:numRef>
          </c:val>
        </c:ser>
        <c:ser>
          <c:idx val="16"/>
          <c:order val="16"/>
          <c:tx>
            <c:strRef>
              <c:f>'Chem Graph'!$R$167</c:f>
              <c:strCache>
                <c:ptCount val="1"/>
                <c:pt idx="0">
                  <c:v>feb'17</c:v>
                </c:pt>
              </c:strCache>
            </c:strRef>
          </c:tx>
          <c:spPr>
            <a:solidFill>
              <a:schemeClr val="accent1">
                <a:tint val="45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Graph'!$R$168:$R$178</c:f>
              <c:numCache>
                <c:formatCode>0.00</c:formatCode>
                <c:ptCount val="11"/>
                <c:pt idx="0">
                  <c:v>0.0</c:v>
                </c:pt>
                <c:pt idx="1">
                  <c:v>0.0225706581444123</c:v>
                </c:pt>
                <c:pt idx="2">
                  <c:v>4.891640866873064</c:v>
                </c:pt>
                <c:pt idx="3">
                  <c:v>3.127534205532807</c:v>
                </c:pt>
                <c:pt idx="4">
                  <c:v>2.69110156796165</c:v>
                </c:pt>
                <c:pt idx="5">
                  <c:v>1.9830220713073</c:v>
                </c:pt>
                <c:pt idx="6">
                  <c:v>0.987316488564865</c:v>
                </c:pt>
                <c:pt idx="7">
                  <c:v>1.020273644262459</c:v>
                </c:pt>
                <c:pt idx="8">
                  <c:v>0.393088984320383</c:v>
                </c:pt>
                <c:pt idx="9">
                  <c:v>0.311195445920304</c:v>
                </c:pt>
                <c:pt idx="10">
                  <c:v>0.419055228203336</c:v>
                </c:pt>
              </c:numCache>
            </c:numRef>
          </c:val>
        </c:ser>
        <c:ser>
          <c:idx val="17"/>
          <c:order val="17"/>
          <c:tx>
            <c:strRef>
              <c:f>'Chem Graph'!$S$167</c:f>
              <c:strCache>
                <c:ptCount val="1"/>
                <c:pt idx="0">
                  <c:v>mar'17</c:v>
                </c:pt>
              </c:strCache>
            </c:strRef>
          </c:tx>
          <c:spPr>
            <a:solidFill>
              <a:schemeClr val="accent1">
                <a:tint val="38000"/>
              </a:schemeClr>
            </a:solidFill>
            <a:ln>
              <a:noFill/>
            </a:ln>
            <a:effectLst/>
          </c:spPr>
          <c:invertIfNegative val="0"/>
          <c:cat>
            <c:strRef>
              <c:f>'Chem Graph'!$A$168:$A$178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D</c:v>
                </c:pt>
                <c:pt idx="3">
                  <c:v>E</c:v>
                </c:pt>
                <c:pt idx="4">
                  <c:v>G</c:v>
                </c:pt>
                <c:pt idx="5">
                  <c:v>H</c:v>
                </c:pt>
                <c:pt idx="6">
                  <c:v>J</c:v>
                </c:pt>
                <c:pt idx="7">
                  <c:v>K</c:v>
                </c:pt>
                <c:pt idx="8">
                  <c:v>L</c:v>
                </c:pt>
                <c:pt idx="9">
                  <c:v>M</c:v>
                </c:pt>
                <c:pt idx="10">
                  <c:v>N</c:v>
                </c:pt>
              </c:strCache>
            </c:strRef>
          </c:cat>
          <c:val>
            <c:numRef>
              <c:f>'Chem Graph'!$S$168:$S$178</c:f>
              <c:numCache>
                <c:formatCode>0.00</c:formatCode>
                <c:ptCount val="11"/>
                <c:pt idx="0">
                  <c:v>0.103465494856686</c:v>
                </c:pt>
                <c:pt idx="1">
                  <c:v>0.0</c:v>
                </c:pt>
                <c:pt idx="2">
                  <c:v>1.990412463797064</c:v>
                </c:pt>
                <c:pt idx="3">
                  <c:v>2.769399780285628</c:v>
                </c:pt>
                <c:pt idx="4">
                  <c:v>1.19105163287726</c:v>
                </c:pt>
                <c:pt idx="5">
                  <c:v>0.404074702886248</c:v>
                </c:pt>
                <c:pt idx="6">
                  <c:v>0.0</c:v>
                </c:pt>
                <c:pt idx="7">
                  <c:v>0.0</c:v>
                </c:pt>
                <c:pt idx="8">
                  <c:v>1.939079197043843</c:v>
                </c:pt>
                <c:pt idx="9">
                  <c:v>0.0</c:v>
                </c:pt>
                <c:pt idx="10">
                  <c:v>0.051533007090782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2475872"/>
        <c:axId val="612478416"/>
      </c:barChart>
      <c:catAx>
        <c:axId val="6124758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sz="1200" b="1" i="0" baseline="0" dirty="0" err="1" smtClean="0">
                    <a:effectLst/>
                  </a:rPr>
                  <a:t>Sampling</a:t>
                </a:r>
                <a:r>
                  <a:rPr lang="pt-PT" sz="1200" b="1" i="0" baseline="0" dirty="0" smtClean="0">
                    <a:effectLst/>
                  </a:rPr>
                  <a:t> sites</a:t>
                </a:r>
                <a:endParaRPr lang="pt-PT" sz="1200" b="1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4B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2478416"/>
        <c:crosses val="autoZero"/>
        <c:auto val="1"/>
        <c:lblAlgn val="ctr"/>
        <c:lblOffset val="0"/>
        <c:noMultiLvlLbl val="0"/>
      </c:catAx>
      <c:valAx>
        <c:axId val="612478416"/>
        <c:scaling>
          <c:orientation val="minMax"/>
          <c:max val="12.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defRPr>
                </a:pPr>
                <a:r>
                  <a:rPr lang="pt-PT" b="1" dirty="0" smtClean="0"/>
                  <a:t>NH</a:t>
                </a:r>
                <a:r>
                  <a:rPr lang="pt-PT" b="1" baseline="-25000" dirty="0" smtClean="0"/>
                  <a:t>4</a:t>
                </a:r>
                <a:r>
                  <a:rPr lang="pt-PT" b="1" baseline="30000" dirty="0" smtClean="0"/>
                  <a:t>+</a:t>
                </a:r>
                <a:r>
                  <a:rPr lang="pt-PT" b="1" dirty="0" smtClean="0"/>
                  <a:t> (mg/L)</a:t>
                </a:r>
                <a:endParaRPr lang="pt-PT" b="1" dirty="0"/>
              </a:p>
            </c:rich>
          </c:tx>
          <c:layout>
            <c:manualLayout>
              <c:xMode val="edge"/>
              <c:yMode val="edge"/>
              <c:x val="0.0132011657564879"/>
              <c:y val="0.2183203445301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defRPr>
              </a:pPr>
              <a:endParaRPr lang="pt-PT"/>
            </a:p>
          </c:txPr>
        </c:title>
        <c:numFmt formatCode="0.0" sourceLinked="0"/>
        <c:majorTickMark val="in"/>
        <c:minorTickMark val="none"/>
        <c:tickLblPos val="nextTo"/>
        <c:spPr>
          <a:noFill/>
          <a:ln>
            <a:solidFill>
              <a:srgbClr val="004B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defRPr>
            </a:pPr>
            <a:endParaRPr lang="pt-PT"/>
          </a:p>
        </c:txPr>
        <c:crossAx val="612475872"/>
        <c:crosses val="autoZero"/>
        <c:crossBetween val="between"/>
        <c:majorUnit val="2.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4B00"/>
          </a:solidFill>
          <a:latin typeface="Arial Narrow" charset="0"/>
          <a:ea typeface="Arial Narrow" charset="0"/>
          <a:cs typeface="Arial Narrow" charset="0"/>
        </a:defRPr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6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7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8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9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20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6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7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8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9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B5097-11F1-5646-83AD-899B9CF614B2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3D101-D3F3-6447-90BC-51C556001EC0}" type="slidenum">
              <a:rPr lang="pt-PT" smtClean="0"/>
              <a:t>‹n.º›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784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PT" smtClean="0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PT" smtClean="0"/>
              <a:t>Arraste a imagem até ao marcador de posição ou clique no ícone para adicionar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38A75-6E7E-154D-993A-7BA04ABD5A2F}" type="datetimeFigureOut">
              <a:rPr lang="pt-PT" smtClean="0"/>
              <a:t>27/06/17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EE401-C9FF-3E41-B3FC-200FDE981D39}" type="slidenum">
              <a:rPr lang="pt-PT" smtClean="0"/>
              <a:t>‹n.º›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613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jpeg"/><Relationship Id="rId12" Type="http://schemas.openxmlformats.org/officeDocument/2006/relationships/image" Target="../media/image11.jpeg"/><Relationship Id="rId13" Type="http://schemas.openxmlformats.org/officeDocument/2006/relationships/image" Target="../media/image12.jpeg"/><Relationship Id="rId14" Type="http://schemas.openxmlformats.org/officeDocument/2006/relationships/image" Target="../media/image13.jpeg"/><Relationship Id="rId15" Type="http://schemas.openxmlformats.org/officeDocument/2006/relationships/image" Target="../media/image14.jpeg"/><Relationship Id="rId16" Type="http://schemas.openxmlformats.org/officeDocument/2006/relationships/image" Target="../media/image15.png"/><Relationship Id="rId17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4.xml"/><Relationship Id="rId5" Type="http://schemas.openxmlformats.org/officeDocument/2006/relationships/chart" Target="../charts/chart5.xml"/><Relationship Id="rId6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6.xml"/><Relationship Id="rId5" Type="http://schemas.openxmlformats.org/officeDocument/2006/relationships/image" Target="../media/image33.emf"/><Relationship Id="rId6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2.png"/><Relationship Id="rId5" Type="http://schemas.openxmlformats.org/officeDocument/2006/relationships/image" Target="../media/image33.emf"/><Relationship Id="rId6" Type="http://schemas.openxmlformats.org/officeDocument/2006/relationships/chart" Target="../charts/chart8.xml"/><Relationship Id="rId7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3.emf"/><Relationship Id="rId5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11.xml"/><Relationship Id="rId5" Type="http://schemas.openxmlformats.org/officeDocument/2006/relationships/chart" Target="../charts/chart12.xml"/><Relationship Id="rId6" Type="http://schemas.openxmlformats.org/officeDocument/2006/relationships/image" Target="../media/image34.png"/><Relationship Id="rId7" Type="http://schemas.openxmlformats.org/officeDocument/2006/relationships/image" Target="../media/image3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13.xml"/><Relationship Id="rId5" Type="http://schemas.openxmlformats.org/officeDocument/2006/relationships/chart" Target="../charts/chart14.xml"/><Relationship Id="rId6" Type="http://schemas.openxmlformats.org/officeDocument/2006/relationships/image" Target="../media/image3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15.xml"/><Relationship Id="rId5" Type="http://schemas.openxmlformats.org/officeDocument/2006/relationships/chart" Target="../charts/chart16.xml"/><Relationship Id="rId6" Type="http://schemas.openxmlformats.org/officeDocument/2006/relationships/image" Target="../media/image35.emf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17.xml"/><Relationship Id="rId5" Type="http://schemas.openxmlformats.org/officeDocument/2006/relationships/chart" Target="../charts/chart18.xml"/><Relationship Id="rId6" Type="http://schemas.openxmlformats.org/officeDocument/2006/relationships/image" Target="../media/image35.emf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19.xml"/><Relationship Id="rId5" Type="http://schemas.openxmlformats.org/officeDocument/2006/relationships/chart" Target="../charts/chart20.xml"/><Relationship Id="rId6" Type="http://schemas.openxmlformats.org/officeDocument/2006/relationships/chart" Target="../charts/chart21.xml"/><Relationship Id="rId7" Type="http://schemas.openxmlformats.org/officeDocument/2006/relationships/image" Target="../media/image35.emf"/><Relationship Id="rId8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22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23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24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25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26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27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6.jpeg"/><Relationship Id="rId12" Type="http://schemas.openxmlformats.org/officeDocument/2006/relationships/image" Target="../media/image27.jpeg"/><Relationship Id="rId13" Type="http://schemas.openxmlformats.org/officeDocument/2006/relationships/image" Target="../media/image28.jpeg"/><Relationship Id="rId14" Type="http://schemas.openxmlformats.org/officeDocument/2006/relationships/image" Target="../media/image29.jpeg"/><Relationship Id="rId15" Type="http://schemas.openxmlformats.org/officeDocument/2006/relationships/image" Target="../media/image30.jpeg"/><Relationship Id="rId16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Relationship Id="rId4" Type="http://schemas.openxmlformats.org/officeDocument/2006/relationships/chart" Target="../charts/chart1.xml"/><Relationship Id="rId5" Type="http://schemas.openxmlformats.org/officeDocument/2006/relationships/image" Target="../media/image20.tiff"/><Relationship Id="rId6" Type="http://schemas.openxmlformats.org/officeDocument/2006/relationships/image" Target="../media/image21.jpeg"/><Relationship Id="rId7" Type="http://schemas.openxmlformats.org/officeDocument/2006/relationships/image" Target="../media/image22.jpeg"/><Relationship Id="rId8" Type="http://schemas.openxmlformats.org/officeDocument/2006/relationships/image" Target="../media/image23.jpeg"/><Relationship Id="rId9" Type="http://schemas.openxmlformats.org/officeDocument/2006/relationships/image" Target="../media/image24.jpeg"/><Relationship Id="rId10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2.xml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 22"/>
          <p:cNvSpPr/>
          <p:nvPr/>
        </p:nvSpPr>
        <p:spPr>
          <a:xfrm>
            <a:off x="12788" y="0"/>
            <a:ext cx="9131212" cy="87267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rgbClr val="006600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081347" y="-5532"/>
            <a:ext cx="8057010" cy="878205"/>
            <a:chOff x="1086990" y="-14204"/>
            <a:chExt cx="8057010" cy="878205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6990" y="0"/>
              <a:ext cx="1152000" cy="864000"/>
            </a:xfrm>
            <a:prstGeom prst="rect">
              <a:avLst/>
            </a:prstGeom>
            <a:effectLst>
              <a:softEdge rad="25400"/>
            </a:effectLst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7115" y="0"/>
              <a:ext cx="1152000" cy="864001"/>
            </a:xfrm>
            <a:prstGeom prst="rect">
              <a:avLst/>
            </a:prstGeom>
            <a:effectLst>
              <a:softEdge rad="25400"/>
            </a:effectLst>
          </p:spPr>
        </p:pic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6244" y="-14204"/>
              <a:ext cx="1152000" cy="864175"/>
            </a:xfrm>
            <a:prstGeom prst="rect">
              <a:avLst/>
            </a:prstGeom>
            <a:effectLst>
              <a:softEdge rad="25400"/>
            </a:effectLst>
          </p:spPr>
        </p:pic>
        <p:pic>
          <p:nvPicPr>
            <p:cNvPr id="8" name="Imagem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5373" y="-14029"/>
              <a:ext cx="1152000" cy="864000"/>
            </a:xfrm>
            <a:prstGeom prst="rect">
              <a:avLst/>
            </a:prstGeom>
            <a:effectLst>
              <a:softEdge rad="25400"/>
            </a:effectLst>
          </p:spPr>
        </p:pic>
        <p:pic>
          <p:nvPicPr>
            <p:cNvPr id="9" name="Imagem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7164" y="-7795"/>
              <a:ext cx="1152000" cy="864000"/>
            </a:xfrm>
            <a:prstGeom prst="rect">
              <a:avLst/>
            </a:prstGeom>
            <a:effectLst>
              <a:softEdge rad="25400"/>
            </a:effectLst>
          </p:spPr>
        </p:pic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9582" y="-7795"/>
              <a:ext cx="1152000" cy="864000"/>
            </a:xfrm>
            <a:prstGeom prst="rect">
              <a:avLst/>
            </a:prstGeom>
            <a:effectLst>
              <a:softEdge rad="25400"/>
            </a:effectLst>
          </p:spPr>
        </p:pic>
        <p:pic>
          <p:nvPicPr>
            <p:cNvPr id="11" name="Imagem 1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2000" y="0"/>
              <a:ext cx="1152000" cy="864000"/>
            </a:xfrm>
            <a:prstGeom prst="rect">
              <a:avLst/>
            </a:prstGeom>
            <a:effectLst>
              <a:softEdge rad="25400"/>
            </a:effectLst>
          </p:spPr>
        </p:pic>
      </p:grpSp>
      <p:grpSp>
        <p:nvGrpSpPr>
          <p:cNvPr id="12" name="Grupo 11"/>
          <p:cNvGrpSpPr/>
          <p:nvPr/>
        </p:nvGrpSpPr>
        <p:grpSpPr>
          <a:xfrm>
            <a:off x="-19399" y="4279499"/>
            <a:ext cx="9144000" cy="864001"/>
            <a:chOff x="1" y="4285038"/>
            <a:chExt cx="9144000" cy="864001"/>
          </a:xfrm>
        </p:grpSpPr>
        <p:sp>
          <p:nvSpPr>
            <p:cNvPr id="13" name="Retângulo 12"/>
            <p:cNvSpPr/>
            <p:nvPr/>
          </p:nvSpPr>
          <p:spPr>
            <a:xfrm>
              <a:off x="1" y="4285039"/>
              <a:ext cx="9144000" cy="8640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1201824" y="4285038"/>
              <a:ext cx="6858000" cy="276999"/>
            </a:xfrm>
            <a:prstGeom prst="rect">
              <a:avLst/>
            </a:prstGeom>
            <a:noFill/>
            <a:ln>
              <a:noFill/>
            </a:ln>
            <a:effectLst>
              <a:softEdge rad="254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lvl="1" algn="ctr"/>
              <a:r>
                <a:rPr lang="en-GB" b="1" dirty="0" smtClean="0">
                  <a:solidFill>
                    <a:schemeClr val="accent3">
                      <a:lumMod val="50000"/>
                    </a:schemeClr>
                  </a:solidFill>
                </a:rPr>
                <a:t>12 de Abril 2017</a:t>
              </a:r>
              <a:r>
                <a:rPr lang="en-GB" dirty="0" smtClean="0">
                  <a:solidFill>
                    <a:schemeClr val="accent3">
                      <a:lumMod val="50000"/>
                    </a:schemeClr>
                  </a:solidFill>
                </a:rPr>
                <a:t>, </a:t>
              </a:r>
              <a:r>
                <a:rPr lang="en-GB" b="1" dirty="0" smtClean="0">
                  <a:solidFill>
                    <a:schemeClr val="accent3">
                      <a:lumMod val="50000"/>
                    </a:schemeClr>
                  </a:solidFill>
                </a:rPr>
                <a:t>LIPOR, Portugal</a:t>
              </a:r>
              <a:endParaRPr lang="en-GB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pic>
          <p:nvPicPr>
            <p:cNvPr id="15" name="Imagem 1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2118" y="4285038"/>
              <a:ext cx="1152000" cy="864001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  <p:pic>
          <p:nvPicPr>
            <p:cNvPr id="16" name="Imagem 1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53" y="4285038"/>
              <a:ext cx="1152000" cy="864000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  <p:pic>
          <p:nvPicPr>
            <p:cNvPr id="17" name="Imagem 16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01"/>
            <a:stretch/>
          </p:blipFill>
          <p:spPr>
            <a:xfrm>
              <a:off x="1172412" y="4285039"/>
              <a:ext cx="1152000" cy="864000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  <p:pic>
          <p:nvPicPr>
            <p:cNvPr id="18" name="Imagem 17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1824" y="4285038"/>
              <a:ext cx="1152000" cy="864000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  <p:pic>
          <p:nvPicPr>
            <p:cNvPr id="19" name="Imagem 18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9648" y="4285038"/>
              <a:ext cx="1152000" cy="864000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0742" y="4285038"/>
              <a:ext cx="1152000" cy="864000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8994" y="4285038"/>
              <a:ext cx="1152000" cy="864000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</p:grpSp>
      <p:pic>
        <p:nvPicPr>
          <p:cNvPr id="2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12775" y="877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1195196" y="3704279"/>
            <a:ext cx="6858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GB" b="1" dirty="0">
                <a:solidFill>
                  <a:srgbClr val="003300"/>
                </a:solidFill>
              </a:rPr>
              <a:t>Álvaro Monteiro, Ana Amado, Isabel Abreu, Maria </a:t>
            </a:r>
            <a:r>
              <a:rPr lang="en-GB" b="1" dirty="0" err="1">
                <a:solidFill>
                  <a:srgbClr val="003300"/>
                </a:solidFill>
              </a:rPr>
              <a:t>João</a:t>
            </a:r>
            <a:r>
              <a:rPr lang="en-GB" b="1" dirty="0">
                <a:solidFill>
                  <a:srgbClr val="003300"/>
                </a:solidFill>
              </a:rPr>
              <a:t> </a:t>
            </a:r>
            <a:r>
              <a:rPr lang="en-GB" b="1" dirty="0" err="1">
                <a:solidFill>
                  <a:srgbClr val="003300"/>
                </a:solidFill>
              </a:rPr>
              <a:t>Guerreiro</a:t>
            </a:r>
            <a:r>
              <a:rPr lang="en-GB" b="1" dirty="0">
                <a:solidFill>
                  <a:srgbClr val="003300"/>
                </a:solidFill>
              </a:rPr>
              <a:t>, Miguel Costa, </a:t>
            </a:r>
            <a:r>
              <a:rPr lang="en-GB" b="1" u="sng" dirty="0">
                <a:solidFill>
                  <a:srgbClr val="003300"/>
                </a:solidFill>
              </a:rPr>
              <a:t>Teresa Jesus</a:t>
            </a:r>
            <a:endParaRPr lang="en-GB" u="sng" dirty="0">
              <a:solidFill>
                <a:srgbClr val="003300"/>
              </a:solidFill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-780" y="1089506"/>
            <a:ext cx="9144780" cy="249299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None/>
              <a:defRPr/>
            </a:pP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Eco-physiological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characterization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of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macroinvertebrate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communities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of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a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very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disturbed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urban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stream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(Tinto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river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pt-PT" altLang="pt-PT" sz="3600" b="1" i="1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ortugal): </a:t>
            </a:r>
          </a:p>
          <a:p>
            <a:pPr algn="ctr">
              <a:spcBef>
                <a:spcPct val="50000"/>
              </a:spcBef>
              <a:buNone/>
              <a:defRPr/>
            </a:pP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How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they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pt-PT" altLang="pt-PT" sz="3600" b="1" i="1" dirty="0" err="1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survive</a:t>
            </a:r>
            <a:r>
              <a:rPr lang="pt-PT" altLang="pt-PT" sz="3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?</a:t>
            </a:r>
            <a:endParaRPr lang="en-GB" altLang="pt-PT" sz="3600" b="1" i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928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58478" y="75530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2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Hydro </a:t>
            </a:r>
            <a:r>
              <a:rPr lang="en-GB" sz="32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morphological parameters</a:t>
            </a:r>
            <a:endParaRPr lang="en-GB" sz="3200" b="1" i="1" dirty="0" smtClean="0">
              <a:solidFill>
                <a:srgbClr val="FFDD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>
              <a:solidFill>
                <a:schemeClr val="accent6">
                  <a:lumMod val="50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grpSp>
        <p:nvGrpSpPr>
          <p:cNvPr id="147" name="Grupo 146"/>
          <p:cNvGrpSpPr/>
          <p:nvPr/>
        </p:nvGrpSpPr>
        <p:grpSpPr>
          <a:xfrm>
            <a:off x="431647" y="1183382"/>
            <a:ext cx="3946572" cy="3631297"/>
            <a:chOff x="431647" y="1183382"/>
            <a:chExt cx="3946572" cy="3631297"/>
          </a:xfrm>
        </p:grpSpPr>
        <p:sp>
          <p:nvSpPr>
            <p:cNvPr id="12" name="Oval 8"/>
            <p:cNvSpPr>
              <a:spLocks noChangeAspect="1" noChangeArrowheads="1"/>
            </p:cNvSpPr>
            <p:nvPr/>
          </p:nvSpPr>
          <p:spPr bwMode="auto">
            <a:xfrm>
              <a:off x="3922240" y="1682789"/>
              <a:ext cx="71225" cy="76989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3974453" y="1509083"/>
              <a:ext cx="10541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4" name="Oval 10"/>
            <p:cNvSpPr>
              <a:spLocks noChangeAspect="1" noChangeArrowheads="1"/>
            </p:cNvSpPr>
            <p:nvPr/>
          </p:nvSpPr>
          <p:spPr bwMode="auto">
            <a:xfrm>
              <a:off x="3662428" y="2034128"/>
              <a:ext cx="71225" cy="76989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3727340" y="1859673"/>
              <a:ext cx="10541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6" name="Oval 12"/>
            <p:cNvSpPr>
              <a:spLocks noChangeAspect="1" noChangeArrowheads="1"/>
            </p:cNvSpPr>
            <p:nvPr/>
          </p:nvSpPr>
          <p:spPr bwMode="auto">
            <a:xfrm>
              <a:off x="2411051" y="2702453"/>
              <a:ext cx="71225" cy="76989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2453758" y="2518473"/>
              <a:ext cx="11405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8" name="Oval 14"/>
            <p:cNvSpPr>
              <a:spLocks noChangeAspect="1" noChangeArrowheads="1"/>
            </p:cNvSpPr>
            <p:nvPr/>
          </p:nvSpPr>
          <p:spPr bwMode="auto">
            <a:xfrm>
              <a:off x="2933789" y="3619381"/>
              <a:ext cx="71225" cy="78915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2976498" y="3445675"/>
              <a:ext cx="10541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0" name="Oval 16"/>
            <p:cNvSpPr>
              <a:spLocks noChangeAspect="1" noChangeArrowheads="1"/>
            </p:cNvSpPr>
            <p:nvPr/>
          </p:nvSpPr>
          <p:spPr bwMode="auto">
            <a:xfrm>
              <a:off x="2781720" y="3754223"/>
              <a:ext cx="71225" cy="76989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2824428" y="3568959"/>
              <a:ext cx="12269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2" name="Oval 18"/>
            <p:cNvSpPr>
              <a:spLocks noChangeAspect="1" noChangeArrowheads="1"/>
            </p:cNvSpPr>
            <p:nvPr/>
          </p:nvSpPr>
          <p:spPr bwMode="auto">
            <a:xfrm>
              <a:off x="2705685" y="3434454"/>
              <a:ext cx="71225" cy="76989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2757897" y="3250474"/>
              <a:ext cx="11405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4" name="Oval 20"/>
            <p:cNvSpPr>
              <a:spLocks noChangeAspect="1" noChangeArrowheads="1"/>
            </p:cNvSpPr>
            <p:nvPr/>
          </p:nvSpPr>
          <p:spPr bwMode="auto">
            <a:xfrm>
              <a:off x="2477581" y="3124959"/>
              <a:ext cx="71225" cy="76989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2529793" y="2940980"/>
              <a:ext cx="794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6" name="Oval 22"/>
            <p:cNvSpPr>
              <a:spLocks noChangeAspect="1" noChangeArrowheads="1"/>
            </p:cNvSpPr>
            <p:nvPr/>
          </p:nvSpPr>
          <p:spPr bwMode="auto">
            <a:xfrm>
              <a:off x="2886268" y="3176328"/>
              <a:ext cx="71225" cy="78915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2925780" y="2982823"/>
              <a:ext cx="10541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8" name="Oval 24"/>
            <p:cNvSpPr>
              <a:spLocks noChangeAspect="1" noChangeArrowheads="1"/>
            </p:cNvSpPr>
            <p:nvPr/>
          </p:nvSpPr>
          <p:spPr bwMode="auto">
            <a:xfrm>
              <a:off x="2068894" y="3124959"/>
              <a:ext cx="71225" cy="76989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2121106" y="2940980"/>
              <a:ext cx="8813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30" name="Oval 26"/>
            <p:cNvSpPr>
              <a:spLocks noChangeAspect="1" noChangeArrowheads="1"/>
            </p:cNvSpPr>
            <p:nvPr/>
          </p:nvSpPr>
          <p:spPr bwMode="auto">
            <a:xfrm>
              <a:off x="1565165" y="2806475"/>
              <a:ext cx="71225" cy="76989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1607872" y="2631484"/>
              <a:ext cx="13306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32" name="Oval 28"/>
            <p:cNvSpPr>
              <a:spLocks noChangeAspect="1" noChangeArrowheads="1"/>
            </p:cNvSpPr>
            <p:nvPr/>
          </p:nvSpPr>
          <p:spPr bwMode="auto">
            <a:xfrm>
              <a:off x="1289539" y="1363020"/>
              <a:ext cx="71225" cy="78915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1392211" y="1285194"/>
              <a:ext cx="1057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>
              <a:off x="937878" y="4351382"/>
              <a:ext cx="338354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Line 32"/>
            <p:cNvSpPr>
              <a:spLocks noChangeShapeType="1"/>
            </p:cNvSpPr>
            <p:nvPr/>
          </p:nvSpPr>
          <p:spPr bwMode="auto">
            <a:xfrm>
              <a:off x="937878" y="4330834"/>
              <a:ext cx="0" cy="205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" name="Line 33"/>
            <p:cNvSpPr>
              <a:spLocks noChangeShapeType="1"/>
            </p:cNvSpPr>
            <p:nvPr/>
          </p:nvSpPr>
          <p:spPr bwMode="auto">
            <a:xfrm>
              <a:off x="1365573" y="4330834"/>
              <a:ext cx="0" cy="205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Line 34"/>
            <p:cNvSpPr>
              <a:spLocks noChangeShapeType="1"/>
            </p:cNvSpPr>
            <p:nvPr/>
          </p:nvSpPr>
          <p:spPr bwMode="auto">
            <a:xfrm>
              <a:off x="1783764" y="4330834"/>
              <a:ext cx="0" cy="205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Line 35"/>
            <p:cNvSpPr>
              <a:spLocks noChangeShapeType="1"/>
            </p:cNvSpPr>
            <p:nvPr/>
          </p:nvSpPr>
          <p:spPr bwMode="auto">
            <a:xfrm>
              <a:off x="2211460" y="4330834"/>
              <a:ext cx="0" cy="205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Line 36"/>
            <p:cNvSpPr>
              <a:spLocks noChangeShapeType="1"/>
            </p:cNvSpPr>
            <p:nvPr/>
          </p:nvSpPr>
          <p:spPr bwMode="auto">
            <a:xfrm>
              <a:off x="2629650" y="4330834"/>
              <a:ext cx="0" cy="205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" name="Line 37"/>
            <p:cNvSpPr>
              <a:spLocks noChangeShapeType="1"/>
            </p:cNvSpPr>
            <p:nvPr/>
          </p:nvSpPr>
          <p:spPr bwMode="auto">
            <a:xfrm>
              <a:off x="3057346" y="4330834"/>
              <a:ext cx="0" cy="205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" name="Line 38"/>
            <p:cNvSpPr>
              <a:spLocks noChangeShapeType="1"/>
            </p:cNvSpPr>
            <p:nvPr/>
          </p:nvSpPr>
          <p:spPr bwMode="auto">
            <a:xfrm>
              <a:off x="3475537" y="4330834"/>
              <a:ext cx="0" cy="205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" name="Line 39"/>
            <p:cNvSpPr>
              <a:spLocks noChangeShapeType="1"/>
            </p:cNvSpPr>
            <p:nvPr/>
          </p:nvSpPr>
          <p:spPr bwMode="auto">
            <a:xfrm>
              <a:off x="3903232" y="4330834"/>
              <a:ext cx="0" cy="205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" name="Line 40"/>
            <p:cNvSpPr>
              <a:spLocks noChangeShapeType="1"/>
            </p:cNvSpPr>
            <p:nvPr/>
          </p:nvSpPr>
          <p:spPr bwMode="auto">
            <a:xfrm>
              <a:off x="4321423" y="4330834"/>
              <a:ext cx="0" cy="205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5" name="Rectangle 41"/>
            <p:cNvSpPr>
              <a:spLocks noChangeArrowheads="1"/>
            </p:cNvSpPr>
            <p:nvPr/>
          </p:nvSpPr>
          <p:spPr bwMode="auto">
            <a:xfrm>
              <a:off x="903416" y="4341075"/>
              <a:ext cx="1314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-4</a:t>
              </a:r>
            </a:p>
          </p:txBody>
        </p:sp>
        <p:sp>
          <p:nvSpPr>
            <p:cNvPr id="46" name="Rectangle 42"/>
            <p:cNvSpPr>
              <a:spLocks noChangeArrowheads="1"/>
            </p:cNvSpPr>
            <p:nvPr/>
          </p:nvSpPr>
          <p:spPr bwMode="auto">
            <a:xfrm>
              <a:off x="1321607" y="4341075"/>
              <a:ext cx="1314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-3</a:t>
              </a:r>
            </a:p>
          </p:txBody>
        </p:sp>
        <p:sp>
          <p:nvSpPr>
            <p:cNvPr id="47" name="Rectangle 43"/>
            <p:cNvSpPr>
              <a:spLocks noChangeArrowheads="1"/>
            </p:cNvSpPr>
            <p:nvPr/>
          </p:nvSpPr>
          <p:spPr bwMode="auto">
            <a:xfrm>
              <a:off x="1749302" y="4341075"/>
              <a:ext cx="1314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-2</a:t>
              </a:r>
            </a:p>
          </p:txBody>
        </p:sp>
        <p:sp>
          <p:nvSpPr>
            <p:cNvPr id="48" name="Rectangle 44"/>
            <p:cNvSpPr>
              <a:spLocks noChangeArrowheads="1"/>
            </p:cNvSpPr>
            <p:nvPr/>
          </p:nvSpPr>
          <p:spPr bwMode="auto">
            <a:xfrm>
              <a:off x="2167493" y="4341075"/>
              <a:ext cx="1314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-1</a:t>
              </a:r>
            </a:p>
          </p:txBody>
        </p:sp>
        <p:sp>
          <p:nvSpPr>
            <p:cNvPr id="49" name="Rectangle 45"/>
            <p:cNvSpPr>
              <a:spLocks noChangeArrowheads="1"/>
            </p:cNvSpPr>
            <p:nvPr/>
          </p:nvSpPr>
          <p:spPr bwMode="auto">
            <a:xfrm>
              <a:off x="2604692" y="4341075"/>
              <a:ext cx="8175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3032388" y="4341075"/>
              <a:ext cx="8175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</a:t>
              </a:r>
            </a:p>
          </p:txBody>
        </p:sp>
        <p:sp>
          <p:nvSpPr>
            <p:cNvPr id="51" name="Rectangle 47"/>
            <p:cNvSpPr>
              <a:spLocks noChangeArrowheads="1"/>
            </p:cNvSpPr>
            <p:nvPr/>
          </p:nvSpPr>
          <p:spPr bwMode="auto">
            <a:xfrm>
              <a:off x="3450579" y="4341075"/>
              <a:ext cx="8175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</a:t>
              </a:r>
            </a:p>
          </p:txBody>
        </p:sp>
        <p:sp>
          <p:nvSpPr>
            <p:cNvPr id="52" name="Rectangle 48"/>
            <p:cNvSpPr>
              <a:spLocks noChangeArrowheads="1"/>
            </p:cNvSpPr>
            <p:nvPr/>
          </p:nvSpPr>
          <p:spPr bwMode="auto">
            <a:xfrm>
              <a:off x="3878274" y="4341075"/>
              <a:ext cx="8175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</a:t>
              </a:r>
            </a:p>
          </p:txBody>
        </p:sp>
        <p:sp>
          <p:nvSpPr>
            <p:cNvPr id="53" name="Rectangle 49"/>
            <p:cNvSpPr>
              <a:spLocks noChangeArrowheads="1"/>
            </p:cNvSpPr>
            <p:nvPr/>
          </p:nvSpPr>
          <p:spPr bwMode="auto">
            <a:xfrm>
              <a:off x="4296465" y="4341075"/>
              <a:ext cx="8175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</a:t>
              </a:r>
            </a:p>
          </p:txBody>
        </p:sp>
        <p:sp>
          <p:nvSpPr>
            <p:cNvPr id="54" name="Rectangle 50"/>
            <p:cNvSpPr>
              <a:spLocks noChangeArrowheads="1"/>
            </p:cNvSpPr>
            <p:nvPr/>
          </p:nvSpPr>
          <p:spPr bwMode="auto">
            <a:xfrm>
              <a:off x="2249477" y="4599235"/>
              <a:ext cx="11653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Factor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1: 70,19%</a:t>
              </a:r>
            </a:p>
          </p:txBody>
        </p:sp>
        <p:sp>
          <p:nvSpPr>
            <p:cNvPr id="55" name="Line 51"/>
            <p:cNvSpPr>
              <a:spLocks noChangeShapeType="1"/>
            </p:cNvSpPr>
            <p:nvPr/>
          </p:nvSpPr>
          <p:spPr bwMode="auto">
            <a:xfrm>
              <a:off x="937878" y="1291104"/>
              <a:ext cx="338354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6" name="Line 52"/>
            <p:cNvSpPr>
              <a:spLocks noChangeShapeType="1"/>
            </p:cNvSpPr>
            <p:nvPr/>
          </p:nvSpPr>
          <p:spPr bwMode="auto">
            <a:xfrm flipV="1">
              <a:off x="937878" y="1291104"/>
              <a:ext cx="0" cy="306027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7" name="Line 53"/>
            <p:cNvSpPr>
              <a:spLocks noChangeShapeType="1"/>
            </p:cNvSpPr>
            <p:nvPr/>
          </p:nvSpPr>
          <p:spPr bwMode="auto">
            <a:xfrm flipH="1">
              <a:off x="937878" y="4351382"/>
              <a:ext cx="1900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 flipH="1">
              <a:off x="937878" y="3969971"/>
              <a:ext cx="1900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 flipH="1">
              <a:off x="937878" y="3588559"/>
              <a:ext cx="1900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0" name="Line 56"/>
            <p:cNvSpPr>
              <a:spLocks noChangeShapeType="1"/>
            </p:cNvSpPr>
            <p:nvPr/>
          </p:nvSpPr>
          <p:spPr bwMode="auto">
            <a:xfrm flipH="1">
              <a:off x="937878" y="3208433"/>
              <a:ext cx="1900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1" name="Line 57"/>
            <p:cNvSpPr>
              <a:spLocks noChangeShapeType="1"/>
            </p:cNvSpPr>
            <p:nvPr/>
          </p:nvSpPr>
          <p:spPr bwMode="auto">
            <a:xfrm flipH="1">
              <a:off x="937878" y="2827022"/>
              <a:ext cx="1900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2" name="Line 58"/>
            <p:cNvSpPr>
              <a:spLocks noChangeShapeType="1"/>
            </p:cNvSpPr>
            <p:nvPr/>
          </p:nvSpPr>
          <p:spPr bwMode="auto">
            <a:xfrm flipH="1">
              <a:off x="937878" y="2435337"/>
              <a:ext cx="1900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 flipH="1">
              <a:off x="937878" y="2053926"/>
              <a:ext cx="1900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 flipH="1">
              <a:off x="937878" y="1672515"/>
              <a:ext cx="1900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5" name="Line 61"/>
            <p:cNvSpPr>
              <a:spLocks noChangeShapeType="1"/>
            </p:cNvSpPr>
            <p:nvPr/>
          </p:nvSpPr>
          <p:spPr bwMode="auto">
            <a:xfrm flipH="1">
              <a:off x="937878" y="1291104"/>
              <a:ext cx="1900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6" name="Rectangle 62"/>
            <p:cNvSpPr>
              <a:spLocks noChangeArrowheads="1"/>
            </p:cNvSpPr>
            <p:nvPr/>
          </p:nvSpPr>
          <p:spPr bwMode="auto">
            <a:xfrm>
              <a:off x="655936" y="4243659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-2,0</a:t>
              </a:r>
            </a:p>
          </p:txBody>
        </p:sp>
        <p:sp>
          <p:nvSpPr>
            <p:cNvPr id="67" name="Rectangle 63"/>
            <p:cNvSpPr>
              <a:spLocks noChangeArrowheads="1"/>
            </p:cNvSpPr>
            <p:nvPr/>
          </p:nvSpPr>
          <p:spPr bwMode="auto">
            <a:xfrm>
              <a:off x="655936" y="3851975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-1,5</a:t>
              </a:r>
            </a:p>
          </p:txBody>
        </p:sp>
        <p:sp>
          <p:nvSpPr>
            <p:cNvPr id="68" name="Rectangle 64"/>
            <p:cNvSpPr>
              <a:spLocks noChangeArrowheads="1"/>
            </p:cNvSpPr>
            <p:nvPr/>
          </p:nvSpPr>
          <p:spPr bwMode="auto">
            <a:xfrm>
              <a:off x="655936" y="3470564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-1,0</a:t>
              </a:r>
            </a:p>
          </p:txBody>
        </p:sp>
        <p:sp>
          <p:nvSpPr>
            <p:cNvPr id="69" name="Rectangle 65"/>
            <p:cNvSpPr>
              <a:spLocks noChangeArrowheads="1"/>
            </p:cNvSpPr>
            <p:nvPr/>
          </p:nvSpPr>
          <p:spPr bwMode="auto">
            <a:xfrm>
              <a:off x="655936" y="3089153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-0,5</a:t>
              </a:r>
            </a:p>
          </p:txBody>
        </p:sp>
        <p:sp>
          <p:nvSpPr>
            <p:cNvPr id="70" name="Rectangle 66"/>
            <p:cNvSpPr>
              <a:spLocks noChangeArrowheads="1"/>
            </p:cNvSpPr>
            <p:nvPr/>
          </p:nvSpPr>
          <p:spPr bwMode="auto">
            <a:xfrm>
              <a:off x="691936" y="2707742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0,0</a:t>
              </a:r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691936" y="2327615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0,5</a:t>
              </a:r>
            </a:p>
          </p:txBody>
        </p:sp>
        <p:sp>
          <p:nvSpPr>
            <p:cNvPr id="72" name="Rectangle 68"/>
            <p:cNvSpPr>
              <a:spLocks noChangeArrowheads="1"/>
            </p:cNvSpPr>
            <p:nvPr/>
          </p:nvSpPr>
          <p:spPr bwMode="auto">
            <a:xfrm>
              <a:off x="691936" y="1946204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1,0</a:t>
              </a:r>
            </a:p>
          </p:txBody>
        </p:sp>
        <p:sp>
          <p:nvSpPr>
            <p:cNvPr id="73" name="Rectangle 69"/>
            <p:cNvSpPr>
              <a:spLocks noChangeArrowheads="1"/>
            </p:cNvSpPr>
            <p:nvPr/>
          </p:nvSpPr>
          <p:spPr bwMode="auto">
            <a:xfrm>
              <a:off x="691936" y="1564793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1,5</a:t>
              </a:r>
            </a:p>
          </p:txBody>
        </p:sp>
        <p:sp>
          <p:nvSpPr>
            <p:cNvPr id="74" name="Rectangle 70"/>
            <p:cNvSpPr>
              <a:spLocks noChangeArrowheads="1"/>
            </p:cNvSpPr>
            <p:nvPr/>
          </p:nvSpPr>
          <p:spPr bwMode="auto">
            <a:xfrm>
              <a:off x="691936" y="1183382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2,0</a:t>
              </a:r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 rot="16200000">
              <a:off x="-43323" y="2698074"/>
              <a:ext cx="11653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Factor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2: 21,21%</a:t>
              </a:r>
            </a:p>
          </p:txBody>
        </p:sp>
        <p:sp>
          <p:nvSpPr>
            <p:cNvPr id="76" name="Line 72"/>
            <p:cNvSpPr>
              <a:spLocks noChangeShapeType="1"/>
            </p:cNvSpPr>
            <p:nvPr/>
          </p:nvSpPr>
          <p:spPr bwMode="auto">
            <a:xfrm flipV="1">
              <a:off x="4321423" y="1291104"/>
              <a:ext cx="0" cy="306027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cxnSp>
          <p:nvCxnSpPr>
            <p:cNvPr id="122" name="Conexão Reta 121"/>
            <p:cNvCxnSpPr>
              <a:stCxn id="49" idx="0"/>
            </p:cNvCxnSpPr>
            <p:nvPr/>
          </p:nvCxnSpPr>
          <p:spPr>
            <a:xfrm flipV="1">
              <a:off x="2645569" y="1299870"/>
              <a:ext cx="0" cy="304120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exão Reta 123"/>
            <p:cNvCxnSpPr>
              <a:stCxn id="61" idx="1"/>
            </p:cNvCxnSpPr>
            <p:nvPr/>
          </p:nvCxnSpPr>
          <p:spPr>
            <a:xfrm flipV="1">
              <a:off x="937878" y="2821243"/>
              <a:ext cx="3395909" cy="578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Grupo 147"/>
          <p:cNvGrpSpPr/>
          <p:nvPr/>
        </p:nvGrpSpPr>
        <p:grpSpPr>
          <a:xfrm>
            <a:off x="4928910" y="1263501"/>
            <a:ext cx="3782163" cy="3381357"/>
            <a:chOff x="4928910" y="1263501"/>
            <a:chExt cx="3782163" cy="3381357"/>
          </a:xfrm>
        </p:grpSpPr>
        <p:sp>
          <p:nvSpPr>
            <p:cNvPr id="80" name="Oval 8"/>
            <p:cNvSpPr>
              <a:spLocks noChangeAspect="1" noChangeArrowheads="1"/>
            </p:cNvSpPr>
            <p:nvPr/>
          </p:nvSpPr>
          <p:spPr bwMode="auto">
            <a:xfrm>
              <a:off x="7938249" y="1938691"/>
              <a:ext cx="81143" cy="78915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" name="Rectangle 9"/>
            <p:cNvSpPr>
              <a:spLocks noChangeArrowheads="1"/>
            </p:cNvSpPr>
            <p:nvPr/>
          </p:nvSpPr>
          <p:spPr bwMode="auto">
            <a:xfrm>
              <a:off x="7587367" y="1755501"/>
              <a:ext cx="112370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% </a:t>
              </a:r>
              <a:r>
                <a:rPr lang="pt-PT" altLang="pt-PT" sz="1400" b="1" i="1" dirty="0" err="1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r>
                <a:rPr kumimoji="0" lang="pt-PT" altLang="pt-PT" sz="1400" b="1" i="1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acrophytes</a:t>
              </a:r>
              <a:endParaRPr kumimoji="0" lang="pt-PT" altLang="pt-PT" sz="1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" name="Oval 10"/>
            <p:cNvSpPr>
              <a:spLocks noChangeAspect="1" noChangeArrowheads="1"/>
            </p:cNvSpPr>
            <p:nvPr/>
          </p:nvSpPr>
          <p:spPr bwMode="auto">
            <a:xfrm>
              <a:off x="5792855" y="1967941"/>
              <a:ext cx="81143" cy="78915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" name="Rectangle 11"/>
            <p:cNvSpPr>
              <a:spLocks noChangeArrowheads="1"/>
            </p:cNvSpPr>
            <p:nvPr/>
          </p:nvSpPr>
          <p:spPr bwMode="auto">
            <a:xfrm>
              <a:off x="5622426" y="1786472"/>
              <a:ext cx="75341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% </a:t>
              </a:r>
              <a:r>
                <a:rPr lang="pt-PT" altLang="pt-PT" sz="1400" b="1" i="1" dirty="0" err="1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rPr>
                <a:t>C</a:t>
              </a:r>
              <a:r>
                <a:rPr kumimoji="0" lang="pt-PT" altLang="pt-PT" sz="1400" b="1" i="1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anopy</a:t>
              </a:r>
              <a:endParaRPr kumimoji="0" lang="pt-PT" altLang="pt-PT" sz="1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" name="Oval 12"/>
            <p:cNvSpPr>
              <a:spLocks noChangeAspect="1" noChangeArrowheads="1"/>
            </p:cNvSpPr>
            <p:nvPr/>
          </p:nvSpPr>
          <p:spPr bwMode="auto">
            <a:xfrm>
              <a:off x="5722679" y="2320162"/>
              <a:ext cx="81143" cy="78915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" name="Rectangle 13"/>
            <p:cNvSpPr>
              <a:spLocks noChangeArrowheads="1"/>
            </p:cNvSpPr>
            <p:nvPr/>
          </p:nvSpPr>
          <p:spPr bwMode="auto">
            <a:xfrm>
              <a:off x="5644632" y="2134535"/>
              <a:ext cx="37670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lang="pt-PT" altLang="pt-PT" sz="1400" b="1" i="1" dirty="0" err="1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rPr>
                <a:t>F</a:t>
              </a:r>
              <a:r>
                <a:rPr kumimoji="0" lang="pt-PT" altLang="pt-PT" sz="1400" b="1" i="1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low</a:t>
              </a:r>
              <a:endParaRPr kumimoji="0" lang="pt-PT" altLang="pt-PT" sz="1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" name="Oval 14"/>
            <p:cNvSpPr>
              <a:spLocks noChangeAspect="1" noChangeArrowheads="1"/>
            </p:cNvSpPr>
            <p:nvPr/>
          </p:nvSpPr>
          <p:spPr bwMode="auto">
            <a:xfrm>
              <a:off x="5822931" y="3434104"/>
              <a:ext cx="81143" cy="78915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" name="Rectangle 15"/>
            <p:cNvSpPr>
              <a:spLocks noChangeArrowheads="1"/>
            </p:cNvSpPr>
            <p:nvPr/>
          </p:nvSpPr>
          <p:spPr bwMode="auto">
            <a:xfrm>
              <a:off x="5557351" y="3236100"/>
              <a:ext cx="33509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AVH</a:t>
              </a:r>
            </a:p>
          </p:txBody>
        </p:sp>
        <p:sp>
          <p:nvSpPr>
            <p:cNvPr id="88" name="Oval 16"/>
            <p:cNvSpPr>
              <a:spLocks noChangeAspect="1" noChangeArrowheads="1"/>
            </p:cNvSpPr>
            <p:nvPr/>
          </p:nvSpPr>
          <p:spPr bwMode="auto">
            <a:xfrm>
              <a:off x="5632452" y="2437163"/>
              <a:ext cx="81143" cy="78915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9" name="Rectangle 17"/>
            <p:cNvSpPr>
              <a:spLocks noChangeArrowheads="1"/>
            </p:cNvSpPr>
            <p:nvPr/>
          </p:nvSpPr>
          <p:spPr bwMode="auto">
            <a:xfrm>
              <a:off x="5394121" y="2283311"/>
              <a:ext cx="36708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QBR</a:t>
              </a:r>
            </a:p>
          </p:txBody>
        </p:sp>
        <p:sp>
          <p:nvSpPr>
            <p:cNvPr id="95" name="Line 23"/>
            <p:cNvSpPr>
              <a:spLocks noChangeShapeType="1"/>
            </p:cNvSpPr>
            <p:nvPr/>
          </p:nvSpPr>
          <p:spPr bwMode="auto">
            <a:xfrm>
              <a:off x="5431948" y="4167795"/>
              <a:ext cx="29674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Line 24"/>
            <p:cNvSpPr>
              <a:spLocks noChangeShapeType="1"/>
            </p:cNvSpPr>
            <p:nvPr/>
          </p:nvSpPr>
          <p:spPr bwMode="auto">
            <a:xfrm>
              <a:off x="5562276" y="4148295"/>
              <a:ext cx="0" cy="19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7" name="Line 25"/>
            <p:cNvSpPr>
              <a:spLocks noChangeShapeType="1"/>
            </p:cNvSpPr>
            <p:nvPr/>
          </p:nvSpPr>
          <p:spPr bwMode="auto">
            <a:xfrm>
              <a:off x="6243990" y="4148295"/>
              <a:ext cx="0" cy="19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8" name="Line 26"/>
            <p:cNvSpPr>
              <a:spLocks noChangeShapeType="1"/>
            </p:cNvSpPr>
            <p:nvPr/>
          </p:nvSpPr>
          <p:spPr bwMode="auto">
            <a:xfrm>
              <a:off x="6915678" y="4148295"/>
              <a:ext cx="0" cy="19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9" name="Line 27"/>
            <p:cNvSpPr>
              <a:spLocks noChangeShapeType="1"/>
            </p:cNvSpPr>
            <p:nvPr/>
          </p:nvSpPr>
          <p:spPr bwMode="auto">
            <a:xfrm>
              <a:off x="7587367" y="4148295"/>
              <a:ext cx="0" cy="19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0" name="Line 28"/>
            <p:cNvSpPr>
              <a:spLocks noChangeShapeType="1"/>
            </p:cNvSpPr>
            <p:nvPr/>
          </p:nvSpPr>
          <p:spPr bwMode="auto">
            <a:xfrm>
              <a:off x="8269081" y="4148295"/>
              <a:ext cx="0" cy="19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Rectangle 29"/>
            <p:cNvSpPr>
              <a:spLocks noChangeArrowheads="1"/>
            </p:cNvSpPr>
            <p:nvPr/>
          </p:nvSpPr>
          <p:spPr bwMode="auto">
            <a:xfrm>
              <a:off x="5477395" y="4175007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-1,0</a:t>
              </a:r>
            </a:p>
          </p:txBody>
        </p:sp>
        <p:sp>
          <p:nvSpPr>
            <p:cNvPr id="102" name="Rectangle 30"/>
            <p:cNvSpPr>
              <a:spLocks noChangeArrowheads="1"/>
            </p:cNvSpPr>
            <p:nvPr/>
          </p:nvSpPr>
          <p:spPr bwMode="auto">
            <a:xfrm>
              <a:off x="6159111" y="4175007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-0,5</a:t>
              </a:r>
            </a:p>
          </p:txBody>
        </p:sp>
        <p:sp>
          <p:nvSpPr>
            <p:cNvPr id="103" name="Rectangle 31"/>
            <p:cNvSpPr>
              <a:spLocks noChangeArrowheads="1"/>
            </p:cNvSpPr>
            <p:nvPr/>
          </p:nvSpPr>
          <p:spPr bwMode="auto">
            <a:xfrm>
              <a:off x="6850849" y="4175007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0,0</a:t>
              </a:r>
            </a:p>
          </p:txBody>
        </p:sp>
        <p:sp>
          <p:nvSpPr>
            <p:cNvPr id="104" name="Rectangle 32"/>
            <p:cNvSpPr>
              <a:spLocks noChangeArrowheads="1"/>
            </p:cNvSpPr>
            <p:nvPr/>
          </p:nvSpPr>
          <p:spPr bwMode="auto">
            <a:xfrm>
              <a:off x="7522537" y="4175007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0,5</a:t>
              </a:r>
            </a:p>
          </p:txBody>
        </p:sp>
        <p:sp>
          <p:nvSpPr>
            <p:cNvPr id="105" name="Rectangle 33"/>
            <p:cNvSpPr>
              <a:spLocks noChangeArrowheads="1"/>
            </p:cNvSpPr>
            <p:nvPr/>
          </p:nvSpPr>
          <p:spPr bwMode="auto">
            <a:xfrm>
              <a:off x="8194225" y="4175007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1,0</a:t>
              </a:r>
            </a:p>
          </p:txBody>
        </p:sp>
        <p:sp>
          <p:nvSpPr>
            <p:cNvPr id="106" name="Rectangle 34"/>
            <p:cNvSpPr>
              <a:spLocks noChangeArrowheads="1"/>
            </p:cNvSpPr>
            <p:nvPr/>
          </p:nvSpPr>
          <p:spPr bwMode="auto">
            <a:xfrm>
              <a:off x="6452502" y="4429414"/>
              <a:ext cx="120706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Factor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1 : 70,19%</a:t>
              </a:r>
            </a:p>
          </p:txBody>
        </p:sp>
        <p:sp>
          <p:nvSpPr>
            <p:cNvPr id="107" name="Line 35"/>
            <p:cNvSpPr>
              <a:spLocks noChangeShapeType="1"/>
            </p:cNvSpPr>
            <p:nvPr/>
          </p:nvSpPr>
          <p:spPr bwMode="auto">
            <a:xfrm>
              <a:off x="5431948" y="1263501"/>
              <a:ext cx="29674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Line 36"/>
            <p:cNvSpPr>
              <a:spLocks noChangeShapeType="1"/>
            </p:cNvSpPr>
            <p:nvPr/>
          </p:nvSpPr>
          <p:spPr bwMode="auto">
            <a:xfrm flipV="1">
              <a:off x="5431948" y="1263501"/>
              <a:ext cx="0" cy="290429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9" name="Line 37"/>
            <p:cNvSpPr>
              <a:spLocks noChangeShapeType="1"/>
            </p:cNvSpPr>
            <p:nvPr/>
          </p:nvSpPr>
          <p:spPr bwMode="auto">
            <a:xfrm flipH="1">
              <a:off x="5431948" y="4041044"/>
              <a:ext cx="200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0" name="Line 38"/>
            <p:cNvSpPr>
              <a:spLocks noChangeShapeType="1"/>
            </p:cNvSpPr>
            <p:nvPr/>
          </p:nvSpPr>
          <p:spPr bwMode="auto">
            <a:xfrm flipH="1">
              <a:off x="5431948" y="3375604"/>
              <a:ext cx="200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1" name="Line 39"/>
            <p:cNvSpPr>
              <a:spLocks noChangeShapeType="1"/>
            </p:cNvSpPr>
            <p:nvPr/>
          </p:nvSpPr>
          <p:spPr bwMode="auto">
            <a:xfrm flipH="1">
              <a:off x="5431948" y="2721132"/>
              <a:ext cx="200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2" name="Line 40"/>
            <p:cNvSpPr>
              <a:spLocks noChangeShapeType="1"/>
            </p:cNvSpPr>
            <p:nvPr/>
          </p:nvSpPr>
          <p:spPr bwMode="auto">
            <a:xfrm flipH="1">
              <a:off x="5431948" y="2055692"/>
              <a:ext cx="200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3" name="Line 41"/>
            <p:cNvSpPr>
              <a:spLocks noChangeShapeType="1"/>
            </p:cNvSpPr>
            <p:nvPr/>
          </p:nvSpPr>
          <p:spPr bwMode="auto">
            <a:xfrm flipH="1">
              <a:off x="5431948" y="1401221"/>
              <a:ext cx="200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4" name="Rectangle 42"/>
            <p:cNvSpPr>
              <a:spLocks noChangeArrowheads="1"/>
            </p:cNvSpPr>
            <p:nvPr/>
          </p:nvSpPr>
          <p:spPr bwMode="auto">
            <a:xfrm>
              <a:off x="5160064" y="3960287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-1,0</a:t>
              </a:r>
            </a:p>
          </p:txBody>
        </p:sp>
        <p:sp>
          <p:nvSpPr>
            <p:cNvPr id="115" name="Rectangle 43"/>
            <p:cNvSpPr>
              <a:spLocks noChangeArrowheads="1"/>
            </p:cNvSpPr>
            <p:nvPr/>
          </p:nvSpPr>
          <p:spPr bwMode="auto">
            <a:xfrm>
              <a:off x="5160064" y="3304597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-0,5</a:t>
              </a:r>
            </a:p>
          </p:txBody>
        </p:sp>
        <p:sp>
          <p:nvSpPr>
            <p:cNvPr id="116" name="Rectangle 44"/>
            <p:cNvSpPr>
              <a:spLocks noChangeArrowheads="1"/>
            </p:cNvSpPr>
            <p:nvPr/>
          </p:nvSpPr>
          <p:spPr bwMode="auto">
            <a:xfrm>
              <a:off x="5190141" y="2639156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0,0</a:t>
              </a:r>
            </a:p>
          </p:txBody>
        </p:sp>
        <p:sp>
          <p:nvSpPr>
            <p:cNvPr id="117" name="Rectangle 45"/>
            <p:cNvSpPr>
              <a:spLocks noChangeArrowheads="1"/>
            </p:cNvSpPr>
            <p:nvPr/>
          </p:nvSpPr>
          <p:spPr bwMode="auto">
            <a:xfrm>
              <a:off x="5190141" y="1984685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0,5</a:t>
              </a:r>
            </a:p>
          </p:txBody>
        </p:sp>
        <p:sp>
          <p:nvSpPr>
            <p:cNvPr id="118" name="Rectangle 46"/>
            <p:cNvSpPr>
              <a:spLocks noChangeArrowheads="1"/>
            </p:cNvSpPr>
            <p:nvPr/>
          </p:nvSpPr>
          <p:spPr bwMode="auto">
            <a:xfrm>
              <a:off x="5190141" y="1319244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1,0</a:t>
              </a:r>
            </a:p>
          </p:txBody>
        </p:sp>
        <p:sp>
          <p:nvSpPr>
            <p:cNvPr id="119" name="Rectangle 47"/>
            <p:cNvSpPr>
              <a:spLocks noChangeArrowheads="1"/>
            </p:cNvSpPr>
            <p:nvPr/>
          </p:nvSpPr>
          <p:spPr bwMode="auto">
            <a:xfrm rot="16200000">
              <a:off x="4433101" y="2594731"/>
              <a:ext cx="120706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Factor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2 : 21,21%</a:t>
              </a:r>
            </a:p>
          </p:txBody>
        </p:sp>
        <p:sp>
          <p:nvSpPr>
            <p:cNvPr id="120" name="Line 48"/>
            <p:cNvSpPr>
              <a:spLocks noChangeShapeType="1"/>
            </p:cNvSpPr>
            <p:nvPr/>
          </p:nvSpPr>
          <p:spPr bwMode="auto">
            <a:xfrm flipV="1">
              <a:off x="8399409" y="1263501"/>
              <a:ext cx="0" cy="290429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cxnSp>
          <p:nvCxnSpPr>
            <p:cNvPr id="129" name="Conexão Reta 128"/>
            <p:cNvCxnSpPr>
              <a:endCxn id="80" idx="3"/>
            </p:cNvCxnSpPr>
            <p:nvPr/>
          </p:nvCxnSpPr>
          <p:spPr>
            <a:xfrm flipV="1">
              <a:off x="6923548" y="2006049"/>
              <a:ext cx="1026584" cy="716770"/>
            </a:xfrm>
            <a:prstGeom prst="line">
              <a:avLst/>
            </a:prstGeom>
            <a:ln w="12700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exão Reta 130"/>
            <p:cNvCxnSpPr>
              <a:endCxn id="86" idx="7"/>
            </p:cNvCxnSpPr>
            <p:nvPr/>
          </p:nvCxnSpPr>
          <p:spPr>
            <a:xfrm flipH="1">
              <a:off x="5892191" y="2721132"/>
              <a:ext cx="1023487" cy="724529"/>
            </a:xfrm>
            <a:prstGeom prst="line">
              <a:avLst/>
            </a:prstGeom>
            <a:ln w="1587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exão Reta 132"/>
            <p:cNvCxnSpPr>
              <a:endCxn id="82" idx="5"/>
            </p:cNvCxnSpPr>
            <p:nvPr/>
          </p:nvCxnSpPr>
          <p:spPr>
            <a:xfrm flipH="1" flipV="1">
              <a:off x="5862115" y="2035299"/>
              <a:ext cx="1053563" cy="685834"/>
            </a:xfrm>
            <a:prstGeom prst="line">
              <a:avLst/>
            </a:prstGeom>
            <a:ln w="1587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exão Reta 137"/>
            <p:cNvCxnSpPr>
              <a:endCxn id="84" idx="5"/>
            </p:cNvCxnSpPr>
            <p:nvPr/>
          </p:nvCxnSpPr>
          <p:spPr>
            <a:xfrm flipH="1" flipV="1">
              <a:off x="5791939" y="2387520"/>
              <a:ext cx="1128664" cy="333611"/>
            </a:xfrm>
            <a:prstGeom prst="line">
              <a:avLst/>
            </a:prstGeom>
            <a:ln w="1587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exão Reta 139"/>
            <p:cNvCxnSpPr/>
            <p:nvPr/>
          </p:nvCxnSpPr>
          <p:spPr>
            <a:xfrm flipH="1" flipV="1">
              <a:off x="5692097" y="2489755"/>
              <a:ext cx="1231451" cy="233064"/>
            </a:xfrm>
            <a:prstGeom prst="line">
              <a:avLst/>
            </a:prstGeom>
            <a:ln w="1587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exão Reta 141"/>
            <p:cNvCxnSpPr>
              <a:stCxn id="98" idx="1"/>
            </p:cNvCxnSpPr>
            <p:nvPr/>
          </p:nvCxnSpPr>
          <p:spPr>
            <a:xfrm flipV="1">
              <a:off x="6915679" y="1263501"/>
              <a:ext cx="4924" cy="2904294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exão Reta 143"/>
            <p:cNvCxnSpPr>
              <a:stCxn id="111" idx="1"/>
            </p:cNvCxnSpPr>
            <p:nvPr/>
          </p:nvCxnSpPr>
          <p:spPr>
            <a:xfrm flipV="1">
              <a:off x="5431948" y="2714893"/>
              <a:ext cx="2972385" cy="624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Oval 144"/>
            <p:cNvSpPr>
              <a:spLocks/>
            </p:cNvSpPr>
            <p:nvPr/>
          </p:nvSpPr>
          <p:spPr>
            <a:xfrm>
              <a:off x="5580000" y="1390889"/>
              <a:ext cx="2664000" cy="265424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181285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 and conductivity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Rectângulo 10"/>
          <p:cNvSpPr/>
          <p:nvPr/>
        </p:nvSpPr>
        <p:spPr>
          <a:xfrm>
            <a:off x="2266109" y="4635255"/>
            <a:ext cx="4760333" cy="307777"/>
          </a:xfrm>
          <a:prstGeom prst="rect">
            <a:avLst/>
          </a:prstGeom>
          <a:ln>
            <a:solidFill>
              <a:srgbClr val="003300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en-GB" sz="1400" b="1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WFD: pH: </a:t>
            </a:r>
            <a:r>
              <a:rPr lang="en-GB" sz="1400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between 6 </a:t>
            </a:r>
            <a:r>
              <a:rPr lang="en-GB" sz="1400" smtClean="0">
                <a:solidFill>
                  <a:srgbClr val="004B00"/>
                </a:solidFill>
                <a:latin typeface="Arial Narrow" panose="020B0606020202030204" pitchFamily="34" charset="0"/>
              </a:rPr>
              <a:t>and </a:t>
            </a:r>
            <a:r>
              <a:rPr lang="en-GB" sz="1200" smtClean="0">
                <a:solidFill>
                  <a:srgbClr val="004B00"/>
                </a:solidFill>
                <a:latin typeface="Arial Narrow" panose="020B0606020202030204" pitchFamily="34" charset="0"/>
              </a:rPr>
              <a:t>9 </a:t>
            </a:r>
            <a:r>
              <a:rPr lang="en-GB" sz="1200" smtClean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rPr>
              <a:t>(</a:t>
            </a:r>
            <a:r>
              <a:rPr lang="en-GB" sz="1200" dirty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rPr>
              <a:t>The limits can be overcome by natural situations</a:t>
            </a:r>
            <a:r>
              <a:rPr lang="en-US" sz="1400" dirty="0" smtClean="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rPr>
              <a:t>)</a:t>
            </a:r>
            <a:endParaRPr lang="en-GB" sz="1400" dirty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1" name="Rectângulo 8"/>
          <p:cNvSpPr/>
          <p:nvPr/>
        </p:nvSpPr>
        <p:spPr>
          <a:xfrm>
            <a:off x="645095" y="1278055"/>
            <a:ext cx="2960110" cy="912656"/>
          </a:xfrm>
          <a:prstGeom prst="rect">
            <a:avLst/>
          </a:prstGeom>
          <a:solidFill>
            <a:srgbClr val="92D050">
              <a:alpha val="19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AutoShape 560"/>
          <p:cNvSpPr>
            <a:spLocks noChangeAspect="1" noChangeArrowheads="1" noTextEdit="1"/>
          </p:cNvSpPr>
          <p:nvPr/>
        </p:nvSpPr>
        <p:spPr bwMode="auto">
          <a:xfrm>
            <a:off x="293864" y="844012"/>
            <a:ext cx="4971683" cy="37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 sz="1400">
              <a:solidFill>
                <a:schemeClr val="accent6">
                  <a:lumMod val="50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grpSp>
        <p:nvGrpSpPr>
          <p:cNvPr id="258" name="Grupo 257"/>
          <p:cNvGrpSpPr/>
          <p:nvPr/>
        </p:nvGrpSpPr>
        <p:grpSpPr>
          <a:xfrm>
            <a:off x="504538" y="867525"/>
            <a:ext cx="3722223" cy="3636590"/>
            <a:chOff x="504538" y="867525"/>
            <a:chExt cx="3722223" cy="3636590"/>
          </a:xfrm>
        </p:grpSpPr>
        <p:grpSp>
          <p:nvGrpSpPr>
            <p:cNvPr id="8" name="Grupo 7"/>
            <p:cNvGrpSpPr/>
            <p:nvPr/>
          </p:nvGrpSpPr>
          <p:grpSpPr>
            <a:xfrm>
              <a:off x="2814348" y="3380821"/>
              <a:ext cx="795604" cy="626528"/>
              <a:chOff x="7659162" y="2437441"/>
              <a:chExt cx="1175695" cy="825091"/>
            </a:xfrm>
          </p:grpSpPr>
          <p:sp>
            <p:nvSpPr>
              <p:cNvPr id="9" name="Oval 157"/>
              <p:cNvSpPr>
                <a:spLocks noChangeArrowheads="1"/>
              </p:cNvSpPr>
              <p:nvPr/>
            </p:nvSpPr>
            <p:spPr bwMode="auto">
              <a:xfrm>
                <a:off x="7863394" y="2510011"/>
                <a:ext cx="89318" cy="90714"/>
              </a:xfrm>
              <a:prstGeom prst="ellipse">
                <a:avLst/>
              </a:prstGeom>
              <a:solidFill>
                <a:schemeClr val="tx1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0" name="Rectangle 158"/>
              <p:cNvSpPr>
                <a:spLocks noChangeArrowheads="1"/>
              </p:cNvSpPr>
              <p:nvPr/>
            </p:nvSpPr>
            <p:spPr bwMode="auto">
              <a:xfrm>
                <a:off x="8030864" y="2477912"/>
                <a:ext cx="61479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100" b="0" i="0" u="none" strike="noStrike" cap="none" normalizeH="0" baseline="0" dirty="0" err="1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Median</a:t>
                </a:r>
                <a:r>
                  <a:rPr kumimoji="0" lang="pt-PT" altLang="pt-PT" sz="1100" b="0" i="0" u="none" strike="noStrike" cap="none" normalizeH="0" baseline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</a:p>
            </p:txBody>
          </p:sp>
          <p:sp>
            <p:nvSpPr>
              <p:cNvPr id="11" name="Rectangle 159"/>
              <p:cNvSpPr>
                <a:spLocks noChangeArrowheads="1"/>
              </p:cNvSpPr>
              <p:nvPr/>
            </p:nvSpPr>
            <p:spPr bwMode="auto">
              <a:xfrm>
                <a:off x="7810899" y="2774045"/>
                <a:ext cx="178636" cy="101879"/>
              </a:xfrm>
              <a:prstGeom prst="rect">
                <a:avLst/>
              </a:prstGeom>
              <a:pattFill prst="pct30">
                <a:fgClr>
                  <a:schemeClr val="bg1">
                    <a:lumMod val="50000"/>
                  </a:schemeClr>
                </a:fgClr>
                <a:bgClr>
                  <a:srgbClr val="FFFFCC"/>
                </a:bgClr>
              </a:pattFill>
              <a:ln w="1270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2" name="Rectangle 160"/>
              <p:cNvSpPr>
                <a:spLocks noChangeArrowheads="1"/>
              </p:cNvSpPr>
              <p:nvPr/>
            </p:nvSpPr>
            <p:spPr bwMode="auto">
              <a:xfrm>
                <a:off x="8025100" y="2730649"/>
                <a:ext cx="78408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25%-75% </a:t>
                </a:r>
              </a:p>
            </p:txBody>
          </p:sp>
          <p:sp>
            <p:nvSpPr>
              <p:cNvPr id="13" name="Line 161"/>
              <p:cNvSpPr>
                <a:spLocks noChangeShapeType="1"/>
              </p:cNvSpPr>
              <p:nvPr/>
            </p:nvSpPr>
            <p:spPr bwMode="auto">
              <a:xfrm>
                <a:off x="7875046" y="3013775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" name="Line 162"/>
              <p:cNvSpPr>
                <a:spLocks noChangeShapeType="1"/>
              </p:cNvSpPr>
              <p:nvPr/>
            </p:nvSpPr>
            <p:spPr bwMode="auto">
              <a:xfrm flipH="1">
                <a:off x="7875046" y="3126819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" name="Line 163"/>
              <p:cNvSpPr>
                <a:spLocks noChangeShapeType="1"/>
              </p:cNvSpPr>
              <p:nvPr/>
            </p:nvSpPr>
            <p:spPr bwMode="auto">
              <a:xfrm>
                <a:off x="7964364" y="3013775"/>
                <a:ext cx="0" cy="11304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" name="Rectangle 164"/>
              <p:cNvSpPr>
                <a:spLocks noChangeArrowheads="1"/>
              </p:cNvSpPr>
              <p:nvPr/>
            </p:nvSpPr>
            <p:spPr bwMode="auto">
              <a:xfrm>
                <a:off x="8087176" y="2992841"/>
                <a:ext cx="70389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Min-Max </a:t>
                </a:r>
              </a:p>
            </p:txBody>
          </p:sp>
          <p:sp>
            <p:nvSpPr>
              <p:cNvPr id="17" name="Retângulo 16"/>
              <p:cNvSpPr/>
              <p:nvPr/>
            </p:nvSpPr>
            <p:spPr>
              <a:xfrm>
                <a:off x="7659162" y="2437441"/>
                <a:ext cx="1175695" cy="825091"/>
              </a:xfrm>
              <a:prstGeom prst="rect">
                <a:avLst/>
              </a:prstGeom>
              <a:noFill/>
              <a:ln>
                <a:solidFill>
                  <a:srgbClr val="006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>
                  <a:solidFill>
                    <a:srgbClr val="006600"/>
                  </a:solidFill>
                </a:endParaRPr>
              </a:p>
            </p:txBody>
          </p:sp>
        </p:grpSp>
        <p:grpSp>
          <p:nvGrpSpPr>
            <p:cNvPr id="19" name="Grupo 18"/>
            <p:cNvGrpSpPr/>
            <p:nvPr/>
          </p:nvGrpSpPr>
          <p:grpSpPr>
            <a:xfrm>
              <a:off x="1006248" y="1052452"/>
              <a:ext cx="1001712" cy="407364"/>
              <a:chOff x="4256337" y="4041295"/>
              <a:chExt cx="1065264" cy="417602"/>
            </a:xfrm>
          </p:grpSpPr>
          <p:sp>
            <p:nvSpPr>
              <p:cNvPr id="52" name="Line 562"/>
              <p:cNvSpPr>
                <a:spLocks noChangeShapeType="1"/>
              </p:cNvSpPr>
              <p:nvPr/>
            </p:nvSpPr>
            <p:spPr bwMode="auto">
              <a:xfrm>
                <a:off x="4256338" y="4114646"/>
                <a:ext cx="191219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3" name="Line 563"/>
              <p:cNvSpPr>
                <a:spLocks noChangeShapeType="1"/>
              </p:cNvSpPr>
              <p:nvPr/>
            </p:nvSpPr>
            <p:spPr bwMode="auto">
              <a:xfrm flipH="1">
                <a:off x="4256338" y="4220878"/>
                <a:ext cx="191219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4" name="Line 564"/>
              <p:cNvSpPr>
                <a:spLocks noChangeShapeType="1"/>
              </p:cNvSpPr>
              <p:nvPr/>
            </p:nvSpPr>
            <p:spPr bwMode="auto">
              <a:xfrm>
                <a:off x="4351947" y="4114646"/>
                <a:ext cx="0" cy="106233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5" name="Rectangle 565"/>
              <p:cNvSpPr>
                <a:spLocks noChangeArrowheads="1"/>
              </p:cNvSpPr>
              <p:nvPr/>
            </p:nvSpPr>
            <p:spPr bwMode="auto">
              <a:xfrm>
                <a:off x="4261650" y="4119958"/>
                <a:ext cx="180595" cy="95609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87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6" name="Oval 566"/>
              <p:cNvSpPr>
                <a:spLocks noChangeArrowheads="1"/>
              </p:cNvSpPr>
              <p:nvPr/>
            </p:nvSpPr>
            <p:spPr bwMode="auto">
              <a:xfrm>
                <a:off x="4320078" y="4135892"/>
                <a:ext cx="74363" cy="7436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7" name="Rectangle 567"/>
              <p:cNvSpPr>
                <a:spLocks noChangeArrowheads="1"/>
              </p:cNvSpPr>
              <p:nvPr/>
            </p:nvSpPr>
            <p:spPr bwMode="auto">
              <a:xfrm>
                <a:off x="4484323" y="4041295"/>
                <a:ext cx="23724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pH</a:t>
                </a:r>
              </a:p>
            </p:txBody>
          </p:sp>
          <p:sp>
            <p:nvSpPr>
              <p:cNvPr id="58" name="Line 568"/>
              <p:cNvSpPr>
                <a:spLocks noChangeShapeType="1"/>
              </p:cNvSpPr>
              <p:nvPr/>
            </p:nvSpPr>
            <p:spPr bwMode="auto">
              <a:xfrm>
                <a:off x="4256337" y="4292986"/>
                <a:ext cx="191219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 b="1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9" name="Line 569"/>
              <p:cNvSpPr>
                <a:spLocks noChangeShapeType="1"/>
              </p:cNvSpPr>
              <p:nvPr/>
            </p:nvSpPr>
            <p:spPr bwMode="auto">
              <a:xfrm flipH="1">
                <a:off x="4256337" y="4411170"/>
                <a:ext cx="191219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 b="1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0" name="Line 570"/>
              <p:cNvSpPr>
                <a:spLocks noChangeShapeType="1"/>
              </p:cNvSpPr>
              <p:nvPr/>
            </p:nvSpPr>
            <p:spPr bwMode="auto">
              <a:xfrm>
                <a:off x="4351946" y="4292986"/>
                <a:ext cx="0" cy="118184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 b="1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1" name="Rectangle 571"/>
              <p:cNvSpPr>
                <a:spLocks noChangeArrowheads="1"/>
              </p:cNvSpPr>
              <p:nvPr/>
            </p:nvSpPr>
            <p:spPr bwMode="auto">
              <a:xfrm>
                <a:off x="4261649" y="4298298"/>
                <a:ext cx="180595" cy="107560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99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 b="1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2" name="Rectangle 572"/>
              <p:cNvSpPr>
                <a:spLocks noChangeArrowheads="1"/>
              </p:cNvSpPr>
              <p:nvPr/>
            </p:nvSpPr>
            <p:spPr bwMode="auto">
              <a:xfrm>
                <a:off x="4320077" y="4324856"/>
                <a:ext cx="74363" cy="75691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 b="1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3" name="Rectangle 573"/>
              <p:cNvSpPr>
                <a:spLocks noChangeArrowheads="1"/>
              </p:cNvSpPr>
              <p:nvPr/>
            </p:nvSpPr>
            <p:spPr bwMode="auto">
              <a:xfrm>
                <a:off x="4468803" y="4243453"/>
                <a:ext cx="85279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400" b="1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Condutivity</a:t>
                </a:r>
                <a:endPara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</p:grpSp>
        <p:sp>
          <p:nvSpPr>
            <p:cNvPr id="64" name="Line 574"/>
            <p:cNvSpPr>
              <a:spLocks noChangeShapeType="1"/>
            </p:cNvSpPr>
            <p:nvPr/>
          </p:nvSpPr>
          <p:spPr bwMode="auto">
            <a:xfrm flipV="1">
              <a:off x="1016237" y="1940392"/>
              <a:ext cx="0" cy="384719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5" name="Line 575"/>
            <p:cNvSpPr>
              <a:spLocks noChangeShapeType="1"/>
            </p:cNvSpPr>
            <p:nvPr/>
          </p:nvSpPr>
          <p:spPr bwMode="auto">
            <a:xfrm>
              <a:off x="986268" y="2325111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6" name="Line 576"/>
            <p:cNvSpPr>
              <a:spLocks noChangeShapeType="1"/>
            </p:cNvSpPr>
            <p:nvPr/>
          </p:nvSpPr>
          <p:spPr bwMode="auto">
            <a:xfrm>
              <a:off x="986268" y="1940392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7" name="Line 577"/>
            <p:cNvSpPr>
              <a:spLocks noChangeShapeType="1"/>
            </p:cNvSpPr>
            <p:nvPr/>
          </p:nvSpPr>
          <p:spPr bwMode="auto">
            <a:xfrm flipH="1">
              <a:off x="1016237" y="2325111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8" name="Line 578"/>
            <p:cNvSpPr>
              <a:spLocks noChangeShapeType="1"/>
            </p:cNvSpPr>
            <p:nvPr/>
          </p:nvSpPr>
          <p:spPr bwMode="auto">
            <a:xfrm flipH="1">
              <a:off x="1016237" y="1940392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9" name="Rectangle 579"/>
            <p:cNvSpPr>
              <a:spLocks noChangeArrowheads="1"/>
            </p:cNvSpPr>
            <p:nvPr/>
          </p:nvSpPr>
          <p:spPr bwMode="auto">
            <a:xfrm>
              <a:off x="981273" y="2091948"/>
              <a:ext cx="69927" cy="134716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0" name="Line 580"/>
            <p:cNvSpPr>
              <a:spLocks noChangeShapeType="1"/>
            </p:cNvSpPr>
            <p:nvPr/>
          </p:nvSpPr>
          <p:spPr bwMode="auto">
            <a:xfrm flipV="1">
              <a:off x="1245996" y="1670959"/>
              <a:ext cx="0" cy="72669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1" name="Line 581"/>
            <p:cNvSpPr>
              <a:spLocks noChangeShapeType="1"/>
            </p:cNvSpPr>
            <p:nvPr/>
          </p:nvSpPr>
          <p:spPr bwMode="auto">
            <a:xfrm>
              <a:off x="1226016" y="2397650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2" name="Line 582"/>
            <p:cNvSpPr>
              <a:spLocks noChangeShapeType="1"/>
            </p:cNvSpPr>
            <p:nvPr/>
          </p:nvSpPr>
          <p:spPr bwMode="auto">
            <a:xfrm>
              <a:off x="1226016" y="1670959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3" name="Line 583"/>
            <p:cNvSpPr>
              <a:spLocks noChangeShapeType="1"/>
            </p:cNvSpPr>
            <p:nvPr/>
          </p:nvSpPr>
          <p:spPr bwMode="auto">
            <a:xfrm flipH="1">
              <a:off x="1245996" y="2397650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4" name="Line 584"/>
            <p:cNvSpPr>
              <a:spLocks noChangeShapeType="1"/>
            </p:cNvSpPr>
            <p:nvPr/>
          </p:nvSpPr>
          <p:spPr bwMode="auto">
            <a:xfrm flipH="1">
              <a:off x="1245996" y="1670959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5" name="Rectangle 585"/>
            <p:cNvSpPr>
              <a:spLocks noChangeArrowheads="1"/>
            </p:cNvSpPr>
            <p:nvPr/>
          </p:nvSpPr>
          <p:spPr bwMode="auto">
            <a:xfrm>
              <a:off x="1221022" y="1935211"/>
              <a:ext cx="59937" cy="198189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6" name="Line 586"/>
            <p:cNvSpPr>
              <a:spLocks noChangeShapeType="1"/>
            </p:cNvSpPr>
            <p:nvPr/>
          </p:nvSpPr>
          <p:spPr bwMode="auto">
            <a:xfrm flipV="1">
              <a:off x="1485743" y="1774586"/>
              <a:ext cx="0" cy="467622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7" name="Line 587"/>
            <p:cNvSpPr>
              <a:spLocks noChangeShapeType="1"/>
            </p:cNvSpPr>
            <p:nvPr/>
          </p:nvSpPr>
          <p:spPr bwMode="auto">
            <a:xfrm>
              <a:off x="1455774" y="2242209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8" name="Line 588"/>
            <p:cNvSpPr>
              <a:spLocks noChangeShapeType="1"/>
            </p:cNvSpPr>
            <p:nvPr/>
          </p:nvSpPr>
          <p:spPr bwMode="auto">
            <a:xfrm>
              <a:off x="1455774" y="1774586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9" name="Line 589"/>
            <p:cNvSpPr>
              <a:spLocks noChangeShapeType="1"/>
            </p:cNvSpPr>
            <p:nvPr/>
          </p:nvSpPr>
          <p:spPr bwMode="auto">
            <a:xfrm flipH="1">
              <a:off x="1485743" y="2242209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0" name="Line 590"/>
            <p:cNvSpPr>
              <a:spLocks noChangeShapeType="1"/>
            </p:cNvSpPr>
            <p:nvPr/>
          </p:nvSpPr>
          <p:spPr bwMode="auto">
            <a:xfrm flipH="1">
              <a:off x="1485743" y="1774586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" name="Rectangle 591"/>
            <p:cNvSpPr>
              <a:spLocks noChangeArrowheads="1"/>
            </p:cNvSpPr>
            <p:nvPr/>
          </p:nvSpPr>
          <p:spPr bwMode="auto">
            <a:xfrm>
              <a:off x="1450780" y="1904122"/>
              <a:ext cx="69927" cy="187826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" name="Line 592"/>
            <p:cNvSpPr>
              <a:spLocks noChangeShapeType="1"/>
            </p:cNvSpPr>
            <p:nvPr/>
          </p:nvSpPr>
          <p:spPr bwMode="auto">
            <a:xfrm flipV="1">
              <a:off x="1725491" y="1722773"/>
              <a:ext cx="0" cy="457259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" name="Line 593"/>
            <p:cNvSpPr>
              <a:spLocks noChangeShapeType="1"/>
            </p:cNvSpPr>
            <p:nvPr/>
          </p:nvSpPr>
          <p:spPr bwMode="auto">
            <a:xfrm>
              <a:off x="1695522" y="2180032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" name="Line 594"/>
            <p:cNvSpPr>
              <a:spLocks noChangeShapeType="1"/>
            </p:cNvSpPr>
            <p:nvPr/>
          </p:nvSpPr>
          <p:spPr bwMode="auto">
            <a:xfrm>
              <a:off x="1695522" y="1722773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" name="Line 595"/>
            <p:cNvSpPr>
              <a:spLocks noChangeShapeType="1"/>
            </p:cNvSpPr>
            <p:nvPr/>
          </p:nvSpPr>
          <p:spPr bwMode="auto">
            <a:xfrm flipH="1">
              <a:off x="1725491" y="2180032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" name="Line 596"/>
            <p:cNvSpPr>
              <a:spLocks noChangeShapeType="1"/>
            </p:cNvSpPr>
            <p:nvPr/>
          </p:nvSpPr>
          <p:spPr bwMode="auto">
            <a:xfrm flipH="1">
              <a:off x="1725491" y="1722773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" name="Rectangle 597"/>
            <p:cNvSpPr>
              <a:spLocks noChangeArrowheads="1"/>
            </p:cNvSpPr>
            <p:nvPr/>
          </p:nvSpPr>
          <p:spPr bwMode="auto">
            <a:xfrm>
              <a:off x="1690528" y="1831582"/>
              <a:ext cx="59937" cy="167100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" name="Line 598"/>
            <p:cNvSpPr>
              <a:spLocks noChangeShapeType="1"/>
            </p:cNvSpPr>
            <p:nvPr/>
          </p:nvSpPr>
          <p:spPr bwMode="auto">
            <a:xfrm flipV="1">
              <a:off x="1955249" y="1691684"/>
              <a:ext cx="0" cy="395082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9" name="Line 599"/>
            <p:cNvSpPr>
              <a:spLocks noChangeShapeType="1"/>
            </p:cNvSpPr>
            <p:nvPr/>
          </p:nvSpPr>
          <p:spPr bwMode="auto">
            <a:xfrm>
              <a:off x="1935270" y="2086767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" name="Line 600"/>
            <p:cNvSpPr>
              <a:spLocks noChangeShapeType="1"/>
            </p:cNvSpPr>
            <p:nvPr/>
          </p:nvSpPr>
          <p:spPr bwMode="auto">
            <a:xfrm>
              <a:off x="1935270" y="1691684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1" name="Line 601"/>
            <p:cNvSpPr>
              <a:spLocks noChangeShapeType="1"/>
            </p:cNvSpPr>
            <p:nvPr/>
          </p:nvSpPr>
          <p:spPr bwMode="auto">
            <a:xfrm flipH="1">
              <a:off x="1955249" y="2086767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" name="Line 602"/>
            <p:cNvSpPr>
              <a:spLocks noChangeShapeType="1"/>
            </p:cNvSpPr>
            <p:nvPr/>
          </p:nvSpPr>
          <p:spPr bwMode="auto">
            <a:xfrm flipH="1">
              <a:off x="1955249" y="1691684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" name="Rectangle 603"/>
            <p:cNvSpPr>
              <a:spLocks noChangeArrowheads="1"/>
            </p:cNvSpPr>
            <p:nvPr/>
          </p:nvSpPr>
          <p:spPr bwMode="auto">
            <a:xfrm>
              <a:off x="1920286" y="1800494"/>
              <a:ext cx="69927" cy="165805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" name="Line 604"/>
            <p:cNvSpPr>
              <a:spLocks noChangeShapeType="1"/>
            </p:cNvSpPr>
            <p:nvPr/>
          </p:nvSpPr>
          <p:spPr bwMode="auto">
            <a:xfrm flipV="1">
              <a:off x="2194997" y="1577694"/>
              <a:ext cx="0" cy="40415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5" name="Line 605"/>
            <p:cNvSpPr>
              <a:spLocks noChangeShapeType="1"/>
            </p:cNvSpPr>
            <p:nvPr/>
          </p:nvSpPr>
          <p:spPr bwMode="auto">
            <a:xfrm>
              <a:off x="2165028" y="1981844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Line 606"/>
            <p:cNvSpPr>
              <a:spLocks noChangeShapeType="1"/>
            </p:cNvSpPr>
            <p:nvPr/>
          </p:nvSpPr>
          <p:spPr bwMode="auto">
            <a:xfrm>
              <a:off x="2165028" y="1577694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7" name="Line 607"/>
            <p:cNvSpPr>
              <a:spLocks noChangeShapeType="1"/>
            </p:cNvSpPr>
            <p:nvPr/>
          </p:nvSpPr>
          <p:spPr bwMode="auto">
            <a:xfrm flipH="1">
              <a:off x="2194997" y="1981844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8" name="Line 608"/>
            <p:cNvSpPr>
              <a:spLocks noChangeShapeType="1"/>
            </p:cNvSpPr>
            <p:nvPr/>
          </p:nvSpPr>
          <p:spPr bwMode="auto">
            <a:xfrm flipH="1">
              <a:off x="2194997" y="1577694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9" name="Rectangle 609"/>
            <p:cNvSpPr>
              <a:spLocks noChangeArrowheads="1"/>
            </p:cNvSpPr>
            <p:nvPr/>
          </p:nvSpPr>
          <p:spPr bwMode="auto">
            <a:xfrm>
              <a:off x="2160034" y="1769406"/>
              <a:ext cx="69927" cy="165805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0" name="Line 610"/>
            <p:cNvSpPr>
              <a:spLocks noChangeShapeType="1"/>
            </p:cNvSpPr>
            <p:nvPr/>
          </p:nvSpPr>
          <p:spPr bwMode="auto">
            <a:xfrm flipV="1">
              <a:off x="2424755" y="1472770"/>
              <a:ext cx="0" cy="531094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Line 611"/>
            <p:cNvSpPr>
              <a:spLocks noChangeShapeType="1"/>
            </p:cNvSpPr>
            <p:nvPr/>
          </p:nvSpPr>
          <p:spPr bwMode="auto">
            <a:xfrm>
              <a:off x="2404777" y="2003864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2" name="Line 612"/>
            <p:cNvSpPr>
              <a:spLocks noChangeShapeType="1"/>
            </p:cNvSpPr>
            <p:nvPr/>
          </p:nvSpPr>
          <p:spPr bwMode="auto">
            <a:xfrm>
              <a:off x="2404777" y="1472770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3" name="Line 613"/>
            <p:cNvSpPr>
              <a:spLocks noChangeShapeType="1"/>
            </p:cNvSpPr>
            <p:nvPr/>
          </p:nvSpPr>
          <p:spPr bwMode="auto">
            <a:xfrm flipH="1">
              <a:off x="2424755" y="2003864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Line 614"/>
            <p:cNvSpPr>
              <a:spLocks noChangeShapeType="1"/>
            </p:cNvSpPr>
            <p:nvPr/>
          </p:nvSpPr>
          <p:spPr bwMode="auto">
            <a:xfrm flipH="1">
              <a:off x="2424755" y="1472770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5" name="Rectangle 615"/>
            <p:cNvSpPr>
              <a:spLocks noChangeArrowheads="1"/>
            </p:cNvSpPr>
            <p:nvPr/>
          </p:nvSpPr>
          <p:spPr bwMode="auto">
            <a:xfrm>
              <a:off x="2399782" y="1707228"/>
              <a:ext cx="59937" cy="176167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Line 616"/>
            <p:cNvSpPr>
              <a:spLocks noChangeShapeType="1"/>
            </p:cNvSpPr>
            <p:nvPr/>
          </p:nvSpPr>
          <p:spPr bwMode="auto">
            <a:xfrm flipV="1">
              <a:off x="2664503" y="1503858"/>
              <a:ext cx="0" cy="42617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Line 617"/>
            <p:cNvSpPr>
              <a:spLocks noChangeShapeType="1"/>
            </p:cNvSpPr>
            <p:nvPr/>
          </p:nvSpPr>
          <p:spPr bwMode="auto">
            <a:xfrm>
              <a:off x="2634534" y="1930029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Line 618"/>
            <p:cNvSpPr>
              <a:spLocks noChangeShapeType="1"/>
            </p:cNvSpPr>
            <p:nvPr/>
          </p:nvSpPr>
          <p:spPr bwMode="auto">
            <a:xfrm>
              <a:off x="2634534" y="1503858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9" name="Line 619"/>
            <p:cNvSpPr>
              <a:spLocks noChangeShapeType="1"/>
            </p:cNvSpPr>
            <p:nvPr/>
          </p:nvSpPr>
          <p:spPr bwMode="auto">
            <a:xfrm flipH="1">
              <a:off x="2664503" y="1930029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0" name="Line 620"/>
            <p:cNvSpPr>
              <a:spLocks noChangeShapeType="1"/>
            </p:cNvSpPr>
            <p:nvPr/>
          </p:nvSpPr>
          <p:spPr bwMode="auto">
            <a:xfrm flipH="1">
              <a:off x="2664503" y="1503858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1" name="Rectangle 621"/>
            <p:cNvSpPr>
              <a:spLocks noChangeArrowheads="1"/>
            </p:cNvSpPr>
            <p:nvPr/>
          </p:nvSpPr>
          <p:spPr bwMode="auto">
            <a:xfrm>
              <a:off x="2629540" y="1676141"/>
              <a:ext cx="69927" cy="186531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2" name="Line 622"/>
            <p:cNvSpPr>
              <a:spLocks noChangeShapeType="1"/>
            </p:cNvSpPr>
            <p:nvPr/>
          </p:nvSpPr>
          <p:spPr bwMode="auto">
            <a:xfrm flipV="1">
              <a:off x="2904250" y="1577694"/>
              <a:ext cx="0" cy="43653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3" name="Line 623"/>
            <p:cNvSpPr>
              <a:spLocks noChangeShapeType="1"/>
            </p:cNvSpPr>
            <p:nvPr/>
          </p:nvSpPr>
          <p:spPr bwMode="auto">
            <a:xfrm>
              <a:off x="2874283" y="2014227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4" name="Line 624"/>
            <p:cNvSpPr>
              <a:spLocks noChangeShapeType="1"/>
            </p:cNvSpPr>
            <p:nvPr/>
          </p:nvSpPr>
          <p:spPr bwMode="auto">
            <a:xfrm>
              <a:off x="2874283" y="1577694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5" name="Line 625"/>
            <p:cNvSpPr>
              <a:spLocks noChangeShapeType="1"/>
            </p:cNvSpPr>
            <p:nvPr/>
          </p:nvSpPr>
          <p:spPr bwMode="auto">
            <a:xfrm flipH="1">
              <a:off x="2904250" y="2014227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6" name="Line 626"/>
            <p:cNvSpPr>
              <a:spLocks noChangeShapeType="1"/>
            </p:cNvSpPr>
            <p:nvPr/>
          </p:nvSpPr>
          <p:spPr bwMode="auto">
            <a:xfrm flipH="1">
              <a:off x="2904250" y="1577694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7" name="Rectangle 627"/>
            <p:cNvSpPr>
              <a:spLocks noChangeArrowheads="1"/>
            </p:cNvSpPr>
            <p:nvPr/>
          </p:nvSpPr>
          <p:spPr bwMode="auto">
            <a:xfrm>
              <a:off x="2869288" y="1769406"/>
              <a:ext cx="59937" cy="176167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8" name="Line 628"/>
            <p:cNvSpPr>
              <a:spLocks noChangeShapeType="1"/>
            </p:cNvSpPr>
            <p:nvPr/>
          </p:nvSpPr>
          <p:spPr bwMode="auto">
            <a:xfrm flipV="1">
              <a:off x="3134009" y="1462407"/>
              <a:ext cx="0" cy="613997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9" name="Line 629"/>
            <p:cNvSpPr>
              <a:spLocks noChangeShapeType="1"/>
            </p:cNvSpPr>
            <p:nvPr/>
          </p:nvSpPr>
          <p:spPr bwMode="auto">
            <a:xfrm>
              <a:off x="3104040" y="2076404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0" name="Line 630"/>
            <p:cNvSpPr>
              <a:spLocks noChangeShapeType="1"/>
            </p:cNvSpPr>
            <p:nvPr/>
          </p:nvSpPr>
          <p:spPr bwMode="auto">
            <a:xfrm>
              <a:off x="3104040" y="1462407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1" name="Line 631"/>
            <p:cNvSpPr>
              <a:spLocks noChangeShapeType="1"/>
            </p:cNvSpPr>
            <p:nvPr/>
          </p:nvSpPr>
          <p:spPr bwMode="auto">
            <a:xfrm flipH="1">
              <a:off x="3134009" y="2076404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2" name="Line 632"/>
            <p:cNvSpPr>
              <a:spLocks noChangeShapeType="1"/>
            </p:cNvSpPr>
            <p:nvPr/>
          </p:nvSpPr>
          <p:spPr bwMode="auto">
            <a:xfrm flipH="1">
              <a:off x="3134009" y="1462407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3" name="Rectangle 633"/>
            <p:cNvSpPr>
              <a:spLocks noChangeArrowheads="1"/>
            </p:cNvSpPr>
            <p:nvPr/>
          </p:nvSpPr>
          <p:spPr bwMode="auto">
            <a:xfrm>
              <a:off x="3099046" y="1707228"/>
              <a:ext cx="69927" cy="207256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4" name="Line 634"/>
            <p:cNvSpPr>
              <a:spLocks noChangeShapeType="1"/>
            </p:cNvSpPr>
            <p:nvPr/>
          </p:nvSpPr>
          <p:spPr bwMode="auto">
            <a:xfrm flipV="1">
              <a:off x="3373756" y="1722773"/>
              <a:ext cx="0" cy="291454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5" name="Line 635"/>
            <p:cNvSpPr>
              <a:spLocks noChangeShapeType="1"/>
            </p:cNvSpPr>
            <p:nvPr/>
          </p:nvSpPr>
          <p:spPr bwMode="auto">
            <a:xfrm>
              <a:off x="3343789" y="2014227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6" name="Line 636"/>
            <p:cNvSpPr>
              <a:spLocks noChangeShapeType="1"/>
            </p:cNvSpPr>
            <p:nvPr/>
          </p:nvSpPr>
          <p:spPr bwMode="auto">
            <a:xfrm>
              <a:off x="3343789" y="1722773"/>
              <a:ext cx="2996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7" name="Line 637"/>
            <p:cNvSpPr>
              <a:spLocks noChangeShapeType="1"/>
            </p:cNvSpPr>
            <p:nvPr/>
          </p:nvSpPr>
          <p:spPr bwMode="auto">
            <a:xfrm flipH="1">
              <a:off x="3373756" y="2014227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8" name="Line 638"/>
            <p:cNvSpPr>
              <a:spLocks noChangeShapeType="1"/>
            </p:cNvSpPr>
            <p:nvPr/>
          </p:nvSpPr>
          <p:spPr bwMode="auto">
            <a:xfrm flipH="1">
              <a:off x="3373756" y="1722773"/>
              <a:ext cx="1997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9" name="Rectangle 639"/>
            <p:cNvSpPr>
              <a:spLocks noChangeArrowheads="1"/>
            </p:cNvSpPr>
            <p:nvPr/>
          </p:nvSpPr>
          <p:spPr bwMode="auto">
            <a:xfrm>
              <a:off x="3338794" y="1821219"/>
              <a:ext cx="59937" cy="124354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0" name="Oval 640"/>
            <p:cNvSpPr>
              <a:spLocks noChangeArrowheads="1"/>
            </p:cNvSpPr>
            <p:nvPr/>
          </p:nvSpPr>
          <p:spPr bwMode="auto">
            <a:xfrm>
              <a:off x="986268" y="2097129"/>
              <a:ext cx="69927" cy="7254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1" name="Oval 641"/>
            <p:cNvSpPr>
              <a:spLocks noChangeArrowheads="1"/>
            </p:cNvSpPr>
            <p:nvPr/>
          </p:nvSpPr>
          <p:spPr bwMode="auto">
            <a:xfrm>
              <a:off x="1216027" y="2045315"/>
              <a:ext cx="69927" cy="7254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2" name="Oval 642"/>
            <p:cNvSpPr>
              <a:spLocks noChangeArrowheads="1"/>
            </p:cNvSpPr>
            <p:nvPr/>
          </p:nvSpPr>
          <p:spPr bwMode="auto">
            <a:xfrm>
              <a:off x="1455774" y="1940392"/>
              <a:ext cx="69927" cy="7383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3" name="Oval 643"/>
            <p:cNvSpPr>
              <a:spLocks noChangeArrowheads="1"/>
            </p:cNvSpPr>
            <p:nvPr/>
          </p:nvSpPr>
          <p:spPr bwMode="auto">
            <a:xfrm>
              <a:off x="1695522" y="1857489"/>
              <a:ext cx="69927" cy="7254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4" name="Oval 644"/>
            <p:cNvSpPr>
              <a:spLocks noChangeArrowheads="1"/>
            </p:cNvSpPr>
            <p:nvPr/>
          </p:nvSpPr>
          <p:spPr bwMode="auto">
            <a:xfrm>
              <a:off x="1925280" y="1816038"/>
              <a:ext cx="69927" cy="7254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5" name="Oval 645"/>
            <p:cNvSpPr>
              <a:spLocks noChangeArrowheads="1"/>
            </p:cNvSpPr>
            <p:nvPr/>
          </p:nvSpPr>
          <p:spPr bwMode="auto">
            <a:xfrm>
              <a:off x="2165028" y="1816038"/>
              <a:ext cx="69927" cy="7254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6" name="Oval 646"/>
            <p:cNvSpPr>
              <a:spLocks noChangeArrowheads="1"/>
            </p:cNvSpPr>
            <p:nvPr/>
          </p:nvSpPr>
          <p:spPr bwMode="auto">
            <a:xfrm>
              <a:off x="2394786" y="1784950"/>
              <a:ext cx="69927" cy="7254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7" name="Oval 647"/>
            <p:cNvSpPr>
              <a:spLocks noChangeArrowheads="1"/>
            </p:cNvSpPr>
            <p:nvPr/>
          </p:nvSpPr>
          <p:spPr bwMode="auto">
            <a:xfrm>
              <a:off x="2634534" y="1733135"/>
              <a:ext cx="69927" cy="7254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8" name="Oval 648"/>
            <p:cNvSpPr>
              <a:spLocks noChangeArrowheads="1"/>
            </p:cNvSpPr>
            <p:nvPr/>
          </p:nvSpPr>
          <p:spPr bwMode="auto">
            <a:xfrm>
              <a:off x="2874283" y="1847126"/>
              <a:ext cx="69927" cy="7254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9" name="Oval 649"/>
            <p:cNvSpPr>
              <a:spLocks noChangeArrowheads="1"/>
            </p:cNvSpPr>
            <p:nvPr/>
          </p:nvSpPr>
          <p:spPr bwMode="auto">
            <a:xfrm>
              <a:off x="3104040" y="1795313"/>
              <a:ext cx="69927" cy="7254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0" name="Oval 650"/>
            <p:cNvSpPr>
              <a:spLocks noChangeArrowheads="1"/>
            </p:cNvSpPr>
            <p:nvPr/>
          </p:nvSpPr>
          <p:spPr bwMode="auto">
            <a:xfrm>
              <a:off x="3343789" y="1888578"/>
              <a:ext cx="69927" cy="7254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1" name="Line 651"/>
            <p:cNvSpPr>
              <a:spLocks noChangeShapeType="1"/>
            </p:cNvSpPr>
            <p:nvPr/>
          </p:nvSpPr>
          <p:spPr bwMode="auto">
            <a:xfrm flipV="1">
              <a:off x="1106142" y="2949471"/>
              <a:ext cx="0" cy="457259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2" name="Line 652"/>
            <p:cNvSpPr>
              <a:spLocks noChangeShapeType="1"/>
            </p:cNvSpPr>
            <p:nvPr/>
          </p:nvSpPr>
          <p:spPr bwMode="auto">
            <a:xfrm>
              <a:off x="1086164" y="3406730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3" name="Line 653"/>
            <p:cNvSpPr>
              <a:spLocks noChangeShapeType="1"/>
            </p:cNvSpPr>
            <p:nvPr/>
          </p:nvSpPr>
          <p:spPr bwMode="auto">
            <a:xfrm>
              <a:off x="1086164" y="2949471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4" name="Line 654"/>
            <p:cNvSpPr>
              <a:spLocks noChangeShapeType="1"/>
            </p:cNvSpPr>
            <p:nvPr/>
          </p:nvSpPr>
          <p:spPr bwMode="auto">
            <a:xfrm flipH="1">
              <a:off x="1106142" y="3406730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5" name="Line 655"/>
            <p:cNvSpPr>
              <a:spLocks noChangeShapeType="1"/>
            </p:cNvSpPr>
            <p:nvPr/>
          </p:nvSpPr>
          <p:spPr bwMode="auto">
            <a:xfrm flipH="1">
              <a:off x="1106142" y="2949471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6" name="Rectangle 656"/>
            <p:cNvSpPr>
              <a:spLocks noChangeArrowheads="1"/>
            </p:cNvSpPr>
            <p:nvPr/>
          </p:nvSpPr>
          <p:spPr bwMode="auto">
            <a:xfrm>
              <a:off x="1081169" y="3110094"/>
              <a:ext cx="59937" cy="176167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7" name="Line 657"/>
            <p:cNvSpPr>
              <a:spLocks noChangeShapeType="1"/>
            </p:cNvSpPr>
            <p:nvPr/>
          </p:nvSpPr>
          <p:spPr bwMode="auto">
            <a:xfrm flipV="1">
              <a:off x="1345890" y="3136001"/>
              <a:ext cx="0" cy="488348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8" name="Line 658"/>
            <p:cNvSpPr>
              <a:spLocks noChangeShapeType="1"/>
            </p:cNvSpPr>
            <p:nvPr/>
          </p:nvSpPr>
          <p:spPr bwMode="auto">
            <a:xfrm>
              <a:off x="1315922" y="3624349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9" name="Line 659"/>
            <p:cNvSpPr>
              <a:spLocks noChangeShapeType="1"/>
            </p:cNvSpPr>
            <p:nvPr/>
          </p:nvSpPr>
          <p:spPr bwMode="auto">
            <a:xfrm>
              <a:off x="1315922" y="3136001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0" name="Line 660"/>
            <p:cNvSpPr>
              <a:spLocks noChangeShapeType="1"/>
            </p:cNvSpPr>
            <p:nvPr/>
          </p:nvSpPr>
          <p:spPr bwMode="auto">
            <a:xfrm flipH="1">
              <a:off x="1345890" y="3624349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1" name="Line 661"/>
            <p:cNvSpPr>
              <a:spLocks noChangeShapeType="1"/>
            </p:cNvSpPr>
            <p:nvPr/>
          </p:nvSpPr>
          <p:spPr bwMode="auto">
            <a:xfrm flipH="1">
              <a:off x="1345890" y="3136001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2" name="Rectangle 662"/>
            <p:cNvSpPr>
              <a:spLocks noChangeArrowheads="1"/>
            </p:cNvSpPr>
            <p:nvPr/>
          </p:nvSpPr>
          <p:spPr bwMode="auto">
            <a:xfrm>
              <a:off x="1310927" y="3182634"/>
              <a:ext cx="69927" cy="177463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3" name="Line 663"/>
            <p:cNvSpPr>
              <a:spLocks noChangeShapeType="1"/>
            </p:cNvSpPr>
            <p:nvPr/>
          </p:nvSpPr>
          <p:spPr bwMode="auto">
            <a:xfrm flipV="1">
              <a:off x="1575648" y="2231845"/>
              <a:ext cx="0" cy="1423591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4" name="Line 664"/>
            <p:cNvSpPr>
              <a:spLocks noChangeShapeType="1"/>
            </p:cNvSpPr>
            <p:nvPr/>
          </p:nvSpPr>
          <p:spPr bwMode="auto">
            <a:xfrm>
              <a:off x="1555670" y="3655437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5" name="Line 665"/>
            <p:cNvSpPr>
              <a:spLocks noChangeShapeType="1"/>
            </p:cNvSpPr>
            <p:nvPr/>
          </p:nvSpPr>
          <p:spPr bwMode="auto">
            <a:xfrm>
              <a:off x="1555670" y="2231845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6" name="Line 666"/>
            <p:cNvSpPr>
              <a:spLocks noChangeShapeType="1"/>
            </p:cNvSpPr>
            <p:nvPr/>
          </p:nvSpPr>
          <p:spPr bwMode="auto">
            <a:xfrm flipH="1">
              <a:off x="1575648" y="3655437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7" name="Line 667"/>
            <p:cNvSpPr>
              <a:spLocks noChangeShapeType="1"/>
            </p:cNvSpPr>
            <p:nvPr/>
          </p:nvSpPr>
          <p:spPr bwMode="auto">
            <a:xfrm flipH="1">
              <a:off x="1575648" y="2231845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8" name="Rectangle 668"/>
            <p:cNvSpPr>
              <a:spLocks noChangeArrowheads="1"/>
            </p:cNvSpPr>
            <p:nvPr/>
          </p:nvSpPr>
          <p:spPr bwMode="auto">
            <a:xfrm>
              <a:off x="1550675" y="2497393"/>
              <a:ext cx="59937" cy="509073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9" name="Line 669"/>
            <p:cNvSpPr>
              <a:spLocks noChangeShapeType="1"/>
            </p:cNvSpPr>
            <p:nvPr/>
          </p:nvSpPr>
          <p:spPr bwMode="auto">
            <a:xfrm flipV="1">
              <a:off x="1815396" y="2107492"/>
              <a:ext cx="0" cy="1620484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0" name="Line 670"/>
            <p:cNvSpPr>
              <a:spLocks noChangeShapeType="1"/>
            </p:cNvSpPr>
            <p:nvPr/>
          </p:nvSpPr>
          <p:spPr bwMode="auto">
            <a:xfrm>
              <a:off x="1785428" y="3727976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1" name="Line 671"/>
            <p:cNvSpPr>
              <a:spLocks noChangeShapeType="1"/>
            </p:cNvSpPr>
            <p:nvPr/>
          </p:nvSpPr>
          <p:spPr bwMode="auto">
            <a:xfrm>
              <a:off x="1785428" y="2107492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2" name="Line 672"/>
            <p:cNvSpPr>
              <a:spLocks noChangeShapeType="1"/>
            </p:cNvSpPr>
            <p:nvPr/>
          </p:nvSpPr>
          <p:spPr bwMode="auto">
            <a:xfrm flipH="1">
              <a:off x="1815396" y="3727976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3" name="Line 673"/>
            <p:cNvSpPr>
              <a:spLocks noChangeShapeType="1"/>
            </p:cNvSpPr>
            <p:nvPr/>
          </p:nvSpPr>
          <p:spPr bwMode="auto">
            <a:xfrm flipH="1">
              <a:off x="1815396" y="2107492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4" name="Rectangle 674"/>
            <p:cNvSpPr>
              <a:spLocks noChangeArrowheads="1"/>
            </p:cNvSpPr>
            <p:nvPr/>
          </p:nvSpPr>
          <p:spPr bwMode="auto">
            <a:xfrm>
              <a:off x="1780433" y="2371743"/>
              <a:ext cx="69927" cy="779802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5" name="Line 675"/>
            <p:cNvSpPr>
              <a:spLocks noChangeShapeType="1"/>
            </p:cNvSpPr>
            <p:nvPr/>
          </p:nvSpPr>
          <p:spPr bwMode="auto">
            <a:xfrm flipV="1">
              <a:off x="2055144" y="2376925"/>
              <a:ext cx="0" cy="138214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6" name="Line 676"/>
            <p:cNvSpPr>
              <a:spLocks noChangeShapeType="1"/>
            </p:cNvSpPr>
            <p:nvPr/>
          </p:nvSpPr>
          <p:spPr bwMode="auto">
            <a:xfrm>
              <a:off x="2025176" y="3759065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7" name="Line 677"/>
            <p:cNvSpPr>
              <a:spLocks noChangeShapeType="1"/>
            </p:cNvSpPr>
            <p:nvPr/>
          </p:nvSpPr>
          <p:spPr bwMode="auto">
            <a:xfrm>
              <a:off x="2025176" y="2376925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8" name="Line 678"/>
            <p:cNvSpPr>
              <a:spLocks noChangeShapeType="1"/>
            </p:cNvSpPr>
            <p:nvPr/>
          </p:nvSpPr>
          <p:spPr bwMode="auto">
            <a:xfrm flipH="1">
              <a:off x="2055144" y="3759065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9" name="Line 679"/>
            <p:cNvSpPr>
              <a:spLocks noChangeShapeType="1"/>
            </p:cNvSpPr>
            <p:nvPr/>
          </p:nvSpPr>
          <p:spPr bwMode="auto">
            <a:xfrm flipH="1">
              <a:off x="2055144" y="2376925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0" name="Rectangle 680"/>
            <p:cNvSpPr>
              <a:spLocks noChangeArrowheads="1"/>
            </p:cNvSpPr>
            <p:nvPr/>
          </p:nvSpPr>
          <p:spPr bwMode="auto">
            <a:xfrm>
              <a:off x="2020181" y="2507756"/>
              <a:ext cx="59937" cy="49871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1" name="Line 681"/>
            <p:cNvSpPr>
              <a:spLocks noChangeShapeType="1"/>
            </p:cNvSpPr>
            <p:nvPr/>
          </p:nvSpPr>
          <p:spPr bwMode="auto">
            <a:xfrm flipV="1">
              <a:off x="2284902" y="2439103"/>
              <a:ext cx="0" cy="102980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2" name="Line 682"/>
            <p:cNvSpPr>
              <a:spLocks noChangeShapeType="1"/>
            </p:cNvSpPr>
            <p:nvPr/>
          </p:nvSpPr>
          <p:spPr bwMode="auto">
            <a:xfrm>
              <a:off x="2264923" y="3468906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3" name="Line 683"/>
            <p:cNvSpPr>
              <a:spLocks noChangeShapeType="1"/>
            </p:cNvSpPr>
            <p:nvPr/>
          </p:nvSpPr>
          <p:spPr bwMode="auto">
            <a:xfrm>
              <a:off x="2264923" y="2439103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4" name="Line 684"/>
            <p:cNvSpPr>
              <a:spLocks noChangeShapeType="1"/>
            </p:cNvSpPr>
            <p:nvPr/>
          </p:nvSpPr>
          <p:spPr bwMode="auto">
            <a:xfrm flipH="1">
              <a:off x="2284902" y="3468906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5" name="Line 685"/>
            <p:cNvSpPr>
              <a:spLocks noChangeShapeType="1"/>
            </p:cNvSpPr>
            <p:nvPr/>
          </p:nvSpPr>
          <p:spPr bwMode="auto">
            <a:xfrm flipH="1">
              <a:off x="2284902" y="2439103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6" name="Rectangle 686"/>
            <p:cNvSpPr>
              <a:spLocks noChangeArrowheads="1"/>
            </p:cNvSpPr>
            <p:nvPr/>
          </p:nvSpPr>
          <p:spPr bwMode="auto">
            <a:xfrm>
              <a:off x="2249939" y="2559570"/>
              <a:ext cx="69927" cy="446896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7" name="Line 687"/>
            <p:cNvSpPr>
              <a:spLocks noChangeShapeType="1"/>
            </p:cNvSpPr>
            <p:nvPr/>
          </p:nvSpPr>
          <p:spPr bwMode="auto">
            <a:xfrm flipV="1">
              <a:off x="2524650" y="2450761"/>
              <a:ext cx="0" cy="352336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8" name="Line 688"/>
            <p:cNvSpPr>
              <a:spLocks noChangeShapeType="1"/>
            </p:cNvSpPr>
            <p:nvPr/>
          </p:nvSpPr>
          <p:spPr bwMode="auto">
            <a:xfrm>
              <a:off x="2494682" y="2803096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9" name="Line 689"/>
            <p:cNvSpPr>
              <a:spLocks noChangeShapeType="1"/>
            </p:cNvSpPr>
            <p:nvPr/>
          </p:nvSpPr>
          <p:spPr bwMode="auto">
            <a:xfrm>
              <a:off x="2494682" y="2450761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0" name="Line 690"/>
            <p:cNvSpPr>
              <a:spLocks noChangeShapeType="1"/>
            </p:cNvSpPr>
            <p:nvPr/>
          </p:nvSpPr>
          <p:spPr bwMode="auto">
            <a:xfrm flipH="1">
              <a:off x="2524650" y="2803096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1" name="Line 691"/>
            <p:cNvSpPr>
              <a:spLocks noChangeShapeType="1"/>
            </p:cNvSpPr>
            <p:nvPr/>
          </p:nvSpPr>
          <p:spPr bwMode="auto">
            <a:xfrm flipH="1">
              <a:off x="2524650" y="2450761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2" name="Rectangle 692"/>
            <p:cNvSpPr>
              <a:spLocks noChangeArrowheads="1"/>
            </p:cNvSpPr>
            <p:nvPr/>
          </p:nvSpPr>
          <p:spPr bwMode="auto">
            <a:xfrm>
              <a:off x="2489687" y="2538844"/>
              <a:ext cx="69927" cy="196894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3" name="Line 693"/>
            <p:cNvSpPr>
              <a:spLocks noChangeShapeType="1"/>
            </p:cNvSpPr>
            <p:nvPr/>
          </p:nvSpPr>
          <p:spPr bwMode="auto">
            <a:xfrm flipV="1">
              <a:off x="2754408" y="2397650"/>
              <a:ext cx="0" cy="1237061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4" name="Line 694"/>
            <p:cNvSpPr>
              <a:spLocks noChangeShapeType="1"/>
            </p:cNvSpPr>
            <p:nvPr/>
          </p:nvSpPr>
          <p:spPr bwMode="auto">
            <a:xfrm>
              <a:off x="2734429" y="3634711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5" name="Line 695"/>
            <p:cNvSpPr>
              <a:spLocks noChangeShapeType="1"/>
            </p:cNvSpPr>
            <p:nvPr/>
          </p:nvSpPr>
          <p:spPr bwMode="auto">
            <a:xfrm>
              <a:off x="2734429" y="2397650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6" name="Line 696"/>
            <p:cNvSpPr>
              <a:spLocks noChangeShapeType="1"/>
            </p:cNvSpPr>
            <p:nvPr/>
          </p:nvSpPr>
          <p:spPr bwMode="auto">
            <a:xfrm flipH="1">
              <a:off x="2754408" y="3634711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7" name="Line 697"/>
            <p:cNvSpPr>
              <a:spLocks noChangeShapeType="1"/>
            </p:cNvSpPr>
            <p:nvPr/>
          </p:nvSpPr>
          <p:spPr bwMode="auto">
            <a:xfrm flipH="1">
              <a:off x="2754408" y="2397650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8" name="Rectangle 698"/>
            <p:cNvSpPr>
              <a:spLocks noChangeArrowheads="1"/>
            </p:cNvSpPr>
            <p:nvPr/>
          </p:nvSpPr>
          <p:spPr bwMode="auto">
            <a:xfrm>
              <a:off x="2729434" y="2507756"/>
              <a:ext cx="59937" cy="457259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9" name="Line 699"/>
            <p:cNvSpPr>
              <a:spLocks noChangeShapeType="1"/>
            </p:cNvSpPr>
            <p:nvPr/>
          </p:nvSpPr>
          <p:spPr bwMode="auto">
            <a:xfrm flipV="1">
              <a:off x="2994156" y="1420956"/>
              <a:ext cx="0" cy="180831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0" name="Line 700"/>
            <p:cNvSpPr>
              <a:spLocks noChangeShapeType="1"/>
            </p:cNvSpPr>
            <p:nvPr/>
          </p:nvSpPr>
          <p:spPr bwMode="auto">
            <a:xfrm>
              <a:off x="2964188" y="3229266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1" name="Line 701"/>
            <p:cNvSpPr>
              <a:spLocks noChangeShapeType="1"/>
            </p:cNvSpPr>
            <p:nvPr/>
          </p:nvSpPr>
          <p:spPr bwMode="auto">
            <a:xfrm>
              <a:off x="2964188" y="1420956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2" name="Line 702"/>
            <p:cNvSpPr>
              <a:spLocks noChangeShapeType="1"/>
            </p:cNvSpPr>
            <p:nvPr/>
          </p:nvSpPr>
          <p:spPr bwMode="auto">
            <a:xfrm flipH="1">
              <a:off x="2994156" y="3229266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3" name="Line 703"/>
            <p:cNvSpPr>
              <a:spLocks noChangeShapeType="1"/>
            </p:cNvSpPr>
            <p:nvPr/>
          </p:nvSpPr>
          <p:spPr bwMode="auto">
            <a:xfrm flipH="1">
              <a:off x="2994156" y="1420956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4" name="Rectangle 704"/>
            <p:cNvSpPr>
              <a:spLocks noChangeArrowheads="1"/>
            </p:cNvSpPr>
            <p:nvPr/>
          </p:nvSpPr>
          <p:spPr bwMode="auto">
            <a:xfrm>
              <a:off x="2959193" y="1955936"/>
              <a:ext cx="69927" cy="676173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5" name="Line 705"/>
            <p:cNvSpPr>
              <a:spLocks noChangeShapeType="1"/>
            </p:cNvSpPr>
            <p:nvPr/>
          </p:nvSpPr>
          <p:spPr bwMode="auto">
            <a:xfrm flipV="1">
              <a:off x="3233904" y="1577694"/>
              <a:ext cx="0" cy="1516857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6" name="Line 706"/>
            <p:cNvSpPr>
              <a:spLocks noChangeShapeType="1"/>
            </p:cNvSpPr>
            <p:nvPr/>
          </p:nvSpPr>
          <p:spPr bwMode="auto">
            <a:xfrm>
              <a:off x="3203935" y="3094550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7" name="Line 707"/>
            <p:cNvSpPr>
              <a:spLocks noChangeShapeType="1"/>
            </p:cNvSpPr>
            <p:nvPr/>
          </p:nvSpPr>
          <p:spPr bwMode="auto">
            <a:xfrm>
              <a:off x="3203935" y="1577694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8" name="Line 708"/>
            <p:cNvSpPr>
              <a:spLocks noChangeShapeType="1"/>
            </p:cNvSpPr>
            <p:nvPr/>
          </p:nvSpPr>
          <p:spPr bwMode="auto">
            <a:xfrm flipH="1">
              <a:off x="3233904" y="3094550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9" name="Line 709"/>
            <p:cNvSpPr>
              <a:spLocks noChangeShapeType="1"/>
            </p:cNvSpPr>
            <p:nvPr/>
          </p:nvSpPr>
          <p:spPr bwMode="auto">
            <a:xfrm flipH="1">
              <a:off x="3233904" y="1577694"/>
              <a:ext cx="1997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0" name="Rectangle 710"/>
            <p:cNvSpPr>
              <a:spLocks noChangeArrowheads="1"/>
            </p:cNvSpPr>
            <p:nvPr/>
          </p:nvSpPr>
          <p:spPr bwMode="auto">
            <a:xfrm>
              <a:off x="3198940" y="1945573"/>
              <a:ext cx="59937" cy="551819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1" name="Line 711"/>
            <p:cNvSpPr>
              <a:spLocks noChangeShapeType="1"/>
            </p:cNvSpPr>
            <p:nvPr/>
          </p:nvSpPr>
          <p:spPr bwMode="auto">
            <a:xfrm flipV="1">
              <a:off x="3463662" y="1493496"/>
              <a:ext cx="0" cy="155960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2" name="Line 712"/>
            <p:cNvSpPr>
              <a:spLocks noChangeShapeType="1"/>
            </p:cNvSpPr>
            <p:nvPr/>
          </p:nvSpPr>
          <p:spPr bwMode="auto">
            <a:xfrm>
              <a:off x="3433694" y="3053098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3" name="Line 713"/>
            <p:cNvSpPr>
              <a:spLocks noChangeShapeType="1"/>
            </p:cNvSpPr>
            <p:nvPr/>
          </p:nvSpPr>
          <p:spPr bwMode="auto">
            <a:xfrm>
              <a:off x="3433694" y="1493496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4" name="Line 714"/>
            <p:cNvSpPr>
              <a:spLocks noChangeShapeType="1"/>
            </p:cNvSpPr>
            <p:nvPr/>
          </p:nvSpPr>
          <p:spPr bwMode="auto">
            <a:xfrm flipH="1">
              <a:off x="3463662" y="3053098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5" name="Line 715"/>
            <p:cNvSpPr>
              <a:spLocks noChangeShapeType="1"/>
            </p:cNvSpPr>
            <p:nvPr/>
          </p:nvSpPr>
          <p:spPr bwMode="auto">
            <a:xfrm flipH="1">
              <a:off x="3463662" y="1493496"/>
              <a:ext cx="2996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6" name="Rectangle 716"/>
            <p:cNvSpPr>
              <a:spLocks noChangeArrowheads="1"/>
            </p:cNvSpPr>
            <p:nvPr/>
          </p:nvSpPr>
          <p:spPr bwMode="auto">
            <a:xfrm>
              <a:off x="3428699" y="1727954"/>
              <a:ext cx="69927" cy="57125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7" name="Rectangle 717"/>
            <p:cNvSpPr>
              <a:spLocks noChangeArrowheads="1"/>
            </p:cNvSpPr>
            <p:nvPr/>
          </p:nvSpPr>
          <p:spPr bwMode="auto">
            <a:xfrm>
              <a:off x="1076174" y="3156727"/>
              <a:ext cx="69927" cy="72540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8" name="Rectangle 718"/>
            <p:cNvSpPr>
              <a:spLocks noChangeArrowheads="1"/>
            </p:cNvSpPr>
            <p:nvPr/>
          </p:nvSpPr>
          <p:spPr bwMode="auto">
            <a:xfrm>
              <a:off x="1315922" y="3229266"/>
              <a:ext cx="69927" cy="72540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9" name="Rectangle 719"/>
            <p:cNvSpPr>
              <a:spLocks noChangeArrowheads="1"/>
            </p:cNvSpPr>
            <p:nvPr/>
          </p:nvSpPr>
          <p:spPr bwMode="auto">
            <a:xfrm>
              <a:off x="1545680" y="2668379"/>
              <a:ext cx="69927" cy="72540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0" name="Rectangle 720"/>
            <p:cNvSpPr>
              <a:spLocks noChangeArrowheads="1"/>
            </p:cNvSpPr>
            <p:nvPr/>
          </p:nvSpPr>
          <p:spPr bwMode="auto">
            <a:xfrm>
              <a:off x="1785428" y="2439103"/>
              <a:ext cx="69927" cy="73835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1" name="Rectangle 721"/>
            <p:cNvSpPr>
              <a:spLocks noChangeArrowheads="1"/>
            </p:cNvSpPr>
            <p:nvPr/>
          </p:nvSpPr>
          <p:spPr bwMode="auto">
            <a:xfrm>
              <a:off x="2025176" y="2575114"/>
              <a:ext cx="69927" cy="72540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2" name="Rectangle 722"/>
            <p:cNvSpPr>
              <a:spLocks noChangeArrowheads="1"/>
            </p:cNvSpPr>
            <p:nvPr/>
          </p:nvSpPr>
          <p:spPr bwMode="auto">
            <a:xfrm>
              <a:off x="2254934" y="2585477"/>
              <a:ext cx="69927" cy="72540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3" name="Rectangle 723"/>
            <p:cNvSpPr>
              <a:spLocks noChangeArrowheads="1"/>
            </p:cNvSpPr>
            <p:nvPr/>
          </p:nvSpPr>
          <p:spPr bwMode="auto">
            <a:xfrm>
              <a:off x="2494682" y="2564751"/>
              <a:ext cx="69927" cy="72540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4" name="Rectangle 724"/>
            <p:cNvSpPr>
              <a:spLocks noChangeArrowheads="1"/>
            </p:cNvSpPr>
            <p:nvPr/>
          </p:nvSpPr>
          <p:spPr bwMode="auto">
            <a:xfrm>
              <a:off x="2724440" y="2492212"/>
              <a:ext cx="69927" cy="72540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5" name="Rectangle 725"/>
            <p:cNvSpPr>
              <a:spLocks noChangeArrowheads="1"/>
            </p:cNvSpPr>
            <p:nvPr/>
          </p:nvSpPr>
          <p:spPr bwMode="auto">
            <a:xfrm>
              <a:off x="2964188" y="2366563"/>
              <a:ext cx="69927" cy="72540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6" name="Rectangle 726"/>
            <p:cNvSpPr>
              <a:spLocks noChangeArrowheads="1"/>
            </p:cNvSpPr>
            <p:nvPr/>
          </p:nvSpPr>
          <p:spPr bwMode="auto">
            <a:xfrm>
              <a:off x="3203935" y="2294023"/>
              <a:ext cx="69927" cy="72540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7" name="Rectangle 727"/>
            <p:cNvSpPr>
              <a:spLocks noChangeArrowheads="1"/>
            </p:cNvSpPr>
            <p:nvPr/>
          </p:nvSpPr>
          <p:spPr bwMode="auto">
            <a:xfrm>
              <a:off x="3433694" y="2107492"/>
              <a:ext cx="69927" cy="72540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8" name="Line 728"/>
            <p:cNvSpPr>
              <a:spLocks noChangeShapeType="1"/>
            </p:cNvSpPr>
            <p:nvPr/>
          </p:nvSpPr>
          <p:spPr bwMode="auto">
            <a:xfrm>
              <a:off x="826437" y="4050519"/>
              <a:ext cx="282702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9" name="Line 729"/>
            <p:cNvSpPr>
              <a:spLocks noChangeShapeType="1"/>
            </p:cNvSpPr>
            <p:nvPr/>
          </p:nvSpPr>
          <p:spPr bwMode="auto">
            <a:xfrm>
              <a:off x="826437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0" name="Line 730"/>
            <p:cNvSpPr>
              <a:spLocks noChangeShapeType="1"/>
            </p:cNvSpPr>
            <p:nvPr/>
          </p:nvSpPr>
          <p:spPr bwMode="auto">
            <a:xfrm>
              <a:off x="1066184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1" name="Line 731"/>
            <p:cNvSpPr>
              <a:spLocks noChangeShapeType="1"/>
            </p:cNvSpPr>
            <p:nvPr/>
          </p:nvSpPr>
          <p:spPr bwMode="auto">
            <a:xfrm>
              <a:off x="1295943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2" name="Line 732"/>
            <p:cNvSpPr>
              <a:spLocks noChangeShapeType="1"/>
            </p:cNvSpPr>
            <p:nvPr/>
          </p:nvSpPr>
          <p:spPr bwMode="auto">
            <a:xfrm>
              <a:off x="1535690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3" name="Line 733"/>
            <p:cNvSpPr>
              <a:spLocks noChangeShapeType="1"/>
            </p:cNvSpPr>
            <p:nvPr/>
          </p:nvSpPr>
          <p:spPr bwMode="auto">
            <a:xfrm>
              <a:off x="1765449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4" name="Line 734"/>
            <p:cNvSpPr>
              <a:spLocks noChangeShapeType="1"/>
            </p:cNvSpPr>
            <p:nvPr/>
          </p:nvSpPr>
          <p:spPr bwMode="auto">
            <a:xfrm>
              <a:off x="2005196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5" name="Line 735"/>
            <p:cNvSpPr>
              <a:spLocks noChangeShapeType="1"/>
            </p:cNvSpPr>
            <p:nvPr/>
          </p:nvSpPr>
          <p:spPr bwMode="auto">
            <a:xfrm>
              <a:off x="2244944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6" name="Line 736"/>
            <p:cNvSpPr>
              <a:spLocks noChangeShapeType="1"/>
            </p:cNvSpPr>
            <p:nvPr/>
          </p:nvSpPr>
          <p:spPr bwMode="auto">
            <a:xfrm>
              <a:off x="2474702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7" name="Line 737"/>
            <p:cNvSpPr>
              <a:spLocks noChangeShapeType="1"/>
            </p:cNvSpPr>
            <p:nvPr/>
          </p:nvSpPr>
          <p:spPr bwMode="auto">
            <a:xfrm>
              <a:off x="2714450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8" name="Line 738"/>
            <p:cNvSpPr>
              <a:spLocks noChangeShapeType="1"/>
            </p:cNvSpPr>
            <p:nvPr/>
          </p:nvSpPr>
          <p:spPr bwMode="auto">
            <a:xfrm>
              <a:off x="2944208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9" name="Line 739"/>
            <p:cNvSpPr>
              <a:spLocks noChangeShapeType="1"/>
            </p:cNvSpPr>
            <p:nvPr/>
          </p:nvSpPr>
          <p:spPr bwMode="auto">
            <a:xfrm>
              <a:off x="3183956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0" name="Line 740"/>
            <p:cNvSpPr>
              <a:spLocks noChangeShapeType="1"/>
            </p:cNvSpPr>
            <p:nvPr/>
          </p:nvSpPr>
          <p:spPr bwMode="auto">
            <a:xfrm>
              <a:off x="3413714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1" name="Line 741"/>
            <p:cNvSpPr>
              <a:spLocks noChangeShapeType="1"/>
            </p:cNvSpPr>
            <p:nvPr/>
          </p:nvSpPr>
          <p:spPr bwMode="auto">
            <a:xfrm>
              <a:off x="3653463" y="4029794"/>
              <a:ext cx="0" cy="207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2" name="Rectangle 742"/>
            <p:cNvSpPr>
              <a:spLocks noChangeArrowheads="1"/>
            </p:cNvSpPr>
            <p:nvPr/>
          </p:nvSpPr>
          <p:spPr bwMode="auto">
            <a:xfrm>
              <a:off x="1006248" y="4054405"/>
              <a:ext cx="99895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233" name="Rectangle 743"/>
            <p:cNvSpPr>
              <a:spLocks noChangeArrowheads="1"/>
            </p:cNvSpPr>
            <p:nvPr/>
          </p:nvSpPr>
          <p:spPr bwMode="auto">
            <a:xfrm>
              <a:off x="1245996" y="4054405"/>
              <a:ext cx="99895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34" name="Rectangle 744"/>
            <p:cNvSpPr>
              <a:spLocks noChangeArrowheads="1"/>
            </p:cNvSpPr>
            <p:nvPr/>
          </p:nvSpPr>
          <p:spPr bwMode="auto">
            <a:xfrm>
              <a:off x="1475754" y="4054405"/>
              <a:ext cx="99895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235" name="Rectangle 745"/>
            <p:cNvSpPr>
              <a:spLocks noChangeArrowheads="1"/>
            </p:cNvSpPr>
            <p:nvPr/>
          </p:nvSpPr>
          <p:spPr bwMode="auto">
            <a:xfrm>
              <a:off x="1715502" y="4054405"/>
              <a:ext cx="92403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36" name="Rectangle 746"/>
            <p:cNvSpPr>
              <a:spLocks noChangeArrowheads="1"/>
            </p:cNvSpPr>
            <p:nvPr/>
          </p:nvSpPr>
          <p:spPr bwMode="auto">
            <a:xfrm>
              <a:off x="1945260" y="4054405"/>
              <a:ext cx="107387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37" name="Rectangle 747"/>
            <p:cNvSpPr>
              <a:spLocks noChangeArrowheads="1"/>
            </p:cNvSpPr>
            <p:nvPr/>
          </p:nvSpPr>
          <p:spPr bwMode="auto">
            <a:xfrm>
              <a:off x="2185008" y="4054405"/>
              <a:ext cx="99895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38" name="Rectangle 748"/>
            <p:cNvSpPr>
              <a:spLocks noChangeArrowheads="1"/>
            </p:cNvSpPr>
            <p:nvPr/>
          </p:nvSpPr>
          <p:spPr bwMode="auto">
            <a:xfrm>
              <a:off x="2434744" y="4054405"/>
              <a:ext cx="77418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39" name="Rectangle 749"/>
            <p:cNvSpPr>
              <a:spLocks noChangeArrowheads="1"/>
            </p:cNvSpPr>
            <p:nvPr/>
          </p:nvSpPr>
          <p:spPr bwMode="auto">
            <a:xfrm>
              <a:off x="2654514" y="4054405"/>
              <a:ext cx="99895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40" name="Rectangle 750"/>
            <p:cNvSpPr>
              <a:spLocks noChangeArrowheads="1"/>
            </p:cNvSpPr>
            <p:nvPr/>
          </p:nvSpPr>
          <p:spPr bwMode="auto">
            <a:xfrm>
              <a:off x="2894261" y="4054405"/>
              <a:ext cx="84911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41" name="Rectangle 751"/>
            <p:cNvSpPr>
              <a:spLocks noChangeArrowheads="1"/>
            </p:cNvSpPr>
            <p:nvPr/>
          </p:nvSpPr>
          <p:spPr bwMode="auto">
            <a:xfrm>
              <a:off x="3114030" y="4054405"/>
              <a:ext cx="116127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242" name="Rectangle 752"/>
            <p:cNvSpPr>
              <a:spLocks noChangeArrowheads="1"/>
            </p:cNvSpPr>
            <p:nvPr/>
          </p:nvSpPr>
          <p:spPr bwMode="auto">
            <a:xfrm>
              <a:off x="3363767" y="4054405"/>
              <a:ext cx="99895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43" name="Rectangle 753"/>
            <p:cNvSpPr>
              <a:spLocks noChangeArrowheads="1"/>
            </p:cNvSpPr>
            <p:nvPr/>
          </p:nvSpPr>
          <p:spPr bwMode="auto">
            <a:xfrm>
              <a:off x="1657528" y="4294268"/>
              <a:ext cx="980219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1400" b="1" dirty="0" err="1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rPr>
                <a:t>S</a:t>
              </a: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ampling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sites</a:t>
              </a:r>
            </a:p>
          </p:txBody>
        </p:sp>
        <p:sp>
          <p:nvSpPr>
            <p:cNvPr id="244" name="Line 754"/>
            <p:cNvSpPr>
              <a:spLocks noChangeShapeType="1"/>
            </p:cNvSpPr>
            <p:nvPr/>
          </p:nvSpPr>
          <p:spPr bwMode="auto">
            <a:xfrm>
              <a:off x="826437" y="963697"/>
              <a:ext cx="282702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5" name="Line 755"/>
            <p:cNvSpPr>
              <a:spLocks noChangeShapeType="1"/>
            </p:cNvSpPr>
            <p:nvPr/>
          </p:nvSpPr>
          <p:spPr bwMode="auto">
            <a:xfrm flipV="1">
              <a:off x="826437" y="963697"/>
              <a:ext cx="0" cy="30868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6" name="Line 756"/>
            <p:cNvSpPr>
              <a:spLocks noChangeShapeType="1"/>
            </p:cNvSpPr>
            <p:nvPr/>
          </p:nvSpPr>
          <p:spPr bwMode="auto">
            <a:xfrm flipH="1">
              <a:off x="826437" y="4050519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7" name="Line 757"/>
            <p:cNvSpPr>
              <a:spLocks noChangeShapeType="1"/>
            </p:cNvSpPr>
            <p:nvPr/>
          </p:nvSpPr>
          <p:spPr bwMode="auto">
            <a:xfrm flipH="1">
              <a:off x="826437" y="3437818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8" name="Line 758"/>
            <p:cNvSpPr>
              <a:spLocks noChangeShapeType="1"/>
            </p:cNvSpPr>
            <p:nvPr/>
          </p:nvSpPr>
          <p:spPr bwMode="auto">
            <a:xfrm flipH="1">
              <a:off x="826437" y="2813458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9" name="Line 759"/>
            <p:cNvSpPr>
              <a:spLocks noChangeShapeType="1"/>
            </p:cNvSpPr>
            <p:nvPr/>
          </p:nvSpPr>
          <p:spPr bwMode="auto">
            <a:xfrm flipH="1">
              <a:off x="826437" y="2200758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0" name="Line 760"/>
            <p:cNvSpPr>
              <a:spLocks noChangeShapeType="1"/>
            </p:cNvSpPr>
            <p:nvPr/>
          </p:nvSpPr>
          <p:spPr bwMode="auto">
            <a:xfrm flipH="1">
              <a:off x="826437" y="1577694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1" name="Line 761"/>
            <p:cNvSpPr>
              <a:spLocks noChangeShapeType="1"/>
            </p:cNvSpPr>
            <p:nvPr/>
          </p:nvSpPr>
          <p:spPr bwMode="auto">
            <a:xfrm flipH="1">
              <a:off x="826437" y="963697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Rectangle 763"/>
            <p:cNvSpPr>
              <a:spLocks noChangeArrowheads="1"/>
            </p:cNvSpPr>
            <p:nvPr/>
          </p:nvSpPr>
          <p:spPr bwMode="auto">
            <a:xfrm>
              <a:off x="716553" y="3988343"/>
              <a:ext cx="77418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26" name="Rectangle 764"/>
            <p:cNvSpPr>
              <a:spLocks noChangeArrowheads="1"/>
            </p:cNvSpPr>
            <p:nvPr/>
          </p:nvSpPr>
          <p:spPr bwMode="auto">
            <a:xfrm>
              <a:off x="592625" y="3331284"/>
              <a:ext cx="192943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2,0</a:t>
              </a:r>
            </a:p>
          </p:txBody>
        </p:sp>
        <p:sp>
          <p:nvSpPr>
            <p:cNvPr id="27" name="Rectangle 765"/>
            <p:cNvSpPr>
              <a:spLocks noChangeArrowheads="1"/>
            </p:cNvSpPr>
            <p:nvPr/>
          </p:nvSpPr>
          <p:spPr bwMode="auto">
            <a:xfrm>
              <a:off x="592625" y="2717287"/>
              <a:ext cx="192943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4,0</a:t>
              </a:r>
            </a:p>
          </p:txBody>
        </p:sp>
        <p:sp>
          <p:nvSpPr>
            <p:cNvPr id="28" name="Rectangle 766"/>
            <p:cNvSpPr>
              <a:spLocks noChangeArrowheads="1"/>
            </p:cNvSpPr>
            <p:nvPr/>
          </p:nvSpPr>
          <p:spPr bwMode="auto">
            <a:xfrm>
              <a:off x="592625" y="2094223"/>
              <a:ext cx="192943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6,0</a:t>
              </a:r>
            </a:p>
          </p:txBody>
        </p:sp>
        <p:sp>
          <p:nvSpPr>
            <p:cNvPr id="29" name="Rectangle 767"/>
            <p:cNvSpPr>
              <a:spLocks noChangeArrowheads="1"/>
            </p:cNvSpPr>
            <p:nvPr/>
          </p:nvSpPr>
          <p:spPr bwMode="auto">
            <a:xfrm>
              <a:off x="592625" y="1480226"/>
              <a:ext cx="192943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8,0</a:t>
              </a:r>
            </a:p>
          </p:txBody>
        </p:sp>
        <p:sp>
          <p:nvSpPr>
            <p:cNvPr id="30" name="Rectangle 768"/>
            <p:cNvSpPr>
              <a:spLocks noChangeArrowheads="1"/>
            </p:cNvSpPr>
            <p:nvPr/>
          </p:nvSpPr>
          <p:spPr bwMode="auto">
            <a:xfrm>
              <a:off x="532687" y="867525"/>
              <a:ext cx="269820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10,0</a:t>
              </a:r>
            </a:p>
          </p:txBody>
        </p:sp>
        <p:sp>
          <p:nvSpPr>
            <p:cNvPr id="31" name="Rectangle 769"/>
            <p:cNvSpPr>
              <a:spLocks noChangeArrowheads="1"/>
            </p:cNvSpPr>
            <p:nvPr/>
          </p:nvSpPr>
          <p:spPr bwMode="auto">
            <a:xfrm rot="16200000">
              <a:off x="490981" y="2390916"/>
              <a:ext cx="229705" cy="202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pH </a:t>
              </a:r>
            </a:p>
          </p:txBody>
        </p:sp>
        <p:sp>
          <p:nvSpPr>
            <p:cNvPr id="32" name="Line 770"/>
            <p:cNvSpPr>
              <a:spLocks noChangeShapeType="1"/>
            </p:cNvSpPr>
            <p:nvPr/>
          </p:nvSpPr>
          <p:spPr bwMode="auto">
            <a:xfrm flipV="1">
              <a:off x="3653463" y="963697"/>
              <a:ext cx="0" cy="30868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" name="Line 771"/>
            <p:cNvSpPr>
              <a:spLocks noChangeShapeType="1"/>
            </p:cNvSpPr>
            <p:nvPr/>
          </p:nvSpPr>
          <p:spPr bwMode="auto">
            <a:xfrm>
              <a:off x="3633483" y="4050519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" name="Line 772"/>
            <p:cNvSpPr>
              <a:spLocks noChangeShapeType="1"/>
            </p:cNvSpPr>
            <p:nvPr/>
          </p:nvSpPr>
          <p:spPr bwMode="auto">
            <a:xfrm>
              <a:off x="3633483" y="3613986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Line 773"/>
            <p:cNvSpPr>
              <a:spLocks noChangeShapeType="1"/>
            </p:cNvSpPr>
            <p:nvPr/>
          </p:nvSpPr>
          <p:spPr bwMode="auto">
            <a:xfrm>
              <a:off x="3633483" y="3167090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Line 774"/>
            <p:cNvSpPr>
              <a:spLocks noChangeShapeType="1"/>
            </p:cNvSpPr>
            <p:nvPr/>
          </p:nvSpPr>
          <p:spPr bwMode="auto">
            <a:xfrm>
              <a:off x="3633483" y="2730556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" name="Line 775"/>
            <p:cNvSpPr>
              <a:spLocks noChangeShapeType="1"/>
            </p:cNvSpPr>
            <p:nvPr/>
          </p:nvSpPr>
          <p:spPr bwMode="auto">
            <a:xfrm>
              <a:off x="3633483" y="2283660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Line 776"/>
            <p:cNvSpPr>
              <a:spLocks noChangeShapeType="1"/>
            </p:cNvSpPr>
            <p:nvPr/>
          </p:nvSpPr>
          <p:spPr bwMode="auto">
            <a:xfrm>
              <a:off x="3633483" y="1847126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Line 777"/>
            <p:cNvSpPr>
              <a:spLocks noChangeShapeType="1"/>
            </p:cNvSpPr>
            <p:nvPr/>
          </p:nvSpPr>
          <p:spPr bwMode="auto">
            <a:xfrm>
              <a:off x="3633483" y="1400230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Line 778"/>
            <p:cNvSpPr>
              <a:spLocks noChangeShapeType="1"/>
            </p:cNvSpPr>
            <p:nvPr/>
          </p:nvSpPr>
          <p:spPr bwMode="auto">
            <a:xfrm>
              <a:off x="3633483" y="963697"/>
              <a:ext cx="1997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chemeClr val="accent6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" name="Rectangle 779"/>
            <p:cNvSpPr>
              <a:spLocks noChangeArrowheads="1"/>
            </p:cNvSpPr>
            <p:nvPr/>
          </p:nvSpPr>
          <p:spPr bwMode="auto">
            <a:xfrm>
              <a:off x="3703410" y="3988343"/>
              <a:ext cx="77418" cy="20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42" name="Rectangle 780"/>
            <p:cNvSpPr>
              <a:spLocks noChangeArrowheads="1"/>
            </p:cNvSpPr>
            <p:nvPr/>
          </p:nvSpPr>
          <p:spPr bwMode="auto">
            <a:xfrm>
              <a:off x="3703410" y="3541446"/>
              <a:ext cx="346696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100,0</a:t>
              </a:r>
            </a:p>
          </p:txBody>
        </p:sp>
        <p:sp>
          <p:nvSpPr>
            <p:cNvPr id="43" name="Rectangle 781"/>
            <p:cNvSpPr>
              <a:spLocks noChangeArrowheads="1"/>
            </p:cNvSpPr>
            <p:nvPr/>
          </p:nvSpPr>
          <p:spPr bwMode="auto">
            <a:xfrm>
              <a:off x="3703410" y="3104912"/>
              <a:ext cx="346696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200,0</a:t>
              </a:r>
            </a:p>
          </p:txBody>
        </p:sp>
        <p:sp>
          <p:nvSpPr>
            <p:cNvPr id="44" name="Rectangle 782"/>
            <p:cNvSpPr>
              <a:spLocks noChangeArrowheads="1"/>
            </p:cNvSpPr>
            <p:nvPr/>
          </p:nvSpPr>
          <p:spPr bwMode="auto">
            <a:xfrm>
              <a:off x="3703410" y="2658017"/>
              <a:ext cx="346696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300,0</a:t>
              </a:r>
            </a:p>
          </p:txBody>
        </p:sp>
        <p:sp>
          <p:nvSpPr>
            <p:cNvPr id="45" name="Rectangle 783"/>
            <p:cNvSpPr>
              <a:spLocks noChangeArrowheads="1"/>
            </p:cNvSpPr>
            <p:nvPr/>
          </p:nvSpPr>
          <p:spPr bwMode="auto">
            <a:xfrm>
              <a:off x="3703410" y="2221483"/>
              <a:ext cx="346696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400,0</a:t>
              </a:r>
            </a:p>
          </p:txBody>
        </p:sp>
        <p:sp>
          <p:nvSpPr>
            <p:cNvPr id="46" name="Rectangle 784"/>
            <p:cNvSpPr>
              <a:spLocks noChangeArrowheads="1"/>
            </p:cNvSpPr>
            <p:nvPr/>
          </p:nvSpPr>
          <p:spPr bwMode="auto">
            <a:xfrm>
              <a:off x="3703410" y="1774586"/>
              <a:ext cx="346696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500,0</a:t>
              </a:r>
            </a:p>
          </p:txBody>
        </p:sp>
        <p:sp>
          <p:nvSpPr>
            <p:cNvPr id="47" name="Rectangle 785"/>
            <p:cNvSpPr>
              <a:spLocks noChangeArrowheads="1"/>
            </p:cNvSpPr>
            <p:nvPr/>
          </p:nvSpPr>
          <p:spPr bwMode="auto">
            <a:xfrm>
              <a:off x="3703410" y="1338054"/>
              <a:ext cx="346696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600,0</a:t>
              </a:r>
            </a:p>
          </p:txBody>
        </p:sp>
        <p:sp>
          <p:nvSpPr>
            <p:cNvPr id="48" name="Rectangle 786"/>
            <p:cNvSpPr>
              <a:spLocks noChangeArrowheads="1"/>
            </p:cNvSpPr>
            <p:nvPr/>
          </p:nvSpPr>
          <p:spPr bwMode="auto">
            <a:xfrm>
              <a:off x="3703410" y="901520"/>
              <a:ext cx="346696" cy="2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700,0</a:t>
              </a:r>
            </a:p>
          </p:txBody>
        </p:sp>
        <p:sp>
          <p:nvSpPr>
            <p:cNvPr id="49" name="Rectangle 787"/>
            <p:cNvSpPr>
              <a:spLocks noChangeArrowheads="1"/>
            </p:cNvSpPr>
            <p:nvPr/>
          </p:nvSpPr>
          <p:spPr bwMode="auto">
            <a:xfrm rot="16200000">
              <a:off x="3438218" y="2406963"/>
              <a:ext cx="1374496" cy="202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Condutivity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(</a:t>
              </a: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/cm)</a:t>
              </a:r>
            </a:p>
          </p:txBody>
        </p:sp>
      </p:grpSp>
      <p:graphicFrame>
        <p:nvGraphicFramePr>
          <p:cNvPr id="253" name="Gráfico 2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996097"/>
              </p:ext>
            </p:extLst>
          </p:nvPr>
        </p:nvGraphicFramePr>
        <p:xfrm>
          <a:off x="4477877" y="1065620"/>
          <a:ext cx="4192423" cy="1644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4" name="Gráfico 2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2522009"/>
              </p:ext>
            </p:extLst>
          </p:nvPr>
        </p:nvGraphicFramePr>
        <p:xfrm>
          <a:off x="4500200" y="2604108"/>
          <a:ext cx="4238678" cy="2028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55" name="Imagem 254"/>
          <p:cNvPicPr>
            <a:picLocks noChangeAspect="1"/>
          </p:cNvPicPr>
          <p:nvPr/>
        </p:nvPicPr>
        <p:blipFill rotWithShape="1">
          <a:blip r:embed="rId6"/>
          <a:srcRect t="2673" r="90775" b="5631"/>
          <a:stretch/>
        </p:blipFill>
        <p:spPr>
          <a:xfrm>
            <a:off x="8670300" y="823389"/>
            <a:ext cx="459459" cy="3936589"/>
          </a:xfrm>
          <a:prstGeom prst="rect">
            <a:avLst/>
          </a:prstGeom>
          <a:ln w="12700">
            <a:solidFill>
              <a:srgbClr val="003300"/>
            </a:solidFill>
          </a:ln>
        </p:spPr>
      </p:pic>
      <p:sp>
        <p:nvSpPr>
          <p:cNvPr id="257" name="Rectângulo 8"/>
          <p:cNvSpPr/>
          <p:nvPr/>
        </p:nvSpPr>
        <p:spPr>
          <a:xfrm>
            <a:off x="4965158" y="1141669"/>
            <a:ext cx="3573825" cy="426908"/>
          </a:xfrm>
          <a:prstGeom prst="rect">
            <a:avLst/>
          </a:prstGeom>
          <a:solidFill>
            <a:srgbClr val="92D050">
              <a:alpha val="19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341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Graphic spid="253" grpId="0">
        <p:bldAsOne/>
      </p:bldGraphic>
      <p:bldGraphic spid="254" grpId="0">
        <p:bldAsOne/>
      </p:bldGraphic>
      <p:bldP spid="2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9455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19117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Oxygen saturation and BOD5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784838" y="1083964"/>
            <a:ext cx="3006519" cy="1027061"/>
          </a:xfrm>
          <a:prstGeom prst="rect">
            <a:avLst/>
          </a:prstGeom>
          <a:solidFill>
            <a:srgbClr val="92D050">
              <a:alpha val="19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Rectângulo 8"/>
          <p:cNvSpPr/>
          <p:nvPr/>
        </p:nvSpPr>
        <p:spPr>
          <a:xfrm>
            <a:off x="1011225" y="3726920"/>
            <a:ext cx="3002135" cy="37357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49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20017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250" name="Grupo 249"/>
          <p:cNvGrpSpPr/>
          <p:nvPr/>
        </p:nvGrpSpPr>
        <p:grpSpPr>
          <a:xfrm>
            <a:off x="0" y="4969036"/>
            <a:ext cx="9144000" cy="230832"/>
            <a:chOff x="0" y="4968000"/>
            <a:chExt cx="9144000" cy="230832"/>
          </a:xfrm>
        </p:grpSpPr>
        <p:sp>
          <p:nvSpPr>
            <p:cNvPr id="251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252" name="CaixaDeTexto 251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253" name="Oval 252"/>
          <p:cNvSpPr>
            <a:spLocks noChangeArrowheads="1"/>
          </p:cNvSpPr>
          <p:nvPr/>
        </p:nvSpPr>
        <p:spPr bwMode="auto">
          <a:xfrm>
            <a:off x="771645" y="12248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Oxygen saturation and BOD</a:t>
            </a:r>
            <a:r>
              <a:rPr lang="en-GB" sz="3600" b="1" i="1" baseline="-25000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254" name="Rectângulo 6"/>
          <p:cNvSpPr/>
          <p:nvPr/>
        </p:nvSpPr>
        <p:spPr>
          <a:xfrm>
            <a:off x="180000" y="873685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265" name="Grupo 264"/>
          <p:cNvGrpSpPr/>
          <p:nvPr/>
        </p:nvGrpSpPr>
        <p:grpSpPr>
          <a:xfrm>
            <a:off x="345381" y="992040"/>
            <a:ext cx="4144414" cy="3573085"/>
            <a:chOff x="181521" y="984749"/>
            <a:chExt cx="4476176" cy="3738166"/>
          </a:xfrm>
        </p:grpSpPr>
        <p:grpSp>
          <p:nvGrpSpPr>
            <p:cNvPr id="12" name="Grupo 11"/>
            <p:cNvGrpSpPr/>
            <p:nvPr/>
          </p:nvGrpSpPr>
          <p:grpSpPr>
            <a:xfrm>
              <a:off x="772601" y="2604790"/>
              <a:ext cx="679307" cy="449134"/>
              <a:chOff x="4520661" y="4199915"/>
              <a:chExt cx="679307" cy="449134"/>
            </a:xfrm>
          </p:grpSpPr>
          <p:sp>
            <p:nvSpPr>
              <p:cNvPr id="49" name="Line 805"/>
              <p:cNvSpPr>
                <a:spLocks noChangeShapeType="1"/>
              </p:cNvSpPr>
              <p:nvPr/>
            </p:nvSpPr>
            <p:spPr bwMode="auto">
              <a:xfrm>
                <a:off x="4525937" y="4242784"/>
                <a:ext cx="189942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0" name="Line 806"/>
              <p:cNvSpPr>
                <a:spLocks noChangeShapeType="1"/>
              </p:cNvSpPr>
              <p:nvPr/>
            </p:nvSpPr>
            <p:spPr bwMode="auto">
              <a:xfrm flipH="1">
                <a:off x="4525937" y="4348307"/>
                <a:ext cx="189942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1" name="Line 807"/>
              <p:cNvSpPr>
                <a:spLocks noChangeShapeType="1"/>
              </p:cNvSpPr>
              <p:nvPr/>
            </p:nvSpPr>
            <p:spPr bwMode="auto">
              <a:xfrm>
                <a:off x="4620908" y="4242784"/>
                <a:ext cx="0" cy="105523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2" name="Rectangle 808"/>
              <p:cNvSpPr>
                <a:spLocks noChangeArrowheads="1"/>
              </p:cNvSpPr>
              <p:nvPr/>
            </p:nvSpPr>
            <p:spPr bwMode="auto">
              <a:xfrm>
                <a:off x="4531213" y="4248060"/>
                <a:ext cx="179390" cy="94971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3" name="Oval 809"/>
              <p:cNvSpPr>
                <a:spLocks noChangeArrowheads="1"/>
              </p:cNvSpPr>
              <p:nvPr/>
            </p:nvSpPr>
            <p:spPr bwMode="auto">
              <a:xfrm>
                <a:off x="4589251" y="4263888"/>
                <a:ext cx="73866" cy="73866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4" name="Rectangle 810"/>
              <p:cNvSpPr>
                <a:spLocks noChangeArrowheads="1"/>
              </p:cNvSpPr>
              <p:nvPr/>
            </p:nvSpPr>
            <p:spPr bwMode="auto">
              <a:xfrm>
                <a:off x="4739623" y="4199915"/>
                <a:ext cx="382522" cy="2150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% O</a:t>
                </a:r>
                <a:r>
                  <a:rPr kumimoji="0" lang="pt-PT" altLang="pt-PT" sz="1400" b="1" i="0" u="none" strike="noStrike" cap="none" normalizeH="0" baseline="-2500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2</a:t>
                </a:r>
              </a:p>
            </p:txBody>
          </p:sp>
          <p:sp>
            <p:nvSpPr>
              <p:cNvPr id="55" name="Line 811"/>
              <p:cNvSpPr>
                <a:spLocks noChangeShapeType="1"/>
              </p:cNvSpPr>
              <p:nvPr/>
            </p:nvSpPr>
            <p:spPr bwMode="auto">
              <a:xfrm>
                <a:off x="4520661" y="4421267"/>
                <a:ext cx="189942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6" name="Line 812"/>
              <p:cNvSpPr>
                <a:spLocks noChangeShapeType="1"/>
              </p:cNvSpPr>
              <p:nvPr/>
            </p:nvSpPr>
            <p:spPr bwMode="auto">
              <a:xfrm flipH="1">
                <a:off x="4520661" y="4538662"/>
                <a:ext cx="189942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7" name="Line 813"/>
              <p:cNvSpPr>
                <a:spLocks noChangeShapeType="1"/>
              </p:cNvSpPr>
              <p:nvPr/>
            </p:nvSpPr>
            <p:spPr bwMode="auto">
              <a:xfrm>
                <a:off x="4615632" y="4421267"/>
                <a:ext cx="0" cy="117395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8" name="Rectangle 814"/>
              <p:cNvSpPr>
                <a:spLocks noChangeArrowheads="1"/>
              </p:cNvSpPr>
              <p:nvPr/>
            </p:nvSpPr>
            <p:spPr bwMode="auto">
              <a:xfrm>
                <a:off x="4525937" y="4426543"/>
                <a:ext cx="179390" cy="106842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99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9" name="Rectangle 815"/>
              <p:cNvSpPr>
                <a:spLocks noChangeArrowheads="1"/>
              </p:cNvSpPr>
              <p:nvPr/>
            </p:nvSpPr>
            <p:spPr bwMode="auto">
              <a:xfrm>
                <a:off x="4583975" y="4452924"/>
                <a:ext cx="73866" cy="75185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0" name="Rectangle 816"/>
              <p:cNvSpPr>
                <a:spLocks noChangeArrowheads="1"/>
              </p:cNvSpPr>
              <p:nvPr/>
            </p:nvSpPr>
            <p:spPr bwMode="auto">
              <a:xfrm>
                <a:off x="4736984" y="4370731"/>
                <a:ext cx="462984" cy="2150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BOD</a:t>
                </a:r>
                <a:r>
                  <a:rPr kumimoji="0" lang="pt-PT" altLang="pt-PT" sz="1400" b="1" i="0" u="none" strike="noStrike" cap="none" normalizeH="0" baseline="-2500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5</a:t>
                </a: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</a:p>
            </p:txBody>
          </p:sp>
          <p:sp>
            <p:nvSpPr>
              <p:cNvPr id="61" name="Rectangle 817"/>
              <p:cNvSpPr>
                <a:spLocks noChangeArrowheads="1"/>
              </p:cNvSpPr>
              <p:nvPr/>
            </p:nvSpPr>
            <p:spPr bwMode="auto">
              <a:xfrm>
                <a:off x="5000793" y="4434045"/>
                <a:ext cx="0" cy="2150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2" name="Rectangle 818"/>
              <p:cNvSpPr>
                <a:spLocks noChangeArrowheads="1"/>
              </p:cNvSpPr>
              <p:nvPr/>
            </p:nvSpPr>
            <p:spPr bwMode="auto">
              <a:xfrm>
                <a:off x="5043002" y="4370731"/>
                <a:ext cx="0" cy="2150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</p:grpSp>
        <p:sp>
          <p:nvSpPr>
            <p:cNvPr id="63" name="Line 819"/>
            <p:cNvSpPr>
              <a:spLocks noChangeShapeType="1"/>
            </p:cNvSpPr>
            <p:nvPr/>
          </p:nvSpPr>
          <p:spPr bwMode="auto">
            <a:xfrm flipV="1">
              <a:off x="959246" y="1607337"/>
              <a:ext cx="0" cy="402308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4" name="Line 820"/>
            <p:cNvSpPr>
              <a:spLocks noChangeShapeType="1"/>
            </p:cNvSpPr>
            <p:nvPr/>
          </p:nvSpPr>
          <p:spPr bwMode="auto">
            <a:xfrm>
              <a:off x="927589" y="2009645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5" name="Line 821"/>
            <p:cNvSpPr>
              <a:spLocks noChangeShapeType="1"/>
            </p:cNvSpPr>
            <p:nvPr/>
          </p:nvSpPr>
          <p:spPr bwMode="auto">
            <a:xfrm>
              <a:off x="927589" y="1607337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6" name="Line 822"/>
            <p:cNvSpPr>
              <a:spLocks noChangeShapeType="1"/>
            </p:cNvSpPr>
            <p:nvPr/>
          </p:nvSpPr>
          <p:spPr bwMode="auto">
            <a:xfrm flipH="1">
              <a:off x="959246" y="2009645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7" name="Line 823"/>
            <p:cNvSpPr>
              <a:spLocks noChangeShapeType="1"/>
            </p:cNvSpPr>
            <p:nvPr/>
          </p:nvSpPr>
          <p:spPr bwMode="auto">
            <a:xfrm flipH="1">
              <a:off x="959246" y="1607337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8" name="Rectangle 824"/>
            <p:cNvSpPr>
              <a:spLocks noChangeArrowheads="1"/>
            </p:cNvSpPr>
            <p:nvPr/>
          </p:nvSpPr>
          <p:spPr bwMode="auto">
            <a:xfrm>
              <a:off x="922313" y="1761665"/>
              <a:ext cx="73866" cy="137180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9" name="Line 825"/>
            <p:cNvSpPr>
              <a:spLocks noChangeShapeType="1"/>
            </p:cNvSpPr>
            <p:nvPr/>
          </p:nvSpPr>
          <p:spPr bwMode="auto">
            <a:xfrm flipV="1">
              <a:off x="1244159" y="1385738"/>
              <a:ext cx="0" cy="38120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0" name="Line 826"/>
            <p:cNvSpPr>
              <a:spLocks noChangeShapeType="1"/>
            </p:cNvSpPr>
            <p:nvPr/>
          </p:nvSpPr>
          <p:spPr bwMode="auto">
            <a:xfrm>
              <a:off x="1212502" y="1766941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1" name="Line 827"/>
            <p:cNvSpPr>
              <a:spLocks noChangeShapeType="1"/>
            </p:cNvSpPr>
            <p:nvPr/>
          </p:nvSpPr>
          <p:spPr bwMode="auto">
            <a:xfrm>
              <a:off x="1212502" y="1385738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2" name="Line 828"/>
            <p:cNvSpPr>
              <a:spLocks noChangeShapeType="1"/>
            </p:cNvSpPr>
            <p:nvPr/>
          </p:nvSpPr>
          <p:spPr bwMode="auto">
            <a:xfrm flipH="1">
              <a:off x="1244159" y="1766941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3" name="Line 829"/>
            <p:cNvSpPr>
              <a:spLocks noChangeShapeType="1"/>
            </p:cNvSpPr>
            <p:nvPr/>
          </p:nvSpPr>
          <p:spPr bwMode="auto">
            <a:xfrm flipH="1">
              <a:off x="1244159" y="1385738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4" name="Rectangle 830"/>
            <p:cNvSpPr>
              <a:spLocks noChangeArrowheads="1"/>
            </p:cNvSpPr>
            <p:nvPr/>
          </p:nvSpPr>
          <p:spPr bwMode="auto">
            <a:xfrm>
              <a:off x="1196674" y="1517642"/>
              <a:ext cx="84419" cy="126628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5" name="Line 831"/>
            <p:cNvSpPr>
              <a:spLocks noChangeShapeType="1"/>
            </p:cNvSpPr>
            <p:nvPr/>
          </p:nvSpPr>
          <p:spPr bwMode="auto">
            <a:xfrm flipV="1">
              <a:off x="1518520" y="1607337"/>
              <a:ext cx="0" cy="920692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6" name="Line 832"/>
            <p:cNvSpPr>
              <a:spLocks noChangeShapeType="1"/>
            </p:cNvSpPr>
            <p:nvPr/>
          </p:nvSpPr>
          <p:spPr bwMode="auto">
            <a:xfrm>
              <a:off x="1486863" y="2528029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7" name="Line 833"/>
            <p:cNvSpPr>
              <a:spLocks noChangeShapeType="1"/>
            </p:cNvSpPr>
            <p:nvPr/>
          </p:nvSpPr>
          <p:spPr bwMode="auto">
            <a:xfrm>
              <a:off x="1486863" y="1607337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8" name="Line 834"/>
            <p:cNvSpPr>
              <a:spLocks noChangeShapeType="1"/>
            </p:cNvSpPr>
            <p:nvPr/>
          </p:nvSpPr>
          <p:spPr bwMode="auto">
            <a:xfrm flipH="1">
              <a:off x="1518520" y="2528029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9" name="Line 835"/>
            <p:cNvSpPr>
              <a:spLocks noChangeShapeType="1"/>
            </p:cNvSpPr>
            <p:nvPr/>
          </p:nvSpPr>
          <p:spPr bwMode="auto">
            <a:xfrm flipH="1">
              <a:off x="1518520" y="1607337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0" name="Rectangle 836"/>
            <p:cNvSpPr>
              <a:spLocks noChangeArrowheads="1"/>
            </p:cNvSpPr>
            <p:nvPr/>
          </p:nvSpPr>
          <p:spPr bwMode="auto">
            <a:xfrm>
              <a:off x="1481587" y="1951607"/>
              <a:ext cx="73866" cy="349546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" name="Line 837"/>
            <p:cNvSpPr>
              <a:spLocks noChangeShapeType="1"/>
            </p:cNvSpPr>
            <p:nvPr/>
          </p:nvSpPr>
          <p:spPr bwMode="auto">
            <a:xfrm flipV="1">
              <a:off x="1792881" y="1565128"/>
              <a:ext cx="0" cy="100511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" name="Line 838"/>
            <p:cNvSpPr>
              <a:spLocks noChangeShapeType="1"/>
            </p:cNvSpPr>
            <p:nvPr/>
          </p:nvSpPr>
          <p:spPr bwMode="auto">
            <a:xfrm>
              <a:off x="1761224" y="2570238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" name="Line 839"/>
            <p:cNvSpPr>
              <a:spLocks noChangeShapeType="1"/>
            </p:cNvSpPr>
            <p:nvPr/>
          </p:nvSpPr>
          <p:spPr bwMode="auto">
            <a:xfrm>
              <a:off x="1761224" y="1565128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" name="Line 840"/>
            <p:cNvSpPr>
              <a:spLocks noChangeShapeType="1"/>
            </p:cNvSpPr>
            <p:nvPr/>
          </p:nvSpPr>
          <p:spPr bwMode="auto">
            <a:xfrm flipH="1">
              <a:off x="1792881" y="2570238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" name="Line 841"/>
            <p:cNvSpPr>
              <a:spLocks noChangeShapeType="1"/>
            </p:cNvSpPr>
            <p:nvPr/>
          </p:nvSpPr>
          <p:spPr bwMode="auto">
            <a:xfrm flipH="1">
              <a:off x="1792881" y="1565128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" name="Rectangle 842"/>
            <p:cNvSpPr>
              <a:spLocks noChangeArrowheads="1"/>
            </p:cNvSpPr>
            <p:nvPr/>
          </p:nvSpPr>
          <p:spPr bwMode="auto">
            <a:xfrm>
              <a:off x="1755948" y="1877741"/>
              <a:ext cx="84419" cy="370651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" name="Line 843"/>
            <p:cNvSpPr>
              <a:spLocks noChangeShapeType="1"/>
            </p:cNvSpPr>
            <p:nvPr/>
          </p:nvSpPr>
          <p:spPr bwMode="auto">
            <a:xfrm flipV="1">
              <a:off x="2077794" y="1533471"/>
              <a:ext cx="0" cy="625226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" name="Line 844"/>
            <p:cNvSpPr>
              <a:spLocks noChangeShapeType="1"/>
            </p:cNvSpPr>
            <p:nvPr/>
          </p:nvSpPr>
          <p:spPr bwMode="auto">
            <a:xfrm>
              <a:off x="2046137" y="2158697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9" name="Line 845"/>
            <p:cNvSpPr>
              <a:spLocks noChangeShapeType="1"/>
            </p:cNvSpPr>
            <p:nvPr/>
          </p:nvSpPr>
          <p:spPr bwMode="auto">
            <a:xfrm>
              <a:off x="2046137" y="1533471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" name="Line 846"/>
            <p:cNvSpPr>
              <a:spLocks noChangeShapeType="1"/>
            </p:cNvSpPr>
            <p:nvPr/>
          </p:nvSpPr>
          <p:spPr bwMode="auto">
            <a:xfrm flipH="1">
              <a:off x="2077794" y="2158697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1" name="Line 847"/>
            <p:cNvSpPr>
              <a:spLocks noChangeShapeType="1"/>
            </p:cNvSpPr>
            <p:nvPr/>
          </p:nvSpPr>
          <p:spPr bwMode="auto">
            <a:xfrm flipH="1">
              <a:off x="2077794" y="1533471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" name="Rectangle 848"/>
            <p:cNvSpPr>
              <a:spLocks noChangeArrowheads="1"/>
            </p:cNvSpPr>
            <p:nvPr/>
          </p:nvSpPr>
          <p:spPr bwMode="auto">
            <a:xfrm>
              <a:off x="2040861" y="1730008"/>
              <a:ext cx="73866" cy="316570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" name="Line 849"/>
            <p:cNvSpPr>
              <a:spLocks noChangeShapeType="1"/>
            </p:cNvSpPr>
            <p:nvPr/>
          </p:nvSpPr>
          <p:spPr bwMode="auto">
            <a:xfrm flipV="1">
              <a:off x="2352155" y="1533471"/>
              <a:ext cx="0" cy="635778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" name="Line 850"/>
            <p:cNvSpPr>
              <a:spLocks noChangeShapeType="1"/>
            </p:cNvSpPr>
            <p:nvPr/>
          </p:nvSpPr>
          <p:spPr bwMode="auto">
            <a:xfrm>
              <a:off x="2320498" y="2169249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5" name="Line 851"/>
            <p:cNvSpPr>
              <a:spLocks noChangeShapeType="1"/>
            </p:cNvSpPr>
            <p:nvPr/>
          </p:nvSpPr>
          <p:spPr bwMode="auto">
            <a:xfrm>
              <a:off x="2320498" y="1533471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Line 852"/>
            <p:cNvSpPr>
              <a:spLocks noChangeShapeType="1"/>
            </p:cNvSpPr>
            <p:nvPr/>
          </p:nvSpPr>
          <p:spPr bwMode="auto">
            <a:xfrm flipH="1">
              <a:off x="2352155" y="2169249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7" name="Line 853"/>
            <p:cNvSpPr>
              <a:spLocks noChangeShapeType="1"/>
            </p:cNvSpPr>
            <p:nvPr/>
          </p:nvSpPr>
          <p:spPr bwMode="auto">
            <a:xfrm flipH="1">
              <a:off x="2352155" y="1533471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8" name="Rectangle 854"/>
            <p:cNvSpPr>
              <a:spLocks noChangeArrowheads="1"/>
            </p:cNvSpPr>
            <p:nvPr/>
          </p:nvSpPr>
          <p:spPr bwMode="auto">
            <a:xfrm>
              <a:off x="2315222" y="1772217"/>
              <a:ext cx="73866" cy="189942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9" name="Line 855"/>
            <p:cNvSpPr>
              <a:spLocks noChangeShapeType="1"/>
            </p:cNvSpPr>
            <p:nvPr/>
          </p:nvSpPr>
          <p:spPr bwMode="auto">
            <a:xfrm flipV="1">
              <a:off x="2637068" y="1385738"/>
              <a:ext cx="0" cy="69777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0" name="Line 856"/>
            <p:cNvSpPr>
              <a:spLocks noChangeShapeType="1"/>
            </p:cNvSpPr>
            <p:nvPr/>
          </p:nvSpPr>
          <p:spPr bwMode="auto">
            <a:xfrm>
              <a:off x="2605411" y="2083511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Line 857"/>
            <p:cNvSpPr>
              <a:spLocks noChangeShapeType="1"/>
            </p:cNvSpPr>
            <p:nvPr/>
          </p:nvSpPr>
          <p:spPr bwMode="auto">
            <a:xfrm>
              <a:off x="2605411" y="1385738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2" name="Line 858"/>
            <p:cNvSpPr>
              <a:spLocks noChangeShapeType="1"/>
            </p:cNvSpPr>
            <p:nvPr/>
          </p:nvSpPr>
          <p:spPr bwMode="auto">
            <a:xfrm flipH="1">
              <a:off x="2637068" y="2083511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3" name="Line 859"/>
            <p:cNvSpPr>
              <a:spLocks noChangeShapeType="1"/>
            </p:cNvSpPr>
            <p:nvPr/>
          </p:nvSpPr>
          <p:spPr bwMode="auto">
            <a:xfrm flipH="1">
              <a:off x="2637068" y="1385738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Rectangle 860"/>
            <p:cNvSpPr>
              <a:spLocks noChangeArrowheads="1"/>
            </p:cNvSpPr>
            <p:nvPr/>
          </p:nvSpPr>
          <p:spPr bwMode="auto">
            <a:xfrm>
              <a:off x="2589583" y="1507090"/>
              <a:ext cx="84419" cy="275680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5" name="Line 861"/>
            <p:cNvSpPr>
              <a:spLocks noChangeShapeType="1"/>
            </p:cNvSpPr>
            <p:nvPr/>
          </p:nvSpPr>
          <p:spPr bwMode="auto">
            <a:xfrm flipV="1">
              <a:off x="2911429" y="1459604"/>
              <a:ext cx="0" cy="68722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Line 862"/>
            <p:cNvSpPr>
              <a:spLocks noChangeShapeType="1"/>
            </p:cNvSpPr>
            <p:nvPr/>
          </p:nvSpPr>
          <p:spPr bwMode="auto">
            <a:xfrm>
              <a:off x="2879772" y="2146825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Line 863"/>
            <p:cNvSpPr>
              <a:spLocks noChangeShapeType="1"/>
            </p:cNvSpPr>
            <p:nvPr/>
          </p:nvSpPr>
          <p:spPr bwMode="auto">
            <a:xfrm>
              <a:off x="2879772" y="1459604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Line 864"/>
            <p:cNvSpPr>
              <a:spLocks noChangeShapeType="1"/>
            </p:cNvSpPr>
            <p:nvPr/>
          </p:nvSpPr>
          <p:spPr bwMode="auto">
            <a:xfrm flipH="1">
              <a:off x="2911429" y="2146825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9" name="Line 865"/>
            <p:cNvSpPr>
              <a:spLocks noChangeShapeType="1"/>
            </p:cNvSpPr>
            <p:nvPr/>
          </p:nvSpPr>
          <p:spPr bwMode="auto">
            <a:xfrm flipH="1">
              <a:off x="2911429" y="1459604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0" name="Rectangle 866"/>
            <p:cNvSpPr>
              <a:spLocks noChangeArrowheads="1"/>
            </p:cNvSpPr>
            <p:nvPr/>
          </p:nvSpPr>
          <p:spPr bwMode="auto">
            <a:xfrm>
              <a:off x="2874496" y="1644270"/>
              <a:ext cx="73866" cy="275680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1" name="Line 867"/>
            <p:cNvSpPr>
              <a:spLocks noChangeShapeType="1"/>
            </p:cNvSpPr>
            <p:nvPr/>
          </p:nvSpPr>
          <p:spPr bwMode="auto">
            <a:xfrm flipV="1">
              <a:off x="3185790" y="1512366"/>
              <a:ext cx="0" cy="1322999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2" name="Line 868"/>
            <p:cNvSpPr>
              <a:spLocks noChangeShapeType="1"/>
            </p:cNvSpPr>
            <p:nvPr/>
          </p:nvSpPr>
          <p:spPr bwMode="auto">
            <a:xfrm>
              <a:off x="3164685" y="2835365"/>
              <a:ext cx="2110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3" name="Line 869"/>
            <p:cNvSpPr>
              <a:spLocks noChangeShapeType="1"/>
            </p:cNvSpPr>
            <p:nvPr/>
          </p:nvSpPr>
          <p:spPr bwMode="auto">
            <a:xfrm>
              <a:off x="3164685" y="1512366"/>
              <a:ext cx="2110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4" name="Line 870"/>
            <p:cNvSpPr>
              <a:spLocks noChangeShapeType="1"/>
            </p:cNvSpPr>
            <p:nvPr/>
          </p:nvSpPr>
          <p:spPr bwMode="auto">
            <a:xfrm flipH="1">
              <a:off x="3185790" y="2835365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5" name="Line 871"/>
            <p:cNvSpPr>
              <a:spLocks noChangeShapeType="1"/>
            </p:cNvSpPr>
            <p:nvPr/>
          </p:nvSpPr>
          <p:spPr bwMode="auto">
            <a:xfrm flipH="1">
              <a:off x="3185790" y="1512366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6" name="Rectangle 872"/>
            <p:cNvSpPr>
              <a:spLocks noChangeArrowheads="1"/>
            </p:cNvSpPr>
            <p:nvPr/>
          </p:nvSpPr>
          <p:spPr bwMode="auto">
            <a:xfrm>
              <a:off x="3148857" y="1824979"/>
              <a:ext cx="84419" cy="560593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7" name="Line 873"/>
            <p:cNvSpPr>
              <a:spLocks noChangeShapeType="1"/>
            </p:cNvSpPr>
            <p:nvPr/>
          </p:nvSpPr>
          <p:spPr bwMode="auto">
            <a:xfrm flipV="1">
              <a:off x="3470703" y="1512366"/>
              <a:ext cx="0" cy="360099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8" name="Line 874"/>
            <p:cNvSpPr>
              <a:spLocks noChangeShapeType="1"/>
            </p:cNvSpPr>
            <p:nvPr/>
          </p:nvSpPr>
          <p:spPr bwMode="auto">
            <a:xfrm>
              <a:off x="3439046" y="1872464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9" name="Line 875"/>
            <p:cNvSpPr>
              <a:spLocks noChangeShapeType="1"/>
            </p:cNvSpPr>
            <p:nvPr/>
          </p:nvSpPr>
          <p:spPr bwMode="auto">
            <a:xfrm>
              <a:off x="3439046" y="1512366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0" name="Line 876"/>
            <p:cNvSpPr>
              <a:spLocks noChangeShapeType="1"/>
            </p:cNvSpPr>
            <p:nvPr/>
          </p:nvSpPr>
          <p:spPr bwMode="auto">
            <a:xfrm flipH="1">
              <a:off x="3470703" y="1872464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1" name="Line 877"/>
            <p:cNvSpPr>
              <a:spLocks noChangeShapeType="1"/>
            </p:cNvSpPr>
            <p:nvPr/>
          </p:nvSpPr>
          <p:spPr bwMode="auto">
            <a:xfrm flipH="1">
              <a:off x="3470703" y="1512366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2" name="Rectangle 878"/>
            <p:cNvSpPr>
              <a:spLocks noChangeArrowheads="1"/>
            </p:cNvSpPr>
            <p:nvPr/>
          </p:nvSpPr>
          <p:spPr bwMode="auto">
            <a:xfrm>
              <a:off x="3433770" y="1665375"/>
              <a:ext cx="73866" cy="127947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3" name="Line 879"/>
            <p:cNvSpPr>
              <a:spLocks noChangeShapeType="1"/>
            </p:cNvSpPr>
            <p:nvPr/>
          </p:nvSpPr>
          <p:spPr bwMode="auto">
            <a:xfrm flipV="1">
              <a:off x="3745064" y="1522918"/>
              <a:ext cx="0" cy="79406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4" name="Line 880"/>
            <p:cNvSpPr>
              <a:spLocks noChangeShapeType="1"/>
            </p:cNvSpPr>
            <p:nvPr/>
          </p:nvSpPr>
          <p:spPr bwMode="auto">
            <a:xfrm>
              <a:off x="3713407" y="2316982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5" name="Line 881"/>
            <p:cNvSpPr>
              <a:spLocks noChangeShapeType="1"/>
            </p:cNvSpPr>
            <p:nvPr/>
          </p:nvSpPr>
          <p:spPr bwMode="auto">
            <a:xfrm>
              <a:off x="3713407" y="1522918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6" name="Line 882"/>
            <p:cNvSpPr>
              <a:spLocks noChangeShapeType="1"/>
            </p:cNvSpPr>
            <p:nvPr/>
          </p:nvSpPr>
          <p:spPr bwMode="auto">
            <a:xfrm flipH="1">
              <a:off x="3745064" y="2316982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7" name="Line 883"/>
            <p:cNvSpPr>
              <a:spLocks noChangeShapeType="1"/>
            </p:cNvSpPr>
            <p:nvPr/>
          </p:nvSpPr>
          <p:spPr bwMode="auto">
            <a:xfrm flipH="1">
              <a:off x="3745064" y="1522918"/>
              <a:ext cx="3165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8" name="Rectangle 884"/>
            <p:cNvSpPr>
              <a:spLocks noChangeArrowheads="1"/>
            </p:cNvSpPr>
            <p:nvPr/>
          </p:nvSpPr>
          <p:spPr bwMode="auto">
            <a:xfrm>
              <a:off x="3708131" y="1719456"/>
              <a:ext cx="84419" cy="274361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9" name="Oval 885"/>
            <p:cNvSpPr>
              <a:spLocks noChangeArrowheads="1"/>
            </p:cNvSpPr>
            <p:nvPr/>
          </p:nvSpPr>
          <p:spPr bwMode="auto">
            <a:xfrm>
              <a:off x="927589" y="1819703"/>
              <a:ext cx="73866" cy="738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0" name="Oval 886"/>
            <p:cNvSpPr>
              <a:spLocks noChangeArrowheads="1"/>
            </p:cNvSpPr>
            <p:nvPr/>
          </p:nvSpPr>
          <p:spPr bwMode="auto">
            <a:xfrm>
              <a:off x="1212502" y="1565128"/>
              <a:ext cx="73866" cy="738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1" name="Oval 887"/>
            <p:cNvSpPr>
              <a:spLocks noChangeArrowheads="1"/>
            </p:cNvSpPr>
            <p:nvPr/>
          </p:nvSpPr>
          <p:spPr bwMode="auto">
            <a:xfrm>
              <a:off x="1486863" y="2062407"/>
              <a:ext cx="73866" cy="738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2" name="Oval 888"/>
            <p:cNvSpPr>
              <a:spLocks noChangeArrowheads="1"/>
            </p:cNvSpPr>
            <p:nvPr/>
          </p:nvSpPr>
          <p:spPr bwMode="auto">
            <a:xfrm>
              <a:off x="1761224" y="1999093"/>
              <a:ext cx="73866" cy="738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3" name="Oval 889"/>
            <p:cNvSpPr>
              <a:spLocks noChangeArrowheads="1"/>
            </p:cNvSpPr>
            <p:nvPr/>
          </p:nvSpPr>
          <p:spPr bwMode="auto">
            <a:xfrm>
              <a:off x="2046137" y="1766941"/>
              <a:ext cx="73866" cy="738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4" name="Oval 890"/>
            <p:cNvSpPr>
              <a:spLocks noChangeArrowheads="1"/>
            </p:cNvSpPr>
            <p:nvPr/>
          </p:nvSpPr>
          <p:spPr bwMode="auto">
            <a:xfrm>
              <a:off x="2320498" y="1788046"/>
              <a:ext cx="73866" cy="738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5" name="Oval 891"/>
            <p:cNvSpPr>
              <a:spLocks noChangeArrowheads="1"/>
            </p:cNvSpPr>
            <p:nvPr/>
          </p:nvSpPr>
          <p:spPr bwMode="auto">
            <a:xfrm>
              <a:off x="2605411" y="1575680"/>
              <a:ext cx="73866" cy="738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6" name="Oval 892"/>
            <p:cNvSpPr>
              <a:spLocks noChangeArrowheads="1"/>
            </p:cNvSpPr>
            <p:nvPr/>
          </p:nvSpPr>
          <p:spPr bwMode="auto">
            <a:xfrm>
              <a:off x="2879772" y="1693075"/>
              <a:ext cx="73866" cy="738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7" name="Oval 893"/>
            <p:cNvSpPr>
              <a:spLocks noChangeArrowheads="1"/>
            </p:cNvSpPr>
            <p:nvPr/>
          </p:nvSpPr>
          <p:spPr bwMode="auto">
            <a:xfrm>
              <a:off x="3154133" y="1935779"/>
              <a:ext cx="73866" cy="738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8" name="Oval 894"/>
            <p:cNvSpPr>
              <a:spLocks noChangeArrowheads="1"/>
            </p:cNvSpPr>
            <p:nvPr/>
          </p:nvSpPr>
          <p:spPr bwMode="auto">
            <a:xfrm>
              <a:off x="3439046" y="1735284"/>
              <a:ext cx="73866" cy="738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9" name="Oval 895"/>
            <p:cNvSpPr>
              <a:spLocks noChangeArrowheads="1"/>
            </p:cNvSpPr>
            <p:nvPr/>
          </p:nvSpPr>
          <p:spPr bwMode="auto">
            <a:xfrm>
              <a:off x="3713407" y="1851360"/>
              <a:ext cx="73866" cy="738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0" name="Line 896"/>
            <p:cNvSpPr>
              <a:spLocks noChangeShapeType="1"/>
            </p:cNvSpPr>
            <p:nvPr/>
          </p:nvSpPr>
          <p:spPr bwMode="auto">
            <a:xfrm flipV="1">
              <a:off x="1075322" y="3597772"/>
              <a:ext cx="0" cy="528936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1" name="Line 897"/>
            <p:cNvSpPr>
              <a:spLocks noChangeShapeType="1"/>
            </p:cNvSpPr>
            <p:nvPr/>
          </p:nvSpPr>
          <p:spPr bwMode="auto">
            <a:xfrm>
              <a:off x="1043665" y="4126708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2" name="Line 898"/>
            <p:cNvSpPr>
              <a:spLocks noChangeShapeType="1"/>
            </p:cNvSpPr>
            <p:nvPr/>
          </p:nvSpPr>
          <p:spPr bwMode="auto">
            <a:xfrm>
              <a:off x="1043665" y="3597772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3" name="Line 899"/>
            <p:cNvSpPr>
              <a:spLocks noChangeShapeType="1"/>
            </p:cNvSpPr>
            <p:nvPr/>
          </p:nvSpPr>
          <p:spPr bwMode="auto">
            <a:xfrm flipH="1">
              <a:off x="1075322" y="4126708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4" name="Line 900"/>
            <p:cNvSpPr>
              <a:spLocks noChangeShapeType="1"/>
            </p:cNvSpPr>
            <p:nvPr/>
          </p:nvSpPr>
          <p:spPr bwMode="auto">
            <a:xfrm flipH="1">
              <a:off x="1075322" y="3597772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5" name="Rectangle 901"/>
            <p:cNvSpPr>
              <a:spLocks noChangeArrowheads="1"/>
            </p:cNvSpPr>
            <p:nvPr/>
          </p:nvSpPr>
          <p:spPr bwMode="auto">
            <a:xfrm>
              <a:off x="1027836" y="3856304"/>
              <a:ext cx="84419" cy="180709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6" name="Line 902"/>
            <p:cNvSpPr>
              <a:spLocks noChangeShapeType="1"/>
            </p:cNvSpPr>
            <p:nvPr/>
          </p:nvSpPr>
          <p:spPr bwMode="auto">
            <a:xfrm flipV="1">
              <a:off x="1349683" y="3618877"/>
              <a:ext cx="0" cy="59225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7" name="Line 903"/>
            <p:cNvSpPr>
              <a:spLocks noChangeShapeType="1"/>
            </p:cNvSpPr>
            <p:nvPr/>
          </p:nvSpPr>
          <p:spPr bwMode="auto">
            <a:xfrm>
              <a:off x="1318026" y="4211127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8" name="Line 904"/>
            <p:cNvSpPr>
              <a:spLocks noChangeShapeType="1"/>
            </p:cNvSpPr>
            <p:nvPr/>
          </p:nvSpPr>
          <p:spPr bwMode="auto">
            <a:xfrm>
              <a:off x="1318026" y="3618877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9" name="Line 905"/>
            <p:cNvSpPr>
              <a:spLocks noChangeShapeType="1"/>
            </p:cNvSpPr>
            <p:nvPr/>
          </p:nvSpPr>
          <p:spPr bwMode="auto">
            <a:xfrm flipH="1">
              <a:off x="1349683" y="4211127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0" name="Line 906"/>
            <p:cNvSpPr>
              <a:spLocks noChangeShapeType="1"/>
            </p:cNvSpPr>
            <p:nvPr/>
          </p:nvSpPr>
          <p:spPr bwMode="auto">
            <a:xfrm flipH="1">
              <a:off x="1349683" y="3618877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1" name="Rectangle 907"/>
            <p:cNvSpPr>
              <a:spLocks noChangeArrowheads="1"/>
            </p:cNvSpPr>
            <p:nvPr/>
          </p:nvSpPr>
          <p:spPr bwMode="auto">
            <a:xfrm>
              <a:off x="1312750" y="3782438"/>
              <a:ext cx="73866" cy="189942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2" name="Line 908"/>
            <p:cNvSpPr>
              <a:spLocks noChangeShapeType="1"/>
            </p:cNvSpPr>
            <p:nvPr/>
          </p:nvSpPr>
          <p:spPr bwMode="auto">
            <a:xfrm flipV="1">
              <a:off x="1634596" y="2888127"/>
              <a:ext cx="0" cy="1217476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3" name="Line 909"/>
            <p:cNvSpPr>
              <a:spLocks noChangeShapeType="1"/>
            </p:cNvSpPr>
            <p:nvPr/>
          </p:nvSpPr>
          <p:spPr bwMode="auto">
            <a:xfrm>
              <a:off x="1602939" y="4105603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4" name="Line 910"/>
            <p:cNvSpPr>
              <a:spLocks noChangeShapeType="1"/>
            </p:cNvSpPr>
            <p:nvPr/>
          </p:nvSpPr>
          <p:spPr bwMode="auto">
            <a:xfrm>
              <a:off x="1602939" y="2888127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5" name="Line 911"/>
            <p:cNvSpPr>
              <a:spLocks noChangeShapeType="1"/>
            </p:cNvSpPr>
            <p:nvPr/>
          </p:nvSpPr>
          <p:spPr bwMode="auto">
            <a:xfrm flipH="1">
              <a:off x="1634596" y="4105603"/>
              <a:ext cx="2110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6" name="Line 912"/>
            <p:cNvSpPr>
              <a:spLocks noChangeShapeType="1"/>
            </p:cNvSpPr>
            <p:nvPr/>
          </p:nvSpPr>
          <p:spPr bwMode="auto">
            <a:xfrm flipH="1">
              <a:off x="1634596" y="2888127"/>
              <a:ext cx="2110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7" name="Rectangle 913"/>
            <p:cNvSpPr>
              <a:spLocks noChangeArrowheads="1"/>
            </p:cNvSpPr>
            <p:nvPr/>
          </p:nvSpPr>
          <p:spPr bwMode="auto">
            <a:xfrm>
              <a:off x="1587110" y="3401235"/>
              <a:ext cx="84419" cy="539488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8" name="Line 914"/>
            <p:cNvSpPr>
              <a:spLocks noChangeShapeType="1"/>
            </p:cNvSpPr>
            <p:nvPr/>
          </p:nvSpPr>
          <p:spPr bwMode="auto">
            <a:xfrm flipV="1">
              <a:off x="1908957" y="3132150"/>
              <a:ext cx="0" cy="962901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9" name="Line 915"/>
            <p:cNvSpPr>
              <a:spLocks noChangeShapeType="1"/>
            </p:cNvSpPr>
            <p:nvPr/>
          </p:nvSpPr>
          <p:spPr bwMode="auto">
            <a:xfrm>
              <a:off x="1877300" y="4095051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0" name="Line 916"/>
            <p:cNvSpPr>
              <a:spLocks noChangeShapeType="1"/>
            </p:cNvSpPr>
            <p:nvPr/>
          </p:nvSpPr>
          <p:spPr bwMode="auto">
            <a:xfrm>
              <a:off x="1877300" y="3132150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1" name="Line 917"/>
            <p:cNvSpPr>
              <a:spLocks noChangeShapeType="1"/>
            </p:cNvSpPr>
            <p:nvPr/>
          </p:nvSpPr>
          <p:spPr bwMode="auto">
            <a:xfrm flipH="1">
              <a:off x="1908957" y="4095051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2" name="Line 918"/>
            <p:cNvSpPr>
              <a:spLocks noChangeShapeType="1"/>
            </p:cNvSpPr>
            <p:nvPr/>
          </p:nvSpPr>
          <p:spPr bwMode="auto">
            <a:xfrm flipH="1">
              <a:off x="1908957" y="3132150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3" name="Rectangle 919"/>
            <p:cNvSpPr>
              <a:spLocks noChangeArrowheads="1"/>
            </p:cNvSpPr>
            <p:nvPr/>
          </p:nvSpPr>
          <p:spPr bwMode="auto">
            <a:xfrm>
              <a:off x="1872024" y="3603048"/>
              <a:ext cx="73866" cy="390437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4" name="Line 920"/>
            <p:cNvSpPr>
              <a:spLocks noChangeShapeType="1"/>
            </p:cNvSpPr>
            <p:nvPr/>
          </p:nvSpPr>
          <p:spPr bwMode="auto">
            <a:xfrm flipV="1">
              <a:off x="2183318" y="3300987"/>
              <a:ext cx="0" cy="83627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5" name="Line 921"/>
            <p:cNvSpPr>
              <a:spLocks noChangeShapeType="1"/>
            </p:cNvSpPr>
            <p:nvPr/>
          </p:nvSpPr>
          <p:spPr bwMode="auto">
            <a:xfrm>
              <a:off x="2151661" y="4137260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6" name="Line 922"/>
            <p:cNvSpPr>
              <a:spLocks noChangeShapeType="1"/>
            </p:cNvSpPr>
            <p:nvPr/>
          </p:nvSpPr>
          <p:spPr bwMode="auto">
            <a:xfrm>
              <a:off x="2151661" y="3300987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7" name="Line 923"/>
            <p:cNvSpPr>
              <a:spLocks noChangeShapeType="1"/>
            </p:cNvSpPr>
            <p:nvPr/>
          </p:nvSpPr>
          <p:spPr bwMode="auto">
            <a:xfrm flipH="1">
              <a:off x="2183318" y="4137260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8" name="Line 924"/>
            <p:cNvSpPr>
              <a:spLocks noChangeShapeType="1"/>
            </p:cNvSpPr>
            <p:nvPr/>
          </p:nvSpPr>
          <p:spPr bwMode="auto">
            <a:xfrm flipH="1">
              <a:off x="2183318" y="3300987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9" name="Rectangle 925"/>
            <p:cNvSpPr>
              <a:spLocks noChangeArrowheads="1"/>
            </p:cNvSpPr>
            <p:nvPr/>
          </p:nvSpPr>
          <p:spPr bwMode="auto">
            <a:xfrm>
              <a:off x="2146384" y="3538415"/>
              <a:ext cx="84419" cy="45507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0" name="Line 926"/>
            <p:cNvSpPr>
              <a:spLocks noChangeShapeType="1"/>
            </p:cNvSpPr>
            <p:nvPr/>
          </p:nvSpPr>
          <p:spPr bwMode="auto">
            <a:xfrm flipV="1">
              <a:off x="2468231" y="3459272"/>
              <a:ext cx="0" cy="783511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1" name="Line 927"/>
            <p:cNvSpPr>
              <a:spLocks noChangeShapeType="1"/>
            </p:cNvSpPr>
            <p:nvPr/>
          </p:nvSpPr>
          <p:spPr bwMode="auto">
            <a:xfrm>
              <a:off x="2436574" y="4242784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2" name="Line 928"/>
            <p:cNvSpPr>
              <a:spLocks noChangeShapeType="1"/>
            </p:cNvSpPr>
            <p:nvPr/>
          </p:nvSpPr>
          <p:spPr bwMode="auto">
            <a:xfrm>
              <a:off x="2436574" y="3459272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3" name="Line 929"/>
            <p:cNvSpPr>
              <a:spLocks noChangeShapeType="1"/>
            </p:cNvSpPr>
            <p:nvPr/>
          </p:nvSpPr>
          <p:spPr bwMode="auto">
            <a:xfrm flipH="1">
              <a:off x="2468231" y="4242784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4" name="Line 930"/>
            <p:cNvSpPr>
              <a:spLocks noChangeShapeType="1"/>
            </p:cNvSpPr>
            <p:nvPr/>
          </p:nvSpPr>
          <p:spPr bwMode="auto">
            <a:xfrm flipH="1">
              <a:off x="2468231" y="3459272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5" name="Rectangle 931"/>
            <p:cNvSpPr>
              <a:spLocks noChangeArrowheads="1"/>
            </p:cNvSpPr>
            <p:nvPr/>
          </p:nvSpPr>
          <p:spPr bwMode="auto">
            <a:xfrm>
              <a:off x="2431298" y="3740228"/>
              <a:ext cx="73866" cy="296785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6" name="Line 932"/>
            <p:cNvSpPr>
              <a:spLocks noChangeShapeType="1"/>
            </p:cNvSpPr>
            <p:nvPr/>
          </p:nvSpPr>
          <p:spPr bwMode="auto">
            <a:xfrm flipV="1">
              <a:off x="2742592" y="3332644"/>
              <a:ext cx="0" cy="84682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7" name="Line 933"/>
            <p:cNvSpPr>
              <a:spLocks noChangeShapeType="1"/>
            </p:cNvSpPr>
            <p:nvPr/>
          </p:nvSpPr>
          <p:spPr bwMode="auto">
            <a:xfrm>
              <a:off x="2710935" y="4179470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8" name="Line 934"/>
            <p:cNvSpPr>
              <a:spLocks noChangeShapeType="1"/>
            </p:cNvSpPr>
            <p:nvPr/>
          </p:nvSpPr>
          <p:spPr bwMode="auto">
            <a:xfrm>
              <a:off x="2710935" y="3332644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9" name="Line 935"/>
            <p:cNvSpPr>
              <a:spLocks noChangeShapeType="1"/>
            </p:cNvSpPr>
            <p:nvPr/>
          </p:nvSpPr>
          <p:spPr bwMode="auto">
            <a:xfrm flipH="1">
              <a:off x="2742592" y="4179470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0" name="Line 936"/>
            <p:cNvSpPr>
              <a:spLocks noChangeShapeType="1"/>
            </p:cNvSpPr>
            <p:nvPr/>
          </p:nvSpPr>
          <p:spPr bwMode="auto">
            <a:xfrm flipH="1">
              <a:off x="2742592" y="3332644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1" name="Rectangle 937"/>
            <p:cNvSpPr>
              <a:spLocks noChangeArrowheads="1"/>
            </p:cNvSpPr>
            <p:nvPr/>
          </p:nvSpPr>
          <p:spPr bwMode="auto">
            <a:xfrm>
              <a:off x="2705659" y="3475101"/>
              <a:ext cx="73866" cy="572464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2" name="Line 938"/>
            <p:cNvSpPr>
              <a:spLocks noChangeShapeType="1"/>
            </p:cNvSpPr>
            <p:nvPr/>
          </p:nvSpPr>
          <p:spPr bwMode="auto">
            <a:xfrm flipV="1">
              <a:off x="3027505" y="3300987"/>
              <a:ext cx="0" cy="825721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3" name="Line 939"/>
            <p:cNvSpPr>
              <a:spLocks noChangeShapeType="1"/>
            </p:cNvSpPr>
            <p:nvPr/>
          </p:nvSpPr>
          <p:spPr bwMode="auto">
            <a:xfrm>
              <a:off x="2995848" y="4126708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4" name="Line 940"/>
            <p:cNvSpPr>
              <a:spLocks noChangeShapeType="1"/>
            </p:cNvSpPr>
            <p:nvPr/>
          </p:nvSpPr>
          <p:spPr bwMode="auto">
            <a:xfrm>
              <a:off x="2995848" y="3300987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5" name="Line 941"/>
            <p:cNvSpPr>
              <a:spLocks noChangeShapeType="1"/>
            </p:cNvSpPr>
            <p:nvPr/>
          </p:nvSpPr>
          <p:spPr bwMode="auto">
            <a:xfrm flipH="1">
              <a:off x="3027505" y="4126708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6" name="Line 942"/>
            <p:cNvSpPr>
              <a:spLocks noChangeShapeType="1"/>
            </p:cNvSpPr>
            <p:nvPr/>
          </p:nvSpPr>
          <p:spPr bwMode="auto">
            <a:xfrm flipH="1">
              <a:off x="3027505" y="3300987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7" name="Rectangle 943"/>
            <p:cNvSpPr>
              <a:spLocks noChangeArrowheads="1"/>
            </p:cNvSpPr>
            <p:nvPr/>
          </p:nvSpPr>
          <p:spPr bwMode="auto">
            <a:xfrm>
              <a:off x="2980019" y="3527863"/>
              <a:ext cx="84419" cy="444517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8" name="Line 944"/>
            <p:cNvSpPr>
              <a:spLocks noChangeShapeType="1"/>
            </p:cNvSpPr>
            <p:nvPr/>
          </p:nvSpPr>
          <p:spPr bwMode="auto">
            <a:xfrm flipV="1">
              <a:off x="3301866" y="1649546"/>
              <a:ext cx="0" cy="2498266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9" name="Line 945"/>
            <p:cNvSpPr>
              <a:spLocks noChangeShapeType="1"/>
            </p:cNvSpPr>
            <p:nvPr/>
          </p:nvSpPr>
          <p:spPr bwMode="auto">
            <a:xfrm>
              <a:off x="3270209" y="4147813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0" name="Line 946"/>
            <p:cNvSpPr>
              <a:spLocks noChangeShapeType="1"/>
            </p:cNvSpPr>
            <p:nvPr/>
          </p:nvSpPr>
          <p:spPr bwMode="auto">
            <a:xfrm>
              <a:off x="3270209" y="1649546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1" name="Line 947"/>
            <p:cNvSpPr>
              <a:spLocks noChangeShapeType="1"/>
            </p:cNvSpPr>
            <p:nvPr/>
          </p:nvSpPr>
          <p:spPr bwMode="auto">
            <a:xfrm flipH="1">
              <a:off x="3301866" y="4147813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2" name="Line 948"/>
            <p:cNvSpPr>
              <a:spLocks noChangeShapeType="1"/>
            </p:cNvSpPr>
            <p:nvPr/>
          </p:nvSpPr>
          <p:spPr bwMode="auto">
            <a:xfrm flipH="1">
              <a:off x="3301866" y="1649546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3" name="Rectangle 949"/>
            <p:cNvSpPr>
              <a:spLocks noChangeArrowheads="1"/>
            </p:cNvSpPr>
            <p:nvPr/>
          </p:nvSpPr>
          <p:spPr bwMode="auto">
            <a:xfrm>
              <a:off x="3264933" y="2967270"/>
              <a:ext cx="73866" cy="86793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4" name="Line 950"/>
            <p:cNvSpPr>
              <a:spLocks noChangeShapeType="1"/>
            </p:cNvSpPr>
            <p:nvPr/>
          </p:nvSpPr>
          <p:spPr bwMode="auto">
            <a:xfrm flipV="1">
              <a:off x="3576227" y="3343197"/>
              <a:ext cx="0" cy="899587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5" name="Line 951"/>
            <p:cNvSpPr>
              <a:spLocks noChangeShapeType="1"/>
            </p:cNvSpPr>
            <p:nvPr/>
          </p:nvSpPr>
          <p:spPr bwMode="auto">
            <a:xfrm>
              <a:off x="3544570" y="4242784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6" name="Line 952"/>
            <p:cNvSpPr>
              <a:spLocks noChangeShapeType="1"/>
            </p:cNvSpPr>
            <p:nvPr/>
          </p:nvSpPr>
          <p:spPr bwMode="auto">
            <a:xfrm>
              <a:off x="3544570" y="3343197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7" name="Line 953"/>
            <p:cNvSpPr>
              <a:spLocks noChangeShapeType="1"/>
            </p:cNvSpPr>
            <p:nvPr/>
          </p:nvSpPr>
          <p:spPr bwMode="auto">
            <a:xfrm flipH="1">
              <a:off x="3576227" y="4242784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8" name="Line 954"/>
            <p:cNvSpPr>
              <a:spLocks noChangeShapeType="1"/>
            </p:cNvSpPr>
            <p:nvPr/>
          </p:nvSpPr>
          <p:spPr bwMode="auto">
            <a:xfrm flipH="1">
              <a:off x="3576227" y="3343197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9" name="Rectangle 955"/>
            <p:cNvSpPr>
              <a:spLocks noChangeArrowheads="1"/>
            </p:cNvSpPr>
            <p:nvPr/>
          </p:nvSpPr>
          <p:spPr bwMode="auto">
            <a:xfrm>
              <a:off x="3539293" y="3359025"/>
              <a:ext cx="84419" cy="560593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0" name="Line 956"/>
            <p:cNvSpPr>
              <a:spLocks noChangeShapeType="1"/>
            </p:cNvSpPr>
            <p:nvPr/>
          </p:nvSpPr>
          <p:spPr bwMode="auto">
            <a:xfrm flipV="1">
              <a:off x="3861140" y="2580790"/>
              <a:ext cx="0" cy="1472051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1" name="Line 957"/>
            <p:cNvSpPr>
              <a:spLocks noChangeShapeType="1"/>
            </p:cNvSpPr>
            <p:nvPr/>
          </p:nvSpPr>
          <p:spPr bwMode="auto">
            <a:xfrm>
              <a:off x="3829483" y="4052841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2" name="Line 958"/>
            <p:cNvSpPr>
              <a:spLocks noChangeShapeType="1"/>
            </p:cNvSpPr>
            <p:nvPr/>
          </p:nvSpPr>
          <p:spPr bwMode="auto">
            <a:xfrm>
              <a:off x="3829483" y="2580790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3" name="Line 959"/>
            <p:cNvSpPr>
              <a:spLocks noChangeShapeType="1"/>
            </p:cNvSpPr>
            <p:nvPr/>
          </p:nvSpPr>
          <p:spPr bwMode="auto">
            <a:xfrm flipH="1">
              <a:off x="3861140" y="4052841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4" name="Line 960"/>
            <p:cNvSpPr>
              <a:spLocks noChangeShapeType="1"/>
            </p:cNvSpPr>
            <p:nvPr/>
          </p:nvSpPr>
          <p:spPr bwMode="auto">
            <a:xfrm flipH="1">
              <a:off x="3861140" y="2580790"/>
              <a:ext cx="3165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5" name="Rectangle 961"/>
            <p:cNvSpPr>
              <a:spLocks noChangeArrowheads="1"/>
            </p:cNvSpPr>
            <p:nvPr/>
          </p:nvSpPr>
          <p:spPr bwMode="auto">
            <a:xfrm>
              <a:off x="3824207" y="3264054"/>
              <a:ext cx="73866" cy="655564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6" name="Rectangle 962"/>
            <p:cNvSpPr>
              <a:spLocks noChangeArrowheads="1"/>
            </p:cNvSpPr>
            <p:nvPr/>
          </p:nvSpPr>
          <p:spPr bwMode="auto">
            <a:xfrm>
              <a:off x="1043665" y="3935447"/>
              <a:ext cx="73866" cy="75185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7" name="Rectangle 963"/>
            <p:cNvSpPr>
              <a:spLocks noChangeArrowheads="1"/>
            </p:cNvSpPr>
            <p:nvPr/>
          </p:nvSpPr>
          <p:spPr bwMode="auto">
            <a:xfrm>
              <a:off x="1318026" y="3851028"/>
              <a:ext cx="73866" cy="73866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8" name="Rectangle 964"/>
            <p:cNvSpPr>
              <a:spLocks noChangeArrowheads="1"/>
            </p:cNvSpPr>
            <p:nvPr/>
          </p:nvSpPr>
          <p:spPr bwMode="auto">
            <a:xfrm>
              <a:off x="1602939" y="3766609"/>
              <a:ext cx="73866" cy="73866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9" name="Rectangle 965"/>
            <p:cNvSpPr>
              <a:spLocks noChangeArrowheads="1"/>
            </p:cNvSpPr>
            <p:nvPr/>
          </p:nvSpPr>
          <p:spPr bwMode="auto">
            <a:xfrm>
              <a:off x="1877300" y="3745505"/>
              <a:ext cx="73866" cy="73866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0" name="Rectangle 966"/>
            <p:cNvSpPr>
              <a:spLocks noChangeArrowheads="1"/>
            </p:cNvSpPr>
            <p:nvPr/>
          </p:nvSpPr>
          <p:spPr bwMode="auto">
            <a:xfrm>
              <a:off x="2151661" y="3808819"/>
              <a:ext cx="73866" cy="73866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1" name="Rectangle 967"/>
            <p:cNvSpPr>
              <a:spLocks noChangeArrowheads="1"/>
            </p:cNvSpPr>
            <p:nvPr/>
          </p:nvSpPr>
          <p:spPr bwMode="auto">
            <a:xfrm>
              <a:off x="2436574" y="3924894"/>
              <a:ext cx="73866" cy="73866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2" name="Rectangle 968"/>
            <p:cNvSpPr>
              <a:spLocks noChangeArrowheads="1"/>
            </p:cNvSpPr>
            <p:nvPr/>
          </p:nvSpPr>
          <p:spPr bwMode="auto">
            <a:xfrm>
              <a:off x="2710935" y="3808819"/>
              <a:ext cx="73866" cy="73866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3" name="Rectangle 969"/>
            <p:cNvSpPr>
              <a:spLocks noChangeArrowheads="1"/>
            </p:cNvSpPr>
            <p:nvPr/>
          </p:nvSpPr>
          <p:spPr bwMode="auto">
            <a:xfrm>
              <a:off x="2995848" y="3787714"/>
              <a:ext cx="73866" cy="73866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4" name="Rectangle 970"/>
            <p:cNvSpPr>
              <a:spLocks noChangeArrowheads="1"/>
            </p:cNvSpPr>
            <p:nvPr/>
          </p:nvSpPr>
          <p:spPr bwMode="auto">
            <a:xfrm>
              <a:off x="3270209" y="3629429"/>
              <a:ext cx="73866" cy="73866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5" name="Rectangle 971"/>
            <p:cNvSpPr>
              <a:spLocks noChangeArrowheads="1"/>
            </p:cNvSpPr>
            <p:nvPr/>
          </p:nvSpPr>
          <p:spPr bwMode="auto">
            <a:xfrm>
              <a:off x="3544570" y="3566115"/>
              <a:ext cx="73866" cy="73866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6" name="Rectangle 972"/>
            <p:cNvSpPr>
              <a:spLocks noChangeArrowheads="1"/>
            </p:cNvSpPr>
            <p:nvPr/>
          </p:nvSpPr>
          <p:spPr bwMode="auto">
            <a:xfrm>
              <a:off x="3829483" y="3618877"/>
              <a:ext cx="73866" cy="73866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7" name="Line 973"/>
            <p:cNvSpPr>
              <a:spLocks noChangeShapeType="1"/>
            </p:cNvSpPr>
            <p:nvPr/>
          </p:nvSpPr>
          <p:spPr bwMode="auto">
            <a:xfrm>
              <a:off x="737647" y="4253336"/>
              <a:ext cx="33450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8" name="Line 974"/>
            <p:cNvSpPr>
              <a:spLocks noChangeShapeType="1"/>
            </p:cNvSpPr>
            <p:nvPr/>
          </p:nvSpPr>
          <p:spPr bwMode="auto">
            <a:xfrm>
              <a:off x="737647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9" name="Line 975"/>
            <p:cNvSpPr>
              <a:spLocks noChangeShapeType="1"/>
            </p:cNvSpPr>
            <p:nvPr/>
          </p:nvSpPr>
          <p:spPr bwMode="auto">
            <a:xfrm>
              <a:off x="1012008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0" name="Line 976"/>
            <p:cNvSpPr>
              <a:spLocks noChangeShapeType="1"/>
            </p:cNvSpPr>
            <p:nvPr/>
          </p:nvSpPr>
          <p:spPr bwMode="auto">
            <a:xfrm>
              <a:off x="1296921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1" name="Line 977"/>
            <p:cNvSpPr>
              <a:spLocks noChangeShapeType="1"/>
            </p:cNvSpPr>
            <p:nvPr/>
          </p:nvSpPr>
          <p:spPr bwMode="auto">
            <a:xfrm>
              <a:off x="1571282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2" name="Line 978"/>
            <p:cNvSpPr>
              <a:spLocks noChangeShapeType="1"/>
            </p:cNvSpPr>
            <p:nvPr/>
          </p:nvSpPr>
          <p:spPr bwMode="auto">
            <a:xfrm>
              <a:off x="1856195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3" name="Line 979"/>
            <p:cNvSpPr>
              <a:spLocks noChangeShapeType="1"/>
            </p:cNvSpPr>
            <p:nvPr/>
          </p:nvSpPr>
          <p:spPr bwMode="auto">
            <a:xfrm>
              <a:off x="2130556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4" name="Line 980"/>
            <p:cNvSpPr>
              <a:spLocks noChangeShapeType="1"/>
            </p:cNvSpPr>
            <p:nvPr/>
          </p:nvSpPr>
          <p:spPr bwMode="auto">
            <a:xfrm>
              <a:off x="2415469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5" name="Line 981"/>
            <p:cNvSpPr>
              <a:spLocks noChangeShapeType="1"/>
            </p:cNvSpPr>
            <p:nvPr/>
          </p:nvSpPr>
          <p:spPr bwMode="auto">
            <a:xfrm>
              <a:off x="2689830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6" name="Line 982"/>
            <p:cNvSpPr>
              <a:spLocks noChangeShapeType="1"/>
            </p:cNvSpPr>
            <p:nvPr/>
          </p:nvSpPr>
          <p:spPr bwMode="auto">
            <a:xfrm>
              <a:off x="2964191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7" name="Line 983"/>
            <p:cNvSpPr>
              <a:spLocks noChangeShapeType="1"/>
            </p:cNvSpPr>
            <p:nvPr/>
          </p:nvSpPr>
          <p:spPr bwMode="auto">
            <a:xfrm>
              <a:off x="3249104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8" name="Line 984"/>
            <p:cNvSpPr>
              <a:spLocks noChangeShapeType="1"/>
            </p:cNvSpPr>
            <p:nvPr/>
          </p:nvSpPr>
          <p:spPr bwMode="auto">
            <a:xfrm>
              <a:off x="3523465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9" name="Line 985"/>
            <p:cNvSpPr>
              <a:spLocks noChangeShapeType="1"/>
            </p:cNvSpPr>
            <p:nvPr/>
          </p:nvSpPr>
          <p:spPr bwMode="auto">
            <a:xfrm>
              <a:off x="3808378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0" name="Line 986"/>
            <p:cNvSpPr>
              <a:spLocks noChangeShapeType="1"/>
            </p:cNvSpPr>
            <p:nvPr/>
          </p:nvSpPr>
          <p:spPr bwMode="auto">
            <a:xfrm>
              <a:off x="4082739" y="4232231"/>
              <a:ext cx="0" cy="211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1" name="Rectangle 987"/>
            <p:cNvSpPr>
              <a:spLocks noChangeArrowheads="1"/>
            </p:cNvSpPr>
            <p:nvPr/>
          </p:nvSpPr>
          <p:spPr bwMode="auto">
            <a:xfrm>
              <a:off x="967160" y="4257293"/>
              <a:ext cx="105523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232" name="Rectangle 988"/>
            <p:cNvSpPr>
              <a:spLocks noChangeArrowheads="1"/>
            </p:cNvSpPr>
            <p:nvPr/>
          </p:nvSpPr>
          <p:spPr bwMode="auto">
            <a:xfrm>
              <a:off x="1241521" y="4257293"/>
              <a:ext cx="105523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33" name="Rectangle 989"/>
            <p:cNvSpPr>
              <a:spLocks noChangeArrowheads="1"/>
            </p:cNvSpPr>
            <p:nvPr/>
          </p:nvSpPr>
          <p:spPr bwMode="auto">
            <a:xfrm>
              <a:off x="1526434" y="4257293"/>
              <a:ext cx="105523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234" name="Rectangle 990"/>
            <p:cNvSpPr>
              <a:spLocks noChangeArrowheads="1"/>
            </p:cNvSpPr>
            <p:nvPr/>
          </p:nvSpPr>
          <p:spPr bwMode="auto">
            <a:xfrm>
              <a:off x="1800795" y="4257293"/>
              <a:ext cx="97609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35" name="Rectangle 991"/>
            <p:cNvSpPr>
              <a:spLocks noChangeArrowheads="1"/>
            </p:cNvSpPr>
            <p:nvPr/>
          </p:nvSpPr>
          <p:spPr bwMode="auto">
            <a:xfrm>
              <a:off x="2075156" y="4257293"/>
              <a:ext cx="113438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36" name="Rectangle 992"/>
            <p:cNvSpPr>
              <a:spLocks noChangeArrowheads="1"/>
            </p:cNvSpPr>
            <p:nvPr/>
          </p:nvSpPr>
          <p:spPr bwMode="auto">
            <a:xfrm>
              <a:off x="2360069" y="4257293"/>
              <a:ext cx="105523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37" name="Rectangle 993"/>
            <p:cNvSpPr>
              <a:spLocks noChangeArrowheads="1"/>
            </p:cNvSpPr>
            <p:nvPr/>
          </p:nvSpPr>
          <p:spPr bwMode="auto">
            <a:xfrm>
              <a:off x="2644983" y="4257293"/>
              <a:ext cx="8178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38" name="Rectangle 994"/>
            <p:cNvSpPr>
              <a:spLocks noChangeArrowheads="1"/>
            </p:cNvSpPr>
            <p:nvPr/>
          </p:nvSpPr>
          <p:spPr bwMode="auto">
            <a:xfrm>
              <a:off x="2919343" y="4257293"/>
              <a:ext cx="105523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39" name="Rectangle 995"/>
            <p:cNvSpPr>
              <a:spLocks noChangeArrowheads="1"/>
            </p:cNvSpPr>
            <p:nvPr/>
          </p:nvSpPr>
          <p:spPr bwMode="auto">
            <a:xfrm>
              <a:off x="3204257" y="4257293"/>
              <a:ext cx="89695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40" name="Rectangle 996"/>
            <p:cNvSpPr>
              <a:spLocks noChangeArrowheads="1"/>
            </p:cNvSpPr>
            <p:nvPr/>
          </p:nvSpPr>
          <p:spPr bwMode="auto">
            <a:xfrm>
              <a:off x="3468065" y="4257293"/>
              <a:ext cx="123990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241" name="Rectangle 997"/>
            <p:cNvSpPr>
              <a:spLocks noChangeArrowheads="1"/>
            </p:cNvSpPr>
            <p:nvPr/>
          </p:nvSpPr>
          <p:spPr bwMode="auto">
            <a:xfrm>
              <a:off x="3752978" y="4257293"/>
              <a:ext cx="105523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42" name="Rectangle 998"/>
            <p:cNvSpPr>
              <a:spLocks noChangeArrowheads="1"/>
            </p:cNvSpPr>
            <p:nvPr/>
          </p:nvSpPr>
          <p:spPr bwMode="auto">
            <a:xfrm>
              <a:off x="2067242" y="4507911"/>
              <a:ext cx="1026215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sampling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sites</a:t>
              </a:r>
            </a:p>
          </p:txBody>
        </p:sp>
        <p:sp>
          <p:nvSpPr>
            <p:cNvPr id="243" name="Line 999"/>
            <p:cNvSpPr>
              <a:spLocks noChangeShapeType="1"/>
            </p:cNvSpPr>
            <p:nvPr/>
          </p:nvSpPr>
          <p:spPr bwMode="auto">
            <a:xfrm>
              <a:off x="737647" y="1110058"/>
              <a:ext cx="33450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4" name="Line 1000"/>
            <p:cNvSpPr>
              <a:spLocks noChangeShapeType="1"/>
            </p:cNvSpPr>
            <p:nvPr/>
          </p:nvSpPr>
          <p:spPr bwMode="auto">
            <a:xfrm flipV="1">
              <a:off x="737647" y="1110058"/>
              <a:ext cx="0" cy="314327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5" name="Line 1001"/>
            <p:cNvSpPr>
              <a:spLocks noChangeShapeType="1"/>
            </p:cNvSpPr>
            <p:nvPr/>
          </p:nvSpPr>
          <p:spPr bwMode="auto">
            <a:xfrm flipH="1">
              <a:off x="737647" y="4253336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6" name="Line 1002"/>
            <p:cNvSpPr>
              <a:spLocks noChangeShapeType="1"/>
            </p:cNvSpPr>
            <p:nvPr/>
          </p:nvSpPr>
          <p:spPr bwMode="auto">
            <a:xfrm flipH="1">
              <a:off x="737647" y="3903790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7" name="Line 1003"/>
            <p:cNvSpPr>
              <a:spLocks noChangeShapeType="1"/>
            </p:cNvSpPr>
            <p:nvPr/>
          </p:nvSpPr>
          <p:spPr bwMode="auto">
            <a:xfrm flipH="1">
              <a:off x="737647" y="3555563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8" name="Line 1004"/>
            <p:cNvSpPr>
              <a:spLocks noChangeShapeType="1"/>
            </p:cNvSpPr>
            <p:nvPr/>
          </p:nvSpPr>
          <p:spPr bwMode="auto">
            <a:xfrm flipH="1">
              <a:off x="737647" y="3206016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Line 1006"/>
            <p:cNvSpPr>
              <a:spLocks noChangeShapeType="1"/>
            </p:cNvSpPr>
            <p:nvPr/>
          </p:nvSpPr>
          <p:spPr bwMode="auto">
            <a:xfrm flipH="1">
              <a:off x="737647" y="2856470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Line 1007"/>
            <p:cNvSpPr>
              <a:spLocks noChangeShapeType="1"/>
            </p:cNvSpPr>
            <p:nvPr/>
          </p:nvSpPr>
          <p:spPr bwMode="auto">
            <a:xfrm flipH="1">
              <a:off x="737647" y="2506924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" name="Line 1008"/>
            <p:cNvSpPr>
              <a:spLocks noChangeShapeType="1"/>
            </p:cNvSpPr>
            <p:nvPr/>
          </p:nvSpPr>
          <p:spPr bwMode="auto">
            <a:xfrm flipH="1">
              <a:off x="737647" y="2158697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Line 1009"/>
            <p:cNvSpPr>
              <a:spLocks noChangeShapeType="1"/>
            </p:cNvSpPr>
            <p:nvPr/>
          </p:nvSpPr>
          <p:spPr bwMode="auto">
            <a:xfrm flipH="1">
              <a:off x="737647" y="1809150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" name="Line 1010"/>
            <p:cNvSpPr>
              <a:spLocks noChangeShapeType="1"/>
            </p:cNvSpPr>
            <p:nvPr/>
          </p:nvSpPr>
          <p:spPr bwMode="auto">
            <a:xfrm flipH="1">
              <a:off x="737647" y="1459604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Line 1011"/>
            <p:cNvSpPr>
              <a:spLocks noChangeShapeType="1"/>
            </p:cNvSpPr>
            <p:nvPr/>
          </p:nvSpPr>
          <p:spPr bwMode="auto">
            <a:xfrm flipH="1">
              <a:off x="737647" y="1110058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" name="Rectangle 1012"/>
            <p:cNvSpPr>
              <a:spLocks noChangeArrowheads="1"/>
            </p:cNvSpPr>
            <p:nvPr/>
          </p:nvSpPr>
          <p:spPr bwMode="auto">
            <a:xfrm>
              <a:off x="621571" y="4190022"/>
              <a:ext cx="8178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23" name="Rectangle 1013"/>
            <p:cNvSpPr>
              <a:spLocks noChangeArrowheads="1"/>
            </p:cNvSpPr>
            <p:nvPr/>
          </p:nvSpPr>
          <p:spPr bwMode="auto">
            <a:xfrm>
              <a:off x="446139" y="3778481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10,0</a:t>
              </a:r>
            </a:p>
          </p:txBody>
        </p:sp>
        <p:sp>
          <p:nvSpPr>
            <p:cNvPr id="24" name="Rectangle 1014"/>
            <p:cNvSpPr>
              <a:spLocks noChangeArrowheads="1"/>
            </p:cNvSpPr>
            <p:nvPr/>
          </p:nvSpPr>
          <p:spPr bwMode="auto">
            <a:xfrm>
              <a:off x="432948" y="3428934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20,0</a:t>
              </a:r>
            </a:p>
          </p:txBody>
        </p:sp>
        <p:sp>
          <p:nvSpPr>
            <p:cNvPr id="25" name="Rectangle 1015"/>
            <p:cNvSpPr>
              <a:spLocks noChangeArrowheads="1"/>
            </p:cNvSpPr>
            <p:nvPr/>
          </p:nvSpPr>
          <p:spPr bwMode="auto">
            <a:xfrm>
              <a:off x="432948" y="3080707"/>
              <a:ext cx="245342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300</a:t>
              </a:r>
            </a:p>
          </p:txBody>
        </p:sp>
        <p:sp>
          <p:nvSpPr>
            <p:cNvPr id="26" name="Rectangle 1016"/>
            <p:cNvSpPr>
              <a:spLocks noChangeArrowheads="1"/>
            </p:cNvSpPr>
            <p:nvPr/>
          </p:nvSpPr>
          <p:spPr bwMode="auto">
            <a:xfrm>
              <a:off x="432948" y="2731161"/>
              <a:ext cx="245342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400</a:t>
              </a:r>
            </a:p>
          </p:txBody>
        </p:sp>
        <p:sp>
          <p:nvSpPr>
            <p:cNvPr id="27" name="Rectangle 1017"/>
            <p:cNvSpPr>
              <a:spLocks noChangeArrowheads="1"/>
            </p:cNvSpPr>
            <p:nvPr/>
          </p:nvSpPr>
          <p:spPr bwMode="auto">
            <a:xfrm>
              <a:off x="432948" y="2381615"/>
              <a:ext cx="245342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500</a:t>
              </a:r>
            </a:p>
          </p:txBody>
        </p:sp>
        <p:sp>
          <p:nvSpPr>
            <p:cNvPr id="28" name="Rectangle 1018"/>
            <p:cNvSpPr>
              <a:spLocks noChangeArrowheads="1"/>
            </p:cNvSpPr>
            <p:nvPr/>
          </p:nvSpPr>
          <p:spPr bwMode="auto">
            <a:xfrm>
              <a:off x="432948" y="2032069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60,0</a:t>
              </a:r>
            </a:p>
          </p:txBody>
        </p:sp>
        <p:sp>
          <p:nvSpPr>
            <p:cNvPr id="29" name="Rectangle 1019"/>
            <p:cNvSpPr>
              <a:spLocks noChangeArrowheads="1"/>
            </p:cNvSpPr>
            <p:nvPr/>
          </p:nvSpPr>
          <p:spPr bwMode="auto">
            <a:xfrm>
              <a:off x="432948" y="1683841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70,0</a:t>
              </a:r>
            </a:p>
          </p:txBody>
        </p:sp>
        <p:sp>
          <p:nvSpPr>
            <p:cNvPr id="30" name="Rectangle 1020"/>
            <p:cNvSpPr>
              <a:spLocks noChangeArrowheads="1"/>
            </p:cNvSpPr>
            <p:nvPr/>
          </p:nvSpPr>
          <p:spPr bwMode="auto">
            <a:xfrm>
              <a:off x="432948" y="1334295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80,0</a:t>
              </a:r>
            </a:p>
          </p:txBody>
        </p:sp>
        <p:sp>
          <p:nvSpPr>
            <p:cNvPr id="31" name="Rectangle 1021"/>
            <p:cNvSpPr>
              <a:spLocks noChangeArrowheads="1"/>
            </p:cNvSpPr>
            <p:nvPr/>
          </p:nvSpPr>
          <p:spPr bwMode="auto">
            <a:xfrm>
              <a:off x="432948" y="984749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90,0</a:t>
              </a:r>
            </a:p>
          </p:txBody>
        </p:sp>
        <p:sp>
          <p:nvSpPr>
            <p:cNvPr id="32" name="Rectangle 1022"/>
            <p:cNvSpPr>
              <a:spLocks noChangeArrowheads="1"/>
            </p:cNvSpPr>
            <p:nvPr/>
          </p:nvSpPr>
          <p:spPr bwMode="auto">
            <a:xfrm rot="16200000">
              <a:off x="118207" y="2578152"/>
              <a:ext cx="341632" cy="215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% O</a:t>
              </a:r>
              <a:r>
                <a:rPr kumimoji="0" lang="pt-PT" altLang="pt-PT" sz="1400" b="1" i="0" u="none" strike="noStrike" cap="none" normalizeH="0" baseline="-2500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</a:t>
              </a:r>
            </a:p>
          </p:txBody>
        </p:sp>
        <p:sp>
          <p:nvSpPr>
            <p:cNvPr id="33" name="Line 1023"/>
            <p:cNvSpPr>
              <a:spLocks noChangeShapeType="1"/>
            </p:cNvSpPr>
            <p:nvPr/>
          </p:nvSpPr>
          <p:spPr bwMode="auto">
            <a:xfrm flipV="1">
              <a:off x="4082739" y="1110058"/>
              <a:ext cx="0" cy="314327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" name="Line 1024"/>
            <p:cNvSpPr>
              <a:spLocks noChangeShapeType="1"/>
            </p:cNvSpPr>
            <p:nvPr/>
          </p:nvSpPr>
          <p:spPr bwMode="auto">
            <a:xfrm>
              <a:off x="4061634" y="4253336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Line 1025"/>
            <p:cNvSpPr>
              <a:spLocks noChangeShapeType="1"/>
            </p:cNvSpPr>
            <p:nvPr/>
          </p:nvSpPr>
          <p:spPr bwMode="auto">
            <a:xfrm>
              <a:off x="4061634" y="3734952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Line 1026"/>
            <p:cNvSpPr>
              <a:spLocks noChangeShapeType="1"/>
            </p:cNvSpPr>
            <p:nvPr/>
          </p:nvSpPr>
          <p:spPr bwMode="auto">
            <a:xfrm>
              <a:off x="4061634" y="3206016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" name="Line 1027"/>
            <p:cNvSpPr>
              <a:spLocks noChangeShapeType="1"/>
            </p:cNvSpPr>
            <p:nvPr/>
          </p:nvSpPr>
          <p:spPr bwMode="auto">
            <a:xfrm>
              <a:off x="4061634" y="2687633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Line 1028"/>
            <p:cNvSpPr>
              <a:spLocks noChangeShapeType="1"/>
            </p:cNvSpPr>
            <p:nvPr/>
          </p:nvSpPr>
          <p:spPr bwMode="auto">
            <a:xfrm>
              <a:off x="4061634" y="2158697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Line 1029"/>
            <p:cNvSpPr>
              <a:spLocks noChangeShapeType="1"/>
            </p:cNvSpPr>
            <p:nvPr/>
          </p:nvSpPr>
          <p:spPr bwMode="auto">
            <a:xfrm>
              <a:off x="4061634" y="1638994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Line 1030"/>
            <p:cNvSpPr>
              <a:spLocks noChangeShapeType="1"/>
            </p:cNvSpPr>
            <p:nvPr/>
          </p:nvSpPr>
          <p:spPr bwMode="auto">
            <a:xfrm>
              <a:off x="4061634" y="1110058"/>
              <a:ext cx="211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" name="Rectangle 1031"/>
            <p:cNvSpPr>
              <a:spLocks noChangeArrowheads="1"/>
            </p:cNvSpPr>
            <p:nvPr/>
          </p:nvSpPr>
          <p:spPr bwMode="auto">
            <a:xfrm>
              <a:off x="4135500" y="4190022"/>
              <a:ext cx="8178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42" name="Rectangle 1032"/>
            <p:cNvSpPr>
              <a:spLocks noChangeArrowheads="1"/>
            </p:cNvSpPr>
            <p:nvPr/>
          </p:nvSpPr>
          <p:spPr bwMode="auto">
            <a:xfrm>
              <a:off x="4135500" y="3661086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10,0</a:t>
              </a:r>
            </a:p>
          </p:txBody>
        </p:sp>
        <p:sp>
          <p:nvSpPr>
            <p:cNvPr id="43" name="Rectangle 1033"/>
            <p:cNvSpPr>
              <a:spLocks noChangeArrowheads="1"/>
            </p:cNvSpPr>
            <p:nvPr/>
          </p:nvSpPr>
          <p:spPr bwMode="auto">
            <a:xfrm>
              <a:off x="4135500" y="3142702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20,0</a:t>
              </a:r>
            </a:p>
          </p:txBody>
        </p:sp>
        <p:sp>
          <p:nvSpPr>
            <p:cNvPr id="44" name="Rectangle 1034"/>
            <p:cNvSpPr>
              <a:spLocks noChangeArrowheads="1"/>
            </p:cNvSpPr>
            <p:nvPr/>
          </p:nvSpPr>
          <p:spPr bwMode="auto">
            <a:xfrm>
              <a:off x="4135500" y="2612447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30,0</a:t>
              </a:r>
            </a:p>
          </p:txBody>
        </p:sp>
        <p:sp>
          <p:nvSpPr>
            <p:cNvPr id="45" name="Rectangle 1035"/>
            <p:cNvSpPr>
              <a:spLocks noChangeArrowheads="1"/>
            </p:cNvSpPr>
            <p:nvPr/>
          </p:nvSpPr>
          <p:spPr bwMode="auto">
            <a:xfrm>
              <a:off x="4135500" y="2094064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40,0</a:t>
              </a:r>
            </a:p>
          </p:txBody>
        </p:sp>
        <p:sp>
          <p:nvSpPr>
            <p:cNvPr id="46" name="Rectangle 1036"/>
            <p:cNvSpPr>
              <a:spLocks noChangeArrowheads="1"/>
            </p:cNvSpPr>
            <p:nvPr/>
          </p:nvSpPr>
          <p:spPr bwMode="auto">
            <a:xfrm>
              <a:off x="4135500" y="1565128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50,0</a:t>
              </a:r>
            </a:p>
          </p:txBody>
        </p:sp>
        <p:sp>
          <p:nvSpPr>
            <p:cNvPr id="47" name="Rectangle 1037"/>
            <p:cNvSpPr>
              <a:spLocks noChangeArrowheads="1"/>
            </p:cNvSpPr>
            <p:nvPr/>
          </p:nvSpPr>
          <p:spPr bwMode="auto">
            <a:xfrm>
              <a:off x="4135500" y="1046744"/>
              <a:ext cx="287551" cy="21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60,0</a:t>
              </a:r>
            </a:p>
          </p:txBody>
        </p:sp>
        <p:sp>
          <p:nvSpPr>
            <p:cNvPr id="48" name="Rectangle 1038"/>
            <p:cNvSpPr>
              <a:spLocks noChangeArrowheads="1"/>
            </p:cNvSpPr>
            <p:nvPr/>
          </p:nvSpPr>
          <p:spPr bwMode="auto">
            <a:xfrm rot="16200000">
              <a:off x="4008068" y="2540156"/>
              <a:ext cx="1084253" cy="215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BOD</a:t>
              </a:r>
              <a:r>
                <a:rPr kumimoji="0" lang="pt-PT" altLang="pt-PT" sz="1400" b="1" i="0" u="none" strike="noStrike" cap="none" normalizeH="0" baseline="-2500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5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(mg O</a:t>
              </a:r>
              <a:r>
                <a:rPr kumimoji="0" lang="pt-PT" altLang="pt-PT" sz="1400" b="1" i="0" u="none" strike="noStrike" cap="none" normalizeH="0" baseline="-2500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/L)</a:t>
              </a:r>
            </a:p>
          </p:txBody>
        </p:sp>
        <p:grpSp>
          <p:nvGrpSpPr>
            <p:cNvPr id="255" name="Grupo 254"/>
            <p:cNvGrpSpPr/>
            <p:nvPr/>
          </p:nvGrpSpPr>
          <p:grpSpPr>
            <a:xfrm>
              <a:off x="2086283" y="2473264"/>
              <a:ext cx="853866" cy="626528"/>
              <a:chOff x="7659162" y="2437441"/>
              <a:chExt cx="1261791" cy="825091"/>
            </a:xfrm>
          </p:grpSpPr>
          <p:sp>
            <p:nvSpPr>
              <p:cNvPr id="256" name="Oval 157"/>
              <p:cNvSpPr>
                <a:spLocks noChangeArrowheads="1"/>
              </p:cNvSpPr>
              <p:nvPr/>
            </p:nvSpPr>
            <p:spPr bwMode="auto">
              <a:xfrm>
                <a:off x="7863394" y="2510011"/>
                <a:ext cx="89318" cy="90714"/>
              </a:xfrm>
              <a:prstGeom prst="ellipse">
                <a:avLst/>
              </a:prstGeom>
              <a:solidFill>
                <a:schemeClr val="tx1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7" name="Rectangle 158"/>
              <p:cNvSpPr>
                <a:spLocks noChangeArrowheads="1"/>
              </p:cNvSpPr>
              <p:nvPr/>
            </p:nvSpPr>
            <p:spPr bwMode="auto">
              <a:xfrm>
                <a:off x="8030864" y="2477912"/>
                <a:ext cx="61479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100" b="0" i="0" u="none" strike="noStrike" cap="none" normalizeH="0" baseline="0" dirty="0" err="1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Median</a:t>
                </a:r>
                <a:r>
                  <a:rPr kumimoji="0" lang="pt-PT" altLang="pt-PT" sz="1100" b="0" i="0" u="none" strike="noStrike" cap="none" normalizeH="0" baseline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</a:p>
            </p:txBody>
          </p:sp>
          <p:sp>
            <p:nvSpPr>
              <p:cNvPr id="258" name="Rectangle 159"/>
              <p:cNvSpPr>
                <a:spLocks noChangeArrowheads="1"/>
              </p:cNvSpPr>
              <p:nvPr/>
            </p:nvSpPr>
            <p:spPr bwMode="auto">
              <a:xfrm>
                <a:off x="7810899" y="2774045"/>
                <a:ext cx="178636" cy="101879"/>
              </a:xfrm>
              <a:prstGeom prst="rect">
                <a:avLst/>
              </a:prstGeom>
              <a:pattFill prst="pct30">
                <a:fgClr>
                  <a:schemeClr val="bg1">
                    <a:lumMod val="50000"/>
                  </a:schemeClr>
                </a:fgClr>
                <a:bgClr>
                  <a:srgbClr val="FFFFCC"/>
                </a:bgClr>
              </a:pattFill>
              <a:ln w="1270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9" name="Rectangle 160"/>
              <p:cNvSpPr>
                <a:spLocks noChangeArrowheads="1"/>
              </p:cNvSpPr>
              <p:nvPr/>
            </p:nvSpPr>
            <p:spPr bwMode="auto">
              <a:xfrm>
                <a:off x="8025100" y="2730649"/>
                <a:ext cx="78408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25%-75% </a:t>
                </a:r>
              </a:p>
            </p:txBody>
          </p:sp>
          <p:sp>
            <p:nvSpPr>
              <p:cNvPr id="260" name="Line 161"/>
              <p:cNvSpPr>
                <a:spLocks noChangeShapeType="1"/>
              </p:cNvSpPr>
              <p:nvPr/>
            </p:nvSpPr>
            <p:spPr bwMode="auto">
              <a:xfrm>
                <a:off x="7875046" y="3013775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1" name="Line 162"/>
              <p:cNvSpPr>
                <a:spLocks noChangeShapeType="1"/>
              </p:cNvSpPr>
              <p:nvPr/>
            </p:nvSpPr>
            <p:spPr bwMode="auto">
              <a:xfrm flipH="1">
                <a:off x="7875046" y="3126819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2" name="Line 163"/>
              <p:cNvSpPr>
                <a:spLocks noChangeShapeType="1"/>
              </p:cNvSpPr>
              <p:nvPr/>
            </p:nvSpPr>
            <p:spPr bwMode="auto">
              <a:xfrm>
                <a:off x="7964364" y="3013775"/>
                <a:ext cx="0" cy="11304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3" name="Rectangle 164"/>
              <p:cNvSpPr>
                <a:spLocks noChangeArrowheads="1"/>
              </p:cNvSpPr>
              <p:nvPr/>
            </p:nvSpPr>
            <p:spPr bwMode="auto">
              <a:xfrm>
                <a:off x="8087176" y="2992841"/>
                <a:ext cx="70389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Min-Max </a:t>
                </a:r>
              </a:p>
            </p:txBody>
          </p:sp>
          <p:sp>
            <p:nvSpPr>
              <p:cNvPr id="264" name="Retângulo 263"/>
              <p:cNvSpPr/>
              <p:nvPr/>
            </p:nvSpPr>
            <p:spPr>
              <a:xfrm>
                <a:off x="7659162" y="2437441"/>
                <a:ext cx="1261791" cy="825091"/>
              </a:xfrm>
              <a:prstGeom prst="rect">
                <a:avLst/>
              </a:prstGeom>
              <a:noFill/>
              <a:ln>
                <a:solidFill>
                  <a:srgbClr val="006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>
                  <a:solidFill>
                    <a:srgbClr val="006600"/>
                  </a:solidFill>
                </a:endParaRPr>
              </a:p>
            </p:txBody>
          </p:sp>
        </p:grpSp>
      </p:grpSp>
      <p:graphicFrame>
        <p:nvGraphicFramePr>
          <p:cNvPr id="266" name="Gráfico 26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6760523"/>
              </p:ext>
            </p:extLst>
          </p:nvPr>
        </p:nvGraphicFramePr>
        <p:xfrm>
          <a:off x="4780871" y="844752"/>
          <a:ext cx="3889428" cy="1915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67" name="Imagem 266"/>
          <p:cNvPicPr>
            <a:picLocks noChangeAspect="1"/>
          </p:cNvPicPr>
          <p:nvPr/>
        </p:nvPicPr>
        <p:blipFill rotWithShape="1">
          <a:blip r:embed="rId5"/>
          <a:srcRect t="2673" r="90775" b="5631"/>
          <a:stretch/>
        </p:blipFill>
        <p:spPr>
          <a:xfrm>
            <a:off x="8670300" y="823389"/>
            <a:ext cx="459459" cy="3936589"/>
          </a:xfrm>
          <a:prstGeom prst="rect">
            <a:avLst/>
          </a:prstGeom>
          <a:ln w="12700">
            <a:solidFill>
              <a:srgbClr val="003300"/>
            </a:solidFill>
          </a:ln>
        </p:spPr>
      </p:pic>
      <p:graphicFrame>
        <p:nvGraphicFramePr>
          <p:cNvPr id="268" name="Gráfico 2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2272259"/>
              </p:ext>
            </p:extLst>
          </p:nvPr>
        </p:nvGraphicFramePr>
        <p:xfrm>
          <a:off x="4963560" y="2664658"/>
          <a:ext cx="3701464" cy="2003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69" name="Rectângulo 10"/>
          <p:cNvSpPr/>
          <p:nvPr/>
        </p:nvSpPr>
        <p:spPr>
          <a:xfrm>
            <a:off x="507444" y="4607534"/>
            <a:ext cx="4030179" cy="307777"/>
          </a:xfrm>
          <a:prstGeom prst="rect">
            <a:avLst/>
          </a:prstGeom>
          <a:ln>
            <a:solidFill>
              <a:srgbClr val="003300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en-GB" sz="1400" b="1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WFD: </a:t>
            </a:r>
            <a:r>
              <a:rPr lang="en-GB" sz="1400" b="1" dirty="0">
                <a:solidFill>
                  <a:srgbClr val="004B00"/>
                </a:solidFill>
                <a:latin typeface="Arial Narrow" panose="020B0606020202030204" pitchFamily="34" charset="0"/>
              </a:rPr>
              <a:t>BOD</a:t>
            </a:r>
            <a:r>
              <a:rPr lang="en-GB" sz="1400" b="1" baseline="-25000" dirty="0">
                <a:solidFill>
                  <a:srgbClr val="004B00"/>
                </a:solidFill>
                <a:latin typeface="Arial Narrow" panose="020B0606020202030204" pitchFamily="34" charset="0"/>
              </a:rPr>
              <a:t>5</a:t>
            </a:r>
            <a:r>
              <a:rPr lang="en-GB" sz="1400" b="1" dirty="0">
                <a:solidFill>
                  <a:srgbClr val="004B00"/>
                </a:solidFill>
                <a:latin typeface="Arial Narrow" panose="020B0606020202030204" pitchFamily="34" charset="0"/>
              </a:rPr>
              <a:t> </a:t>
            </a:r>
            <a:r>
              <a:rPr lang="en-GB" sz="1400" dirty="0">
                <a:solidFill>
                  <a:srgbClr val="004B00"/>
                </a:solidFill>
                <a:latin typeface="Arial Narrow" panose="020B0606020202030204" pitchFamily="34" charset="0"/>
              </a:rPr>
              <a:t>&lt;= 6 mg </a:t>
            </a:r>
            <a:r>
              <a:rPr lang="en-GB" sz="1400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O</a:t>
            </a:r>
            <a:r>
              <a:rPr lang="en-GB" sz="1400" baseline="-25000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2</a:t>
            </a:r>
            <a:r>
              <a:rPr lang="en-GB" sz="1400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/L;</a:t>
            </a:r>
            <a:endParaRPr lang="en-GB" sz="1400" dirty="0">
              <a:solidFill>
                <a:srgbClr val="004B00"/>
              </a:solidFill>
            </a:endParaRPr>
          </a:p>
        </p:txBody>
      </p:sp>
      <p:sp>
        <p:nvSpPr>
          <p:cNvPr id="270" name="Retângulo 269"/>
          <p:cNvSpPr/>
          <p:nvPr/>
        </p:nvSpPr>
        <p:spPr>
          <a:xfrm>
            <a:off x="2475488" y="4612214"/>
            <a:ext cx="21242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GB" sz="1400" b="1" dirty="0">
                <a:solidFill>
                  <a:srgbClr val="004B00"/>
                </a:solidFill>
                <a:latin typeface="Arial Narrow" panose="020B0606020202030204" pitchFamily="34" charset="0"/>
              </a:rPr>
              <a:t>%O</a:t>
            </a:r>
            <a:r>
              <a:rPr lang="en-GB" sz="1400" b="1" baseline="-25000" dirty="0">
                <a:solidFill>
                  <a:srgbClr val="004B00"/>
                </a:solidFill>
                <a:latin typeface="Arial Narrow" panose="020B0606020202030204" pitchFamily="34" charset="0"/>
              </a:rPr>
              <a:t>2</a:t>
            </a:r>
            <a:r>
              <a:rPr lang="en-GB" sz="1400" b="1" dirty="0">
                <a:solidFill>
                  <a:srgbClr val="004B00"/>
                </a:solidFill>
                <a:latin typeface="Arial Narrow" panose="020B0606020202030204" pitchFamily="34" charset="0"/>
              </a:rPr>
              <a:t> </a:t>
            </a:r>
            <a:r>
              <a:rPr lang="en-GB" sz="1400" dirty="0">
                <a:solidFill>
                  <a:srgbClr val="004B00"/>
                </a:solidFill>
                <a:latin typeface="Arial Narrow" panose="020B0606020202030204" pitchFamily="34" charset="0"/>
              </a:rPr>
              <a:t>between 60% and 120%</a:t>
            </a:r>
            <a:endParaRPr lang="en-GB" sz="1400" dirty="0">
              <a:solidFill>
                <a:srgbClr val="004B00"/>
              </a:solidFill>
            </a:endParaRPr>
          </a:p>
        </p:txBody>
      </p:sp>
      <p:sp>
        <p:nvSpPr>
          <p:cNvPr id="271" name="Rectângulo 8"/>
          <p:cNvSpPr/>
          <p:nvPr/>
        </p:nvSpPr>
        <p:spPr>
          <a:xfrm>
            <a:off x="5598579" y="4106195"/>
            <a:ext cx="3002135" cy="148847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2" name="Rectângulo 8"/>
          <p:cNvSpPr/>
          <p:nvPr/>
        </p:nvSpPr>
        <p:spPr>
          <a:xfrm>
            <a:off x="5537830" y="1111815"/>
            <a:ext cx="2973653" cy="475319"/>
          </a:xfrm>
          <a:prstGeom prst="rect">
            <a:avLst/>
          </a:prstGeom>
          <a:solidFill>
            <a:srgbClr val="92D050">
              <a:alpha val="19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470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Graphic spid="266" grpId="0">
        <p:bldAsOne/>
      </p:bldGraphic>
      <p:bldGraphic spid="268" grpId="0">
        <p:bldAsOne/>
      </p:bldGraphic>
      <p:bldP spid="269" grpId="0" animBg="1"/>
      <p:bldP spid="270" grpId="0"/>
      <p:bldP spid="271" grpId="0" animBg="1"/>
      <p:bldP spid="2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Nitrates, Nitrites and Ammonium</a:t>
            </a:r>
            <a:endParaRPr lang="en-GB" sz="3600" b="1" i="1" dirty="0">
              <a:solidFill>
                <a:srgbClr val="FFDD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ctângulo 8"/>
          <p:cNvSpPr/>
          <p:nvPr/>
        </p:nvSpPr>
        <p:spPr>
          <a:xfrm>
            <a:off x="840842" y="928170"/>
            <a:ext cx="3298421" cy="2597993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Rectângulo 8"/>
          <p:cNvSpPr/>
          <p:nvPr/>
        </p:nvSpPr>
        <p:spPr>
          <a:xfrm>
            <a:off x="1118578" y="3848817"/>
            <a:ext cx="3142066" cy="251723"/>
          </a:xfrm>
          <a:prstGeom prst="rect">
            <a:avLst/>
          </a:prstGeom>
          <a:solidFill>
            <a:srgbClr val="92D050">
              <a:alpha val="19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346" name="Grupo 345"/>
          <p:cNvGrpSpPr/>
          <p:nvPr/>
        </p:nvGrpSpPr>
        <p:grpSpPr>
          <a:xfrm>
            <a:off x="371260" y="814515"/>
            <a:ext cx="4367744" cy="3749460"/>
            <a:chOff x="234001" y="814515"/>
            <a:chExt cx="4673850" cy="3947039"/>
          </a:xfrm>
        </p:grpSpPr>
        <p:grpSp>
          <p:nvGrpSpPr>
            <p:cNvPr id="335" name="Grupo 334"/>
            <p:cNvGrpSpPr/>
            <p:nvPr/>
          </p:nvGrpSpPr>
          <p:grpSpPr>
            <a:xfrm>
              <a:off x="898416" y="1027935"/>
              <a:ext cx="593958" cy="567889"/>
              <a:chOff x="4829488" y="4047113"/>
              <a:chExt cx="593958" cy="567889"/>
            </a:xfrm>
          </p:grpSpPr>
          <p:sp>
            <p:nvSpPr>
              <p:cNvPr id="135" name="Line 330"/>
              <p:cNvSpPr>
                <a:spLocks noChangeShapeType="1"/>
              </p:cNvSpPr>
              <p:nvPr/>
            </p:nvSpPr>
            <p:spPr bwMode="auto">
              <a:xfrm>
                <a:off x="4832068" y="4116162"/>
                <a:ext cx="20291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6" name="Line 331"/>
              <p:cNvSpPr>
                <a:spLocks noChangeShapeType="1"/>
              </p:cNvSpPr>
              <p:nvPr/>
            </p:nvSpPr>
            <p:spPr bwMode="auto">
              <a:xfrm flipH="1">
                <a:off x="4832068" y="4228894"/>
                <a:ext cx="20291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7" name="Line 332"/>
              <p:cNvSpPr>
                <a:spLocks noChangeShapeType="1"/>
              </p:cNvSpPr>
              <p:nvPr/>
            </p:nvSpPr>
            <p:spPr bwMode="auto">
              <a:xfrm>
                <a:off x="4933527" y="4116162"/>
                <a:ext cx="0" cy="112732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8" name="Rectangle 333"/>
              <p:cNvSpPr>
                <a:spLocks noChangeArrowheads="1"/>
              </p:cNvSpPr>
              <p:nvPr/>
            </p:nvSpPr>
            <p:spPr bwMode="auto">
              <a:xfrm>
                <a:off x="4837704" y="4121798"/>
                <a:ext cx="191645" cy="101459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9" name="Oval 334"/>
              <p:cNvSpPr>
                <a:spLocks noChangeArrowheads="1"/>
              </p:cNvSpPr>
              <p:nvPr/>
            </p:nvSpPr>
            <p:spPr bwMode="auto">
              <a:xfrm>
                <a:off x="4899707" y="4138708"/>
                <a:ext cx="78913" cy="7891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0" name="Rectangle 335"/>
              <p:cNvSpPr>
                <a:spLocks noChangeArrowheads="1"/>
              </p:cNvSpPr>
              <p:nvPr/>
            </p:nvSpPr>
            <p:spPr bwMode="auto">
              <a:xfrm>
                <a:off x="5057532" y="4047113"/>
                <a:ext cx="348061" cy="215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NO</a:t>
                </a:r>
                <a:r>
                  <a:rPr kumimoji="0" lang="pt-PT" altLang="pt-PT" sz="1400" b="1" i="0" u="none" strike="noStrike" cap="none" normalizeH="0" baseline="-2500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3</a:t>
                </a:r>
                <a:r>
                  <a:rPr kumimoji="0" lang="pt-PT" altLang="pt-PT" sz="1400" b="1" i="0" u="none" strike="noStrike" cap="none" normalizeH="0" baseline="3000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-</a:t>
                </a:r>
              </a:p>
            </p:txBody>
          </p:sp>
          <p:sp>
            <p:nvSpPr>
              <p:cNvPr id="144" name="Line 339"/>
              <p:cNvSpPr>
                <a:spLocks noChangeShapeType="1"/>
              </p:cNvSpPr>
              <p:nvPr/>
            </p:nvSpPr>
            <p:spPr bwMode="auto">
              <a:xfrm>
                <a:off x="4832068" y="4277329"/>
                <a:ext cx="20291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5" name="Line 340"/>
              <p:cNvSpPr>
                <a:spLocks noChangeShapeType="1"/>
              </p:cNvSpPr>
              <p:nvPr/>
            </p:nvSpPr>
            <p:spPr bwMode="auto">
              <a:xfrm flipH="1">
                <a:off x="4832068" y="4390061"/>
                <a:ext cx="20291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6" name="Line 341"/>
              <p:cNvSpPr>
                <a:spLocks noChangeShapeType="1"/>
              </p:cNvSpPr>
              <p:nvPr/>
            </p:nvSpPr>
            <p:spPr bwMode="auto">
              <a:xfrm>
                <a:off x="4933527" y="4277329"/>
                <a:ext cx="0" cy="112732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7" name="Rectangle 342"/>
              <p:cNvSpPr>
                <a:spLocks noChangeArrowheads="1"/>
              </p:cNvSpPr>
              <p:nvPr/>
            </p:nvSpPr>
            <p:spPr bwMode="auto">
              <a:xfrm>
                <a:off x="4837704" y="4282965"/>
                <a:ext cx="191645" cy="101459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99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8" name="Rectangle 343"/>
              <p:cNvSpPr>
                <a:spLocks noChangeArrowheads="1"/>
              </p:cNvSpPr>
              <p:nvPr/>
            </p:nvSpPr>
            <p:spPr bwMode="auto">
              <a:xfrm>
                <a:off x="4899707" y="4299875"/>
                <a:ext cx="78913" cy="78913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9" name="Rectangle 344"/>
              <p:cNvSpPr>
                <a:spLocks noChangeArrowheads="1"/>
              </p:cNvSpPr>
              <p:nvPr/>
            </p:nvSpPr>
            <p:spPr bwMode="auto">
              <a:xfrm>
                <a:off x="5058475" y="4228894"/>
                <a:ext cx="364971" cy="215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NH</a:t>
                </a:r>
                <a:r>
                  <a:rPr kumimoji="0" lang="pt-PT" altLang="pt-PT" sz="1400" b="1" i="0" u="none" strike="noStrike" cap="none" normalizeH="0" baseline="-2500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4</a:t>
                </a:r>
                <a:r>
                  <a:rPr kumimoji="0" lang="pt-PT" altLang="pt-PT" sz="1400" b="1" i="0" u="none" strike="noStrike" cap="none" normalizeH="0" baseline="3000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+</a:t>
                </a:r>
              </a:p>
            </p:txBody>
          </p:sp>
          <p:sp>
            <p:nvSpPr>
              <p:cNvPr id="153" name="Line 348"/>
              <p:cNvSpPr>
                <a:spLocks noChangeShapeType="1"/>
              </p:cNvSpPr>
              <p:nvPr/>
            </p:nvSpPr>
            <p:spPr bwMode="auto">
              <a:xfrm>
                <a:off x="4829488" y="4441316"/>
                <a:ext cx="20291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4" name="Line 349"/>
              <p:cNvSpPr>
                <a:spLocks noChangeShapeType="1"/>
              </p:cNvSpPr>
              <p:nvPr/>
            </p:nvSpPr>
            <p:spPr bwMode="auto">
              <a:xfrm flipH="1">
                <a:off x="4829488" y="4566730"/>
                <a:ext cx="20291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5" name="Line 350"/>
              <p:cNvSpPr>
                <a:spLocks noChangeShapeType="1"/>
              </p:cNvSpPr>
              <p:nvPr/>
            </p:nvSpPr>
            <p:spPr bwMode="auto">
              <a:xfrm>
                <a:off x="4930947" y="4441316"/>
                <a:ext cx="0" cy="125415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6" name="Rectangle 351"/>
              <p:cNvSpPr>
                <a:spLocks noChangeArrowheads="1"/>
              </p:cNvSpPr>
              <p:nvPr/>
            </p:nvSpPr>
            <p:spPr bwMode="auto">
              <a:xfrm>
                <a:off x="4835124" y="4446952"/>
                <a:ext cx="191645" cy="114141"/>
              </a:xfrm>
              <a:prstGeom prst="rect">
                <a:avLst/>
              </a:prstGeom>
              <a:pattFill prst="solidDmnd">
                <a:fgClr>
                  <a:srgbClr val="F45917"/>
                </a:fgClr>
                <a:bgClr>
                  <a:srgbClr val="FFFF87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7" name="Freeform 352"/>
              <p:cNvSpPr>
                <a:spLocks/>
              </p:cNvSpPr>
              <p:nvPr/>
            </p:nvSpPr>
            <p:spPr bwMode="auto">
              <a:xfrm>
                <a:off x="4897127" y="4475135"/>
                <a:ext cx="67639" cy="69049"/>
              </a:xfrm>
              <a:custGeom>
                <a:avLst/>
                <a:gdLst>
                  <a:gd name="T0" fmla="*/ 24 w 48"/>
                  <a:gd name="T1" fmla="*/ 0 h 49"/>
                  <a:gd name="T2" fmla="*/ 24 w 48"/>
                  <a:gd name="T3" fmla="*/ 0 h 49"/>
                  <a:gd name="T4" fmla="*/ 48 w 48"/>
                  <a:gd name="T5" fmla="*/ 49 h 49"/>
                  <a:gd name="T6" fmla="*/ 0 w 48"/>
                  <a:gd name="T7" fmla="*/ 49 h 49"/>
                  <a:gd name="T8" fmla="*/ 24 w 48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9">
                    <a:moveTo>
                      <a:pt x="24" y="0"/>
                    </a:moveTo>
                    <a:lnTo>
                      <a:pt x="24" y="0"/>
                    </a:lnTo>
                    <a:lnTo>
                      <a:pt x="48" y="49"/>
                    </a:lnTo>
                    <a:lnTo>
                      <a:pt x="0" y="49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8" name="Rectangle 353"/>
              <p:cNvSpPr>
                <a:spLocks noChangeArrowheads="1"/>
              </p:cNvSpPr>
              <p:nvPr/>
            </p:nvSpPr>
            <p:spPr bwMode="auto">
              <a:xfrm>
                <a:off x="5057532" y="4399402"/>
                <a:ext cx="348061" cy="215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NO</a:t>
                </a:r>
                <a:r>
                  <a:rPr kumimoji="0" lang="pt-PT" altLang="pt-PT" sz="1400" b="1" i="0" u="none" strike="noStrike" cap="none" normalizeH="0" baseline="-2500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2</a:t>
                </a:r>
                <a:r>
                  <a:rPr kumimoji="0" lang="pt-PT" altLang="pt-PT" sz="1400" b="1" i="0" u="none" strike="noStrike" cap="none" normalizeH="0" baseline="3000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-</a:t>
                </a:r>
              </a:p>
            </p:txBody>
          </p:sp>
        </p:grpSp>
        <p:sp>
          <p:nvSpPr>
            <p:cNvPr id="162" name="Line 357"/>
            <p:cNvSpPr>
              <a:spLocks noChangeShapeType="1"/>
            </p:cNvSpPr>
            <p:nvPr/>
          </p:nvSpPr>
          <p:spPr bwMode="auto">
            <a:xfrm flipV="1">
              <a:off x="1021717" y="3697643"/>
              <a:ext cx="0" cy="236738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3" name="Line 358"/>
            <p:cNvSpPr>
              <a:spLocks noChangeShapeType="1"/>
            </p:cNvSpPr>
            <p:nvPr/>
          </p:nvSpPr>
          <p:spPr bwMode="auto">
            <a:xfrm>
              <a:off x="999170" y="3934381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4" name="Line 359"/>
            <p:cNvSpPr>
              <a:spLocks noChangeShapeType="1"/>
            </p:cNvSpPr>
            <p:nvPr/>
          </p:nvSpPr>
          <p:spPr bwMode="auto">
            <a:xfrm>
              <a:off x="999170" y="3697643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5" name="Line 360"/>
            <p:cNvSpPr>
              <a:spLocks noChangeShapeType="1"/>
            </p:cNvSpPr>
            <p:nvPr/>
          </p:nvSpPr>
          <p:spPr bwMode="auto">
            <a:xfrm flipH="1">
              <a:off x="1021717" y="3934381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6" name="Line 361"/>
            <p:cNvSpPr>
              <a:spLocks noChangeShapeType="1"/>
            </p:cNvSpPr>
            <p:nvPr/>
          </p:nvSpPr>
          <p:spPr bwMode="auto">
            <a:xfrm flipH="1">
              <a:off x="1021717" y="3697643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7" name="Rectangle 362"/>
            <p:cNvSpPr>
              <a:spLocks noChangeArrowheads="1"/>
            </p:cNvSpPr>
            <p:nvPr/>
          </p:nvSpPr>
          <p:spPr bwMode="auto">
            <a:xfrm>
              <a:off x="993534" y="3759646"/>
              <a:ext cx="56366" cy="101459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8" name="Line 363"/>
            <p:cNvSpPr>
              <a:spLocks noChangeShapeType="1"/>
            </p:cNvSpPr>
            <p:nvPr/>
          </p:nvSpPr>
          <p:spPr bwMode="auto">
            <a:xfrm flipV="1">
              <a:off x="1326094" y="3675097"/>
              <a:ext cx="0" cy="19164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9" name="Line 364"/>
            <p:cNvSpPr>
              <a:spLocks noChangeShapeType="1"/>
            </p:cNvSpPr>
            <p:nvPr/>
          </p:nvSpPr>
          <p:spPr bwMode="auto">
            <a:xfrm>
              <a:off x="1303547" y="3866742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0" name="Line 365"/>
            <p:cNvSpPr>
              <a:spLocks noChangeShapeType="1"/>
            </p:cNvSpPr>
            <p:nvPr/>
          </p:nvSpPr>
          <p:spPr bwMode="auto">
            <a:xfrm>
              <a:off x="1303547" y="3675097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1" name="Line 366"/>
            <p:cNvSpPr>
              <a:spLocks noChangeShapeType="1"/>
            </p:cNvSpPr>
            <p:nvPr/>
          </p:nvSpPr>
          <p:spPr bwMode="auto">
            <a:xfrm flipH="1">
              <a:off x="1326094" y="3866742"/>
              <a:ext cx="1127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2" name="Line 367"/>
            <p:cNvSpPr>
              <a:spLocks noChangeShapeType="1"/>
            </p:cNvSpPr>
            <p:nvPr/>
          </p:nvSpPr>
          <p:spPr bwMode="auto">
            <a:xfrm flipH="1">
              <a:off x="1326094" y="3675097"/>
              <a:ext cx="1127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3" name="Rectangle 368"/>
            <p:cNvSpPr>
              <a:spLocks noChangeArrowheads="1"/>
            </p:cNvSpPr>
            <p:nvPr/>
          </p:nvSpPr>
          <p:spPr bwMode="auto">
            <a:xfrm>
              <a:off x="1297911" y="3725826"/>
              <a:ext cx="45093" cy="67639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4" name="Line 369"/>
            <p:cNvSpPr>
              <a:spLocks noChangeShapeType="1"/>
            </p:cNvSpPr>
            <p:nvPr/>
          </p:nvSpPr>
          <p:spPr bwMode="auto">
            <a:xfrm flipV="1">
              <a:off x="1619198" y="3652550"/>
              <a:ext cx="0" cy="373426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5" name="Line 370"/>
            <p:cNvSpPr>
              <a:spLocks noChangeShapeType="1"/>
            </p:cNvSpPr>
            <p:nvPr/>
          </p:nvSpPr>
          <p:spPr bwMode="auto">
            <a:xfrm>
              <a:off x="1596651" y="4025976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6" name="Line 371"/>
            <p:cNvSpPr>
              <a:spLocks noChangeShapeType="1"/>
            </p:cNvSpPr>
            <p:nvPr/>
          </p:nvSpPr>
          <p:spPr bwMode="auto">
            <a:xfrm>
              <a:off x="1596651" y="3652550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7" name="Line 372"/>
            <p:cNvSpPr>
              <a:spLocks noChangeShapeType="1"/>
            </p:cNvSpPr>
            <p:nvPr/>
          </p:nvSpPr>
          <p:spPr bwMode="auto">
            <a:xfrm flipH="1">
              <a:off x="1619198" y="4025976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8" name="Line 373"/>
            <p:cNvSpPr>
              <a:spLocks noChangeShapeType="1"/>
            </p:cNvSpPr>
            <p:nvPr/>
          </p:nvSpPr>
          <p:spPr bwMode="auto">
            <a:xfrm flipH="1">
              <a:off x="1619198" y="3652550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9" name="Rectangle 374"/>
            <p:cNvSpPr>
              <a:spLocks noChangeArrowheads="1"/>
            </p:cNvSpPr>
            <p:nvPr/>
          </p:nvSpPr>
          <p:spPr bwMode="auto">
            <a:xfrm>
              <a:off x="1591015" y="3703280"/>
              <a:ext cx="56366" cy="146552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0" name="Line 375"/>
            <p:cNvSpPr>
              <a:spLocks noChangeShapeType="1"/>
            </p:cNvSpPr>
            <p:nvPr/>
          </p:nvSpPr>
          <p:spPr bwMode="auto">
            <a:xfrm flipV="1">
              <a:off x="1912302" y="3312944"/>
              <a:ext cx="0" cy="825764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1" name="Line 376"/>
            <p:cNvSpPr>
              <a:spLocks noChangeShapeType="1"/>
            </p:cNvSpPr>
            <p:nvPr/>
          </p:nvSpPr>
          <p:spPr bwMode="auto">
            <a:xfrm>
              <a:off x="1889755" y="4138708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2" name="Line 377"/>
            <p:cNvSpPr>
              <a:spLocks noChangeShapeType="1"/>
            </p:cNvSpPr>
            <p:nvPr/>
          </p:nvSpPr>
          <p:spPr bwMode="auto">
            <a:xfrm>
              <a:off x="1889755" y="3312944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3" name="Line 378"/>
            <p:cNvSpPr>
              <a:spLocks noChangeShapeType="1"/>
            </p:cNvSpPr>
            <p:nvPr/>
          </p:nvSpPr>
          <p:spPr bwMode="auto">
            <a:xfrm flipH="1">
              <a:off x="1912302" y="4138708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4" name="Line 379"/>
            <p:cNvSpPr>
              <a:spLocks noChangeShapeType="1"/>
            </p:cNvSpPr>
            <p:nvPr/>
          </p:nvSpPr>
          <p:spPr bwMode="auto">
            <a:xfrm flipH="1">
              <a:off x="1912302" y="3312944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5" name="Rectangle 380"/>
            <p:cNvSpPr>
              <a:spLocks noChangeArrowheads="1"/>
            </p:cNvSpPr>
            <p:nvPr/>
          </p:nvSpPr>
          <p:spPr bwMode="auto">
            <a:xfrm>
              <a:off x="1884119" y="3590548"/>
              <a:ext cx="56366" cy="259284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6" name="Line 381"/>
            <p:cNvSpPr>
              <a:spLocks noChangeShapeType="1"/>
            </p:cNvSpPr>
            <p:nvPr/>
          </p:nvSpPr>
          <p:spPr bwMode="auto">
            <a:xfrm flipV="1">
              <a:off x="2205406" y="3517272"/>
              <a:ext cx="0" cy="59889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7" name="Line 382"/>
            <p:cNvSpPr>
              <a:spLocks noChangeShapeType="1"/>
            </p:cNvSpPr>
            <p:nvPr/>
          </p:nvSpPr>
          <p:spPr bwMode="auto">
            <a:xfrm>
              <a:off x="2182859" y="4116162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8" name="Line 383"/>
            <p:cNvSpPr>
              <a:spLocks noChangeShapeType="1"/>
            </p:cNvSpPr>
            <p:nvPr/>
          </p:nvSpPr>
          <p:spPr bwMode="auto">
            <a:xfrm>
              <a:off x="2182859" y="3517272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9" name="Line 384"/>
            <p:cNvSpPr>
              <a:spLocks noChangeShapeType="1"/>
            </p:cNvSpPr>
            <p:nvPr/>
          </p:nvSpPr>
          <p:spPr bwMode="auto">
            <a:xfrm flipH="1">
              <a:off x="2205406" y="4116162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0" name="Line 385"/>
            <p:cNvSpPr>
              <a:spLocks noChangeShapeType="1"/>
            </p:cNvSpPr>
            <p:nvPr/>
          </p:nvSpPr>
          <p:spPr bwMode="auto">
            <a:xfrm flipH="1">
              <a:off x="2205406" y="3517272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1" name="Rectangle 386"/>
            <p:cNvSpPr>
              <a:spLocks noChangeArrowheads="1"/>
            </p:cNvSpPr>
            <p:nvPr/>
          </p:nvSpPr>
          <p:spPr bwMode="auto">
            <a:xfrm>
              <a:off x="2177223" y="3658187"/>
              <a:ext cx="56366" cy="202918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2" name="Line 387"/>
            <p:cNvSpPr>
              <a:spLocks noChangeShapeType="1"/>
            </p:cNvSpPr>
            <p:nvPr/>
          </p:nvSpPr>
          <p:spPr bwMode="auto">
            <a:xfrm flipV="1">
              <a:off x="2509783" y="3425677"/>
              <a:ext cx="0" cy="542524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3" name="Line 388"/>
            <p:cNvSpPr>
              <a:spLocks noChangeShapeType="1"/>
            </p:cNvSpPr>
            <p:nvPr/>
          </p:nvSpPr>
          <p:spPr bwMode="auto">
            <a:xfrm>
              <a:off x="2487236" y="3968201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4" name="Line 389"/>
            <p:cNvSpPr>
              <a:spLocks noChangeShapeType="1"/>
            </p:cNvSpPr>
            <p:nvPr/>
          </p:nvSpPr>
          <p:spPr bwMode="auto">
            <a:xfrm>
              <a:off x="2487236" y="3425677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5" name="Line 390"/>
            <p:cNvSpPr>
              <a:spLocks noChangeShapeType="1"/>
            </p:cNvSpPr>
            <p:nvPr/>
          </p:nvSpPr>
          <p:spPr bwMode="auto">
            <a:xfrm flipH="1">
              <a:off x="2509783" y="3968201"/>
              <a:ext cx="1127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6" name="Line 391"/>
            <p:cNvSpPr>
              <a:spLocks noChangeShapeType="1"/>
            </p:cNvSpPr>
            <p:nvPr/>
          </p:nvSpPr>
          <p:spPr bwMode="auto">
            <a:xfrm flipH="1">
              <a:off x="2509783" y="3425677"/>
              <a:ext cx="1127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7" name="Rectangle 392"/>
            <p:cNvSpPr>
              <a:spLocks noChangeArrowheads="1"/>
            </p:cNvSpPr>
            <p:nvPr/>
          </p:nvSpPr>
          <p:spPr bwMode="auto">
            <a:xfrm>
              <a:off x="2481600" y="3487679"/>
              <a:ext cx="45093" cy="204327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8" name="Line 393"/>
            <p:cNvSpPr>
              <a:spLocks noChangeShapeType="1"/>
            </p:cNvSpPr>
            <p:nvPr/>
          </p:nvSpPr>
          <p:spPr bwMode="auto">
            <a:xfrm flipV="1">
              <a:off x="2802887" y="3267852"/>
              <a:ext cx="0" cy="758124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9" name="Line 394"/>
            <p:cNvSpPr>
              <a:spLocks noChangeShapeType="1"/>
            </p:cNvSpPr>
            <p:nvPr/>
          </p:nvSpPr>
          <p:spPr bwMode="auto">
            <a:xfrm>
              <a:off x="2780340" y="4025976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0" name="Line 395"/>
            <p:cNvSpPr>
              <a:spLocks noChangeShapeType="1"/>
            </p:cNvSpPr>
            <p:nvPr/>
          </p:nvSpPr>
          <p:spPr bwMode="auto">
            <a:xfrm>
              <a:off x="2780340" y="3267852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1" name="Line 396"/>
            <p:cNvSpPr>
              <a:spLocks noChangeShapeType="1"/>
            </p:cNvSpPr>
            <p:nvPr/>
          </p:nvSpPr>
          <p:spPr bwMode="auto">
            <a:xfrm flipH="1">
              <a:off x="2802887" y="4025976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2" name="Line 397"/>
            <p:cNvSpPr>
              <a:spLocks noChangeShapeType="1"/>
            </p:cNvSpPr>
            <p:nvPr/>
          </p:nvSpPr>
          <p:spPr bwMode="auto">
            <a:xfrm flipH="1">
              <a:off x="2802887" y="3267852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3" name="Rectangle 398"/>
            <p:cNvSpPr>
              <a:spLocks noChangeArrowheads="1"/>
            </p:cNvSpPr>
            <p:nvPr/>
          </p:nvSpPr>
          <p:spPr bwMode="auto">
            <a:xfrm>
              <a:off x="2774704" y="3408767"/>
              <a:ext cx="56366" cy="294513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4" name="Line 399"/>
            <p:cNvSpPr>
              <a:spLocks noChangeShapeType="1"/>
            </p:cNvSpPr>
            <p:nvPr/>
          </p:nvSpPr>
          <p:spPr bwMode="auto">
            <a:xfrm flipV="1">
              <a:off x="3095991" y="3346764"/>
              <a:ext cx="0" cy="655256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5" name="Line 400"/>
            <p:cNvSpPr>
              <a:spLocks noChangeShapeType="1"/>
            </p:cNvSpPr>
            <p:nvPr/>
          </p:nvSpPr>
          <p:spPr bwMode="auto">
            <a:xfrm>
              <a:off x="3073444" y="4002020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6" name="Line 401"/>
            <p:cNvSpPr>
              <a:spLocks noChangeShapeType="1"/>
            </p:cNvSpPr>
            <p:nvPr/>
          </p:nvSpPr>
          <p:spPr bwMode="auto">
            <a:xfrm>
              <a:off x="3073444" y="3346764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7" name="Line 402"/>
            <p:cNvSpPr>
              <a:spLocks noChangeShapeType="1"/>
            </p:cNvSpPr>
            <p:nvPr/>
          </p:nvSpPr>
          <p:spPr bwMode="auto">
            <a:xfrm flipH="1">
              <a:off x="3095991" y="4002020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8" name="Line 403"/>
            <p:cNvSpPr>
              <a:spLocks noChangeShapeType="1"/>
            </p:cNvSpPr>
            <p:nvPr/>
          </p:nvSpPr>
          <p:spPr bwMode="auto">
            <a:xfrm flipH="1">
              <a:off x="3095991" y="3346764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9" name="Rectangle 404"/>
            <p:cNvSpPr>
              <a:spLocks noChangeArrowheads="1"/>
            </p:cNvSpPr>
            <p:nvPr/>
          </p:nvSpPr>
          <p:spPr bwMode="auto">
            <a:xfrm>
              <a:off x="3067808" y="3442587"/>
              <a:ext cx="56366" cy="260693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0" name="Line 405"/>
            <p:cNvSpPr>
              <a:spLocks noChangeShapeType="1"/>
            </p:cNvSpPr>
            <p:nvPr/>
          </p:nvSpPr>
          <p:spPr bwMode="auto">
            <a:xfrm flipV="1">
              <a:off x="3389095" y="1165395"/>
              <a:ext cx="0" cy="2768986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1" name="Line 406"/>
            <p:cNvSpPr>
              <a:spLocks noChangeShapeType="1"/>
            </p:cNvSpPr>
            <p:nvPr/>
          </p:nvSpPr>
          <p:spPr bwMode="auto">
            <a:xfrm>
              <a:off x="3366548" y="3934381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2" name="Line 407"/>
            <p:cNvSpPr>
              <a:spLocks noChangeShapeType="1"/>
            </p:cNvSpPr>
            <p:nvPr/>
          </p:nvSpPr>
          <p:spPr bwMode="auto">
            <a:xfrm>
              <a:off x="3366548" y="1165395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3" name="Line 408"/>
            <p:cNvSpPr>
              <a:spLocks noChangeShapeType="1"/>
            </p:cNvSpPr>
            <p:nvPr/>
          </p:nvSpPr>
          <p:spPr bwMode="auto">
            <a:xfrm flipH="1">
              <a:off x="3389095" y="3934381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4" name="Line 409"/>
            <p:cNvSpPr>
              <a:spLocks noChangeShapeType="1"/>
            </p:cNvSpPr>
            <p:nvPr/>
          </p:nvSpPr>
          <p:spPr bwMode="auto">
            <a:xfrm flipH="1">
              <a:off x="3389095" y="1165395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5" name="Rectangle 410"/>
            <p:cNvSpPr>
              <a:spLocks noChangeArrowheads="1"/>
            </p:cNvSpPr>
            <p:nvPr/>
          </p:nvSpPr>
          <p:spPr bwMode="auto">
            <a:xfrm>
              <a:off x="3360911" y="2618232"/>
              <a:ext cx="56366" cy="972316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6" name="Line 411"/>
            <p:cNvSpPr>
              <a:spLocks noChangeShapeType="1"/>
            </p:cNvSpPr>
            <p:nvPr/>
          </p:nvSpPr>
          <p:spPr bwMode="auto">
            <a:xfrm flipV="1">
              <a:off x="3693472" y="2306809"/>
              <a:ext cx="0" cy="1548659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7" name="Line 412"/>
            <p:cNvSpPr>
              <a:spLocks noChangeShapeType="1"/>
            </p:cNvSpPr>
            <p:nvPr/>
          </p:nvSpPr>
          <p:spPr bwMode="auto">
            <a:xfrm>
              <a:off x="3670925" y="3855468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8" name="Line 413"/>
            <p:cNvSpPr>
              <a:spLocks noChangeShapeType="1"/>
            </p:cNvSpPr>
            <p:nvPr/>
          </p:nvSpPr>
          <p:spPr bwMode="auto">
            <a:xfrm>
              <a:off x="3670925" y="2306809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9" name="Line 414"/>
            <p:cNvSpPr>
              <a:spLocks noChangeShapeType="1"/>
            </p:cNvSpPr>
            <p:nvPr/>
          </p:nvSpPr>
          <p:spPr bwMode="auto">
            <a:xfrm flipH="1">
              <a:off x="3693472" y="3855468"/>
              <a:ext cx="1127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0" name="Line 415"/>
            <p:cNvSpPr>
              <a:spLocks noChangeShapeType="1"/>
            </p:cNvSpPr>
            <p:nvPr/>
          </p:nvSpPr>
          <p:spPr bwMode="auto">
            <a:xfrm flipH="1">
              <a:off x="3693472" y="2306809"/>
              <a:ext cx="1127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1" name="Rectangle 416"/>
            <p:cNvSpPr>
              <a:spLocks noChangeArrowheads="1"/>
            </p:cNvSpPr>
            <p:nvPr/>
          </p:nvSpPr>
          <p:spPr bwMode="auto">
            <a:xfrm>
              <a:off x="3665289" y="2945155"/>
              <a:ext cx="45093" cy="474885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2" name="Line 417"/>
            <p:cNvSpPr>
              <a:spLocks noChangeShapeType="1"/>
            </p:cNvSpPr>
            <p:nvPr/>
          </p:nvSpPr>
          <p:spPr bwMode="auto">
            <a:xfrm flipV="1">
              <a:off x="3986576" y="2950792"/>
              <a:ext cx="0" cy="870857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3" name="Line 418"/>
            <p:cNvSpPr>
              <a:spLocks noChangeShapeType="1"/>
            </p:cNvSpPr>
            <p:nvPr/>
          </p:nvSpPr>
          <p:spPr bwMode="auto">
            <a:xfrm>
              <a:off x="3964029" y="3821649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4" name="Line 419"/>
            <p:cNvSpPr>
              <a:spLocks noChangeShapeType="1"/>
            </p:cNvSpPr>
            <p:nvPr/>
          </p:nvSpPr>
          <p:spPr bwMode="auto">
            <a:xfrm>
              <a:off x="3964029" y="2950792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5" name="Line 420"/>
            <p:cNvSpPr>
              <a:spLocks noChangeShapeType="1"/>
            </p:cNvSpPr>
            <p:nvPr/>
          </p:nvSpPr>
          <p:spPr bwMode="auto">
            <a:xfrm flipH="1">
              <a:off x="3986576" y="3821649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6" name="Line 421"/>
            <p:cNvSpPr>
              <a:spLocks noChangeShapeType="1"/>
            </p:cNvSpPr>
            <p:nvPr/>
          </p:nvSpPr>
          <p:spPr bwMode="auto">
            <a:xfrm flipH="1">
              <a:off x="3986576" y="2950792"/>
              <a:ext cx="2254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7" name="Rectangle 422"/>
            <p:cNvSpPr>
              <a:spLocks noChangeArrowheads="1"/>
            </p:cNvSpPr>
            <p:nvPr/>
          </p:nvSpPr>
          <p:spPr bwMode="auto">
            <a:xfrm>
              <a:off x="3958393" y="3104390"/>
              <a:ext cx="56366" cy="281831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8" name="Oval 423"/>
            <p:cNvSpPr>
              <a:spLocks noChangeArrowheads="1"/>
            </p:cNvSpPr>
            <p:nvPr/>
          </p:nvSpPr>
          <p:spPr bwMode="auto">
            <a:xfrm>
              <a:off x="987897" y="3776556"/>
              <a:ext cx="78913" cy="78913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9" name="Oval 424"/>
            <p:cNvSpPr>
              <a:spLocks noChangeArrowheads="1"/>
            </p:cNvSpPr>
            <p:nvPr/>
          </p:nvSpPr>
          <p:spPr bwMode="auto">
            <a:xfrm>
              <a:off x="1292274" y="3720190"/>
              <a:ext cx="78913" cy="78913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0" name="Oval 425"/>
            <p:cNvSpPr>
              <a:spLocks noChangeArrowheads="1"/>
            </p:cNvSpPr>
            <p:nvPr/>
          </p:nvSpPr>
          <p:spPr bwMode="auto">
            <a:xfrm>
              <a:off x="1585378" y="3720190"/>
              <a:ext cx="78913" cy="78913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1" name="Oval 426"/>
            <p:cNvSpPr>
              <a:spLocks noChangeArrowheads="1"/>
            </p:cNvSpPr>
            <p:nvPr/>
          </p:nvSpPr>
          <p:spPr bwMode="auto">
            <a:xfrm>
              <a:off x="1878482" y="3675097"/>
              <a:ext cx="78913" cy="78913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2" name="Oval 427"/>
            <p:cNvSpPr>
              <a:spLocks noChangeArrowheads="1"/>
            </p:cNvSpPr>
            <p:nvPr/>
          </p:nvSpPr>
          <p:spPr bwMode="auto">
            <a:xfrm>
              <a:off x="2171586" y="3675097"/>
              <a:ext cx="78913" cy="78913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3" name="Oval 428"/>
            <p:cNvSpPr>
              <a:spLocks noChangeArrowheads="1"/>
            </p:cNvSpPr>
            <p:nvPr/>
          </p:nvSpPr>
          <p:spPr bwMode="auto">
            <a:xfrm>
              <a:off x="2475963" y="3539818"/>
              <a:ext cx="78913" cy="78913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4" name="Oval 429"/>
            <p:cNvSpPr>
              <a:spLocks noChangeArrowheads="1"/>
            </p:cNvSpPr>
            <p:nvPr/>
          </p:nvSpPr>
          <p:spPr bwMode="auto">
            <a:xfrm>
              <a:off x="2769067" y="3459496"/>
              <a:ext cx="78913" cy="80322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5" name="Oval 430"/>
            <p:cNvSpPr>
              <a:spLocks noChangeArrowheads="1"/>
            </p:cNvSpPr>
            <p:nvPr/>
          </p:nvSpPr>
          <p:spPr bwMode="auto">
            <a:xfrm>
              <a:off x="3062171" y="3493316"/>
              <a:ext cx="78913" cy="80322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6" name="Oval 431"/>
            <p:cNvSpPr>
              <a:spLocks noChangeArrowheads="1"/>
            </p:cNvSpPr>
            <p:nvPr/>
          </p:nvSpPr>
          <p:spPr bwMode="auto">
            <a:xfrm>
              <a:off x="3355275" y="3200212"/>
              <a:ext cx="78913" cy="78913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7" name="Oval 432"/>
            <p:cNvSpPr>
              <a:spLocks noChangeArrowheads="1"/>
            </p:cNvSpPr>
            <p:nvPr/>
          </p:nvSpPr>
          <p:spPr bwMode="auto">
            <a:xfrm>
              <a:off x="3659652" y="3256578"/>
              <a:ext cx="78913" cy="78913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8" name="Oval 433"/>
            <p:cNvSpPr>
              <a:spLocks noChangeArrowheads="1"/>
            </p:cNvSpPr>
            <p:nvPr/>
          </p:nvSpPr>
          <p:spPr bwMode="auto">
            <a:xfrm>
              <a:off x="3952756" y="3324218"/>
              <a:ext cx="78913" cy="78913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9" name="Line 434"/>
            <p:cNvSpPr>
              <a:spLocks noChangeShapeType="1"/>
            </p:cNvSpPr>
            <p:nvPr/>
          </p:nvSpPr>
          <p:spPr bwMode="auto">
            <a:xfrm flipV="1">
              <a:off x="1100629" y="4240167"/>
              <a:ext cx="0" cy="3382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0" name="Line 435"/>
            <p:cNvSpPr>
              <a:spLocks noChangeShapeType="1"/>
            </p:cNvSpPr>
            <p:nvPr/>
          </p:nvSpPr>
          <p:spPr bwMode="auto">
            <a:xfrm>
              <a:off x="1078083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1" name="Line 436"/>
            <p:cNvSpPr>
              <a:spLocks noChangeShapeType="1"/>
            </p:cNvSpPr>
            <p:nvPr/>
          </p:nvSpPr>
          <p:spPr bwMode="auto">
            <a:xfrm>
              <a:off x="1078083" y="424016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2" name="Line 437"/>
            <p:cNvSpPr>
              <a:spLocks noChangeShapeType="1"/>
            </p:cNvSpPr>
            <p:nvPr/>
          </p:nvSpPr>
          <p:spPr bwMode="auto">
            <a:xfrm flipH="1">
              <a:off x="1100629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3" name="Line 438"/>
            <p:cNvSpPr>
              <a:spLocks noChangeShapeType="1"/>
            </p:cNvSpPr>
            <p:nvPr/>
          </p:nvSpPr>
          <p:spPr bwMode="auto">
            <a:xfrm flipH="1">
              <a:off x="1100629" y="424016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4" name="Rectangle 439"/>
            <p:cNvSpPr>
              <a:spLocks noChangeArrowheads="1"/>
            </p:cNvSpPr>
            <p:nvPr/>
          </p:nvSpPr>
          <p:spPr bwMode="auto">
            <a:xfrm>
              <a:off x="1072446" y="4268350"/>
              <a:ext cx="56366" cy="140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5" name="Line 440"/>
            <p:cNvSpPr>
              <a:spLocks noChangeShapeType="1"/>
            </p:cNvSpPr>
            <p:nvPr/>
          </p:nvSpPr>
          <p:spPr bwMode="auto">
            <a:xfrm flipV="1">
              <a:off x="1405006" y="4262714"/>
              <a:ext cx="0" cy="1127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6" name="Line 441"/>
            <p:cNvSpPr>
              <a:spLocks noChangeShapeType="1"/>
            </p:cNvSpPr>
            <p:nvPr/>
          </p:nvSpPr>
          <p:spPr bwMode="auto">
            <a:xfrm>
              <a:off x="1382460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7" name="Line 442"/>
            <p:cNvSpPr>
              <a:spLocks noChangeShapeType="1"/>
            </p:cNvSpPr>
            <p:nvPr/>
          </p:nvSpPr>
          <p:spPr bwMode="auto">
            <a:xfrm>
              <a:off x="1382460" y="4262714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8" name="Line 443"/>
            <p:cNvSpPr>
              <a:spLocks noChangeShapeType="1"/>
            </p:cNvSpPr>
            <p:nvPr/>
          </p:nvSpPr>
          <p:spPr bwMode="auto">
            <a:xfrm flipH="1">
              <a:off x="1405006" y="4273987"/>
              <a:ext cx="1127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9" name="Line 444"/>
            <p:cNvSpPr>
              <a:spLocks noChangeShapeType="1"/>
            </p:cNvSpPr>
            <p:nvPr/>
          </p:nvSpPr>
          <p:spPr bwMode="auto">
            <a:xfrm flipH="1">
              <a:off x="1405006" y="4262714"/>
              <a:ext cx="1127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0" name="Rectangle 445"/>
            <p:cNvSpPr>
              <a:spLocks noChangeArrowheads="1"/>
            </p:cNvSpPr>
            <p:nvPr/>
          </p:nvSpPr>
          <p:spPr bwMode="auto">
            <a:xfrm>
              <a:off x="1371187" y="4273987"/>
              <a:ext cx="56366" cy="140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1" name="Line 446"/>
            <p:cNvSpPr>
              <a:spLocks noChangeShapeType="1"/>
            </p:cNvSpPr>
            <p:nvPr/>
          </p:nvSpPr>
          <p:spPr bwMode="auto">
            <a:xfrm flipV="1">
              <a:off x="1698110" y="2905699"/>
              <a:ext cx="0" cy="1368288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2" name="Line 447"/>
            <p:cNvSpPr>
              <a:spLocks noChangeShapeType="1"/>
            </p:cNvSpPr>
            <p:nvPr/>
          </p:nvSpPr>
          <p:spPr bwMode="auto">
            <a:xfrm>
              <a:off x="1675564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3" name="Line 448"/>
            <p:cNvSpPr>
              <a:spLocks noChangeShapeType="1"/>
            </p:cNvSpPr>
            <p:nvPr/>
          </p:nvSpPr>
          <p:spPr bwMode="auto">
            <a:xfrm>
              <a:off x="1675564" y="2905699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4" name="Line 449"/>
            <p:cNvSpPr>
              <a:spLocks noChangeShapeType="1"/>
            </p:cNvSpPr>
            <p:nvPr/>
          </p:nvSpPr>
          <p:spPr bwMode="auto">
            <a:xfrm flipH="1">
              <a:off x="1698110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5" name="Line 450"/>
            <p:cNvSpPr>
              <a:spLocks noChangeShapeType="1"/>
            </p:cNvSpPr>
            <p:nvPr/>
          </p:nvSpPr>
          <p:spPr bwMode="auto">
            <a:xfrm flipH="1">
              <a:off x="1698110" y="2905699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6" name="Rectangle 451"/>
            <p:cNvSpPr>
              <a:spLocks noChangeArrowheads="1"/>
            </p:cNvSpPr>
            <p:nvPr/>
          </p:nvSpPr>
          <p:spPr bwMode="auto">
            <a:xfrm>
              <a:off x="1669927" y="3465133"/>
              <a:ext cx="56366" cy="56648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7" name="Line 452"/>
            <p:cNvSpPr>
              <a:spLocks noChangeShapeType="1"/>
            </p:cNvSpPr>
            <p:nvPr/>
          </p:nvSpPr>
          <p:spPr bwMode="auto">
            <a:xfrm flipV="1">
              <a:off x="1991214" y="1435952"/>
              <a:ext cx="0" cy="283803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8" name="Line 453"/>
            <p:cNvSpPr>
              <a:spLocks noChangeShapeType="1"/>
            </p:cNvSpPr>
            <p:nvPr/>
          </p:nvSpPr>
          <p:spPr bwMode="auto">
            <a:xfrm>
              <a:off x="1968668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9" name="Line 454"/>
            <p:cNvSpPr>
              <a:spLocks noChangeShapeType="1"/>
            </p:cNvSpPr>
            <p:nvPr/>
          </p:nvSpPr>
          <p:spPr bwMode="auto">
            <a:xfrm>
              <a:off x="1968668" y="1435952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0" name="Line 455"/>
            <p:cNvSpPr>
              <a:spLocks noChangeShapeType="1"/>
            </p:cNvSpPr>
            <p:nvPr/>
          </p:nvSpPr>
          <p:spPr bwMode="auto">
            <a:xfrm flipH="1">
              <a:off x="1991214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1" name="Line 456"/>
            <p:cNvSpPr>
              <a:spLocks noChangeShapeType="1"/>
            </p:cNvSpPr>
            <p:nvPr/>
          </p:nvSpPr>
          <p:spPr bwMode="auto">
            <a:xfrm flipH="1">
              <a:off x="1991214" y="1435952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2" name="Rectangle 457"/>
            <p:cNvSpPr>
              <a:spLocks noChangeArrowheads="1"/>
            </p:cNvSpPr>
            <p:nvPr/>
          </p:nvSpPr>
          <p:spPr bwMode="auto">
            <a:xfrm>
              <a:off x="1963031" y="3012795"/>
              <a:ext cx="56366" cy="109773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3" name="Line 458"/>
            <p:cNvSpPr>
              <a:spLocks noChangeShapeType="1"/>
            </p:cNvSpPr>
            <p:nvPr/>
          </p:nvSpPr>
          <p:spPr bwMode="auto">
            <a:xfrm flipV="1">
              <a:off x="2284318" y="2635142"/>
              <a:ext cx="0" cy="163884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4" name="Line 459"/>
            <p:cNvSpPr>
              <a:spLocks noChangeShapeType="1"/>
            </p:cNvSpPr>
            <p:nvPr/>
          </p:nvSpPr>
          <p:spPr bwMode="auto">
            <a:xfrm>
              <a:off x="2261772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5" name="Line 460"/>
            <p:cNvSpPr>
              <a:spLocks noChangeShapeType="1"/>
            </p:cNvSpPr>
            <p:nvPr/>
          </p:nvSpPr>
          <p:spPr bwMode="auto">
            <a:xfrm>
              <a:off x="2261772" y="2635142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6" name="Line 461"/>
            <p:cNvSpPr>
              <a:spLocks noChangeShapeType="1"/>
            </p:cNvSpPr>
            <p:nvPr/>
          </p:nvSpPr>
          <p:spPr bwMode="auto">
            <a:xfrm flipH="1">
              <a:off x="2284318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7" name="Line 462"/>
            <p:cNvSpPr>
              <a:spLocks noChangeShapeType="1"/>
            </p:cNvSpPr>
            <p:nvPr/>
          </p:nvSpPr>
          <p:spPr bwMode="auto">
            <a:xfrm flipH="1">
              <a:off x="2284318" y="2635142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8" name="Rectangle 463"/>
            <p:cNvSpPr>
              <a:spLocks noChangeArrowheads="1"/>
            </p:cNvSpPr>
            <p:nvPr/>
          </p:nvSpPr>
          <p:spPr bwMode="auto">
            <a:xfrm>
              <a:off x="2256135" y="3386220"/>
              <a:ext cx="56366" cy="690485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9" name="Line 464"/>
            <p:cNvSpPr>
              <a:spLocks noChangeShapeType="1"/>
            </p:cNvSpPr>
            <p:nvPr/>
          </p:nvSpPr>
          <p:spPr bwMode="auto">
            <a:xfrm flipV="1">
              <a:off x="2588695" y="3425677"/>
              <a:ext cx="0" cy="84831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0" name="Line 465"/>
            <p:cNvSpPr>
              <a:spLocks noChangeShapeType="1"/>
            </p:cNvSpPr>
            <p:nvPr/>
          </p:nvSpPr>
          <p:spPr bwMode="auto">
            <a:xfrm>
              <a:off x="2566149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1" name="Line 466"/>
            <p:cNvSpPr>
              <a:spLocks noChangeShapeType="1"/>
            </p:cNvSpPr>
            <p:nvPr/>
          </p:nvSpPr>
          <p:spPr bwMode="auto">
            <a:xfrm>
              <a:off x="2566149" y="342567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2" name="Line 467"/>
            <p:cNvSpPr>
              <a:spLocks noChangeShapeType="1"/>
            </p:cNvSpPr>
            <p:nvPr/>
          </p:nvSpPr>
          <p:spPr bwMode="auto">
            <a:xfrm flipH="1">
              <a:off x="2588695" y="4273987"/>
              <a:ext cx="1127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3" name="Line 468"/>
            <p:cNvSpPr>
              <a:spLocks noChangeShapeType="1"/>
            </p:cNvSpPr>
            <p:nvPr/>
          </p:nvSpPr>
          <p:spPr bwMode="auto">
            <a:xfrm flipH="1">
              <a:off x="2588695" y="3425677"/>
              <a:ext cx="1127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4" name="Rectangle 469"/>
            <p:cNvSpPr>
              <a:spLocks noChangeArrowheads="1"/>
            </p:cNvSpPr>
            <p:nvPr/>
          </p:nvSpPr>
          <p:spPr bwMode="auto">
            <a:xfrm>
              <a:off x="2560512" y="3804739"/>
              <a:ext cx="45093" cy="452338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5" name="Line 470"/>
            <p:cNvSpPr>
              <a:spLocks noChangeShapeType="1"/>
            </p:cNvSpPr>
            <p:nvPr/>
          </p:nvSpPr>
          <p:spPr bwMode="auto">
            <a:xfrm flipV="1">
              <a:off x="2881799" y="3866742"/>
              <a:ext cx="0" cy="40724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6" name="Line 471"/>
            <p:cNvSpPr>
              <a:spLocks noChangeShapeType="1"/>
            </p:cNvSpPr>
            <p:nvPr/>
          </p:nvSpPr>
          <p:spPr bwMode="auto">
            <a:xfrm>
              <a:off x="2859253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7" name="Line 472"/>
            <p:cNvSpPr>
              <a:spLocks noChangeShapeType="1"/>
            </p:cNvSpPr>
            <p:nvPr/>
          </p:nvSpPr>
          <p:spPr bwMode="auto">
            <a:xfrm>
              <a:off x="2859253" y="3866742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8" name="Line 473"/>
            <p:cNvSpPr>
              <a:spLocks noChangeShapeType="1"/>
            </p:cNvSpPr>
            <p:nvPr/>
          </p:nvSpPr>
          <p:spPr bwMode="auto">
            <a:xfrm flipH="1">
              <a:off x="2881799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9" name="Line 474"/>
            <p:cNvSpPr>
              <a:spLocks noChangeShapeType="1"/>
            </p:cNvSpPr>
            <p:nvPr/>
          </p:nvSpPr>
          <p:spPr bwMode="auto">
            <a:xfrm flipH="1">
              <a:off x="2881799" y="3866742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0" name="Rectangle 475"/>
            <p:cNvSpPr>
              <a:spLocks noChangeArrowheads="1"/>
            </p:cNvSpPr>
            <p:nvPr/>
          </p:nvSpPr>
          <p:spPr bwMode="auto">
            <a:xfrm>
              <a:off x="2853616" y="4065432"/>
              <a:ext cx="56366" cy="169098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1" name="Line 476"/>
            <p:cNvSpPr>
              <a:spLocks noChangeShapeType="1"/>
            </p:cNvSpPr>
            <p:nvPr/>
          </p:nvSpPr>
          <p:spPr bwMode="auto">
            <a:xfrm flipV="1">
              <a:off x="3174903" y="3652550"/>
              <a:ext cx="0" cy="621437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2" name="Line 477"/>
            <p:cNvSpPr>
              <a:spLocks noChangeShapeType="1"/>
            </p:cNvSpPr>
            <p:nvPr/>
          </p:nvSpPr>
          <p:spPr bwMode="auto">
            <a:xfrm>
              <a:off x="3152357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3" name="Line 478"/>
            <p:cNvSpPr>
              <a:spLocks noChangeShapeType="1"/>
            </p:cNvSpPr>
            <p:nvPr/>
          </p:nvSpPr>
          <p:spPr bwMode="auto">
            <a:xfrm>
              <a:off x="3152357" y="3652550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4" name="Line 479"/>
            <p:cNvSpPr>
              <a:spLocks noChangeShapeType="1"/>
            </p:cNvSpPr>
            <p:nvPr/>
          </p:nvSpPr>
          <p:spPr bwMode="auto">
            <a:xfrm flipH="1">
              <a:off x="3174903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5" name="Line 480"/>
            <p:cNvSpPr>
              <a:spLocks noChangeShapeType="1"/>
            </p:cNvSpPr>
            <p:nvPr/>
          </p:nvSpPr>
          <p:spPr bwMode="auto">
            <a:xfrm flipH="1">
              <a:off x="3174903" y="3652550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6" name="Rectangle 481"/>
            <p:cNvSpPr>
              <a:spLocks noChangeArrowheads="1"/>
            </p:cNvSpPr>
            <p:nvPr/>
          </p:nvSpPr>
          <p:spPr bwMode="auto">
            <a:xfrm>
              <a:off x="3146720" y="3973837"/>
              <a:ext cx="56366" cy="271967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7" name="Line 482"/>
            <p:cNvSpPr>
              <a:spLocks noChangeShapeType="1"/>
            </p:cNvSpPr>
            <p:nvPr/>
          </p:nvSpPr>
          <p:spPr bwMode="auto">
            <a:xfrm flipV="1">
              <a:off x="3468007" y="2205350"/>
              <a:ext cx="0" cy="2068637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8" name="Line 483"/>
            <p:cNvSpPr>
              <a:spLocks noChangeShapeType="1"/>
            </p:cNvSpPr>
            <p:nvPr/>
          </p:nvSpPr>
          <p:spPr bwMode="auto">
            <a:xfrm>
              <a:off x="3445461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9" name="Line 484"/>
            <p:cNvSpPr>
              <a:spLocks noChangeShapeType="1"/>
            </p:cNvSpPr>
            <p:nvPr/>
          </p:nvSpPr>
          <p:spPr bwMode="auto">
            <a:xfrm>
              <a:off x="3445461" y="2205350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0" name="Line 485"/>
            <p:cNvSpPr>
              <a:spLocks noChangeShapeType="1"/>
            </p:cNvSpPr>
            <p:nvPr/>
          </p:nvSpPr>
          <p:spPr bwMode="auto">
            <a:xfrm flipH="1">
              <a:off x="3468007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1" name="Line 486"/>
            <p:cNvSpPr>
              <a:spLocks noChangeShapeType="1"/>
            </p:cNvSpPr>
            <p:nvPr/>
          </p:nvSpPr>
          <p:spPr bwMode="auto">
            <a:xfrm flipH="1">
              <a:off x="3468007" y="2205350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2" name="Rectangle 487"/>
            <p:cNvSpPr>
              <a:spLocks noChangeArrowheads="1"/>
            </p:cNvSpPr>
            <p:nvPr/>
          </p:nvSpPr>
          <p:spPr bwMode="auto">
            <a:xfrm>
              <a:off x="3439824" y="3217122"/>
              <a:ext cx="56366" cy="91595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3" name="Line 488"/>
            <p:cNvSpPr>
              <a:spLocks noChangeShapeType="1"/>
            </p:cNvSpPr>
            <p:nvPr/>
          </p:nvSpPr>
          <p:spPr bwMode="auto">
            <a:xfrm flipV="1">
              <a:off x="3772384" y="2714054"/>
              <a:ext cx="0" cy="155993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4" name="Line 489"/>
            <p:cNvSpPr>
              <a:spLocks noChangeShapeType="1"/>
            </p:cNvSpPr>
            <p:nvPr/>
          </p:nvSpPr>
          <p:spPr bwMode="auto">
            <a:xfrm>
              <a:off x="3749838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5" name="Line 490"/>
            <p:cNvSpPr>
              <a:spLocks noChangeShapeType="1"/>
            </p:cNvSpPr>
            <p:nvPr/>
          </p:nvSpPr>
          <p:spPr bwMode="auto">
            <a:xfrm>
              <a:off x="3749838" y="2714054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6" name="Line 491"/>
            <p:cNvSpPr>
              <a:spLocks noChangeShapeType="1"/>
            </p:cNvSpPr>
            <p:nvPr/>
          </p:nvSpPr>
          <p:spPr bwMode="auto">
            <a:xfrm flipH="1">
              <a:off x="3772384" y="4273987"/>
              <a:ext cx="1127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7" name="Line 492"/>
            <p:cNvSpPr>
              <a:spLocks noChangeShapeType="1"/>
            </p:cNvSpPr>
            <p:nvPr/>
          </p:nvSpPr>
          <p:spPr bwMode="auto">
            <a:xfrm flipH="1">
              <a:off x="3772384" y="2714054"/>
              <a:ext cx="1127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8" name="Rectangle 493"/>
            <p:cNvSpPr>
              <a:spLocks noChangeArrowheads="1"/>
            </p:cNvSpPr>
            <p:nvPr/>
          </p:nvSpPr>
          <p:spPr bwMode="auto">
            <a:xfrm>
              <a:off x="3744201" y="3590548"/>
              <a:ext cx="45093" cy="677803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9" name="Line 494"/>
            <p:cNvSpPr>
              <a:spLocks noChangeShapeType="1"/>
            </p:cNvSpPr>
            <p:nvPr/>
          </p:nvSpPr>
          <p:spPr bwMode="auto">
            <a:xfrm flipV="1">
              <a:off x="4065488" y="3414403"/>
              <a:ext cx="0" cy="85958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0" name="Line 495"/>
            <p:cNvSpPr>
              <a:spLocks noChangeShapeType="1"/>
            </p:cNvSpPr>
            <p:nvPr/>
          </p:nvSpPr>
          <p:spPr bwMode="auto">
            <a:xfrm>
              <a:off x="4042942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1" name="Line 496"/>
            <p:cNvSpPr>
              <a:spLocks noChangeShapeType="1"/>
            </p:cNvSpPr>
            <p:nvPr/>
          </p:nvSpPr>
          <p:spPr bwMode="auto">
            <a:xfrm>
              <a:off x="4042942" y="3414403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2" name="Line 497"/>
            <p:cNvSpPr>
              <a:spLocks noChangeShapeType="1"/>
            </p:cNvSpPr>
            <p:nvPr/>
          </p:nvSpPr>
          <p:spPr bwMode="auto">
            <a:xfrm flipH="1">
              <a:off x="4065488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3" name="Line 498"/>
            <p:cNvSpPr>
              <a:spLocks noChangeShapeType="1"/>
            </p:cNvSpPr>
            <p:nvPr/>
          </p:nvSpPr>
          <p:spPr bwMode="auto">
            <a:xfrm flipH="1">
              <a:off x="4065488" y="3414403"/>
              <a:ext cx="2254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4" name="Rectangle 499"/>
            <p:cNvSpPr>
              <a:spLocks noChangeArrowheads="1"/>
            </p:cNvSpPr>
            <p:nvPr/>
          </p:nvSpPr>
          <p:spPr bwMode="auto">
            <a:xfrm>
              <a:off x="4037305" y="3714553"/>
              <a:ext cx="56366" cy="441065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5" name="Rectangle 500"/>
            <p:cNvSpPr>
              <a:spLocks noChangeArrowheads="1"/>
            </p:cNvSpPr>
            <p:nvPr/>
          </p:nvSpPr>
          <p:spPr bwMode="auto">
            <a:xfrm>
              <a:off x="1066810" y="4240167"/>
              <a:ext cx="78913" cy="78913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6" name="Rectangle 501"/>
            <p:cNvSpPr>
              <a:spLocks noChangeArrowheads="1"/>
            </p:cNvSpPr>
            <p:nvPr/>
          </p:nvSpPr>
          <p:spPr bwMode="auto">
            <a:xfrm>
              <a:off x="1371187" y="4240167"/>
              <a:ext cx="78913" cy="78913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7" name="Rectangle 502"/>
            <p:cNvSpPr>
              <a:spLocks noChangeArrowheads="1"/>
            </p:cNvSpPr>
            <p:nvPr/>
          </p:nvSpPr>
          <p:spPr bwMode="auto">
            <a:xfrm>
              <a:off x="1664291" y="3731463"/>
              <a:ext cx="78913" cy="78913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8" name="Rectangle 503"/>
            <p:cNvSpPr>
              <a:spLocks noChangeArrowheads="1"/>
            </p:cNvSpPr>
            <p:nvPr/>
          </p:nvSpPr>
          <p:spPr bwMode="auto">
            <a:xfrm>
              <a:off x="1957395" y="3448223"/>
              <a:ext cx="78913" cy="80322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9" name="Rectangle 504"/>
            <p:cNvSpPr>
              <a:spLocks noChangeArrowheads="1"/>
            </p:cNvSpPr>
            <p:nvPr/>
          </p:nvSpPr>
          <p:spPr bwMode="auto">
            <a:xfrm>
              <a:off x="2250499" y="3923108"/>
              <a:ext cx="78913" cy="78913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0" name="Rectangle 505"/>
            <p:cNvSpPr>
              <a:spLocks noChangeArrowheads="1"/>
            </p:cNvSpPr>
            <p:nvPr/>
          </p:nvSpPr>
          <p:spPr bwMode="auto">
            <a:xfrm>
              <a:off x="2554876" y="4127435"/>
              <a:ext cx="78913" cy="78913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1" name="Rectangle 506"/>
            <p:cNvSpPr>
              <a:spLocks noChangeArrowheads="1"/>
            </p:cNvSpPr>
            <p:nvPr/>
          </p:nvSpPr>
          <p:spPr bwMode="auto">
            <a:xfrm>
              <a:off x="2847980" y="4104889"/>
              <a:ext cx="78913" cy="78913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2" name="Rectangle 507"/>
            <p:cNvSpPr>
              <a:spLocks noChangeArrowheads="1"/>
            </p:cNvSpPr>
            <p:nvPr/>
          </p:nvSpPr>
          <p:spPr bwMode="auto">
            <a:xfrm>
              <a:off x="3141084" y="3990747"/>
              <a:ext cx="78913" cy="80322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3" name="Rectangle 508"/>
            <p:cNvSpPr>
              <a:spLocks noChangeArrowheads="1"/>
            </p:cNvSpPr>
            <p:nvPr/>
          </p:nvSpPr>
          <p:spPr bwMode="auto">
            <a:xfrm>
              <a:off x="3434187" y="3945654"/>
              <a:ext cx="78913" cy="80322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4" name="Rectangle 509"/>
            <p:cNvSpPr>
              <a:spLocks noChangeArrowheads="1"/>
            </p:cNvSpPr>
            <p:nvPr/>
          </p:nvSpPr>
          <p:spPr bwMode="auto">
            <a:xfrm>
              <a:off x="3738565" y="4002020"/>
              <a:ext cx="78913" cy="80322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5" name="Rectangle 510"/>
            <p:cNvSpPr>
              <a:spLocks noChangeArrowheads="1"/>
            </p:cNvSpPr>
            <p:nvPr/>
          </p:nvSpPr>
          <p:spPr bwMode="auto">
            <a:xfrm>
              <a:off x="4031669" y="3832922"/>
              <a:ext cx="78913" cy="78913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6" name="Line 511"/>
            <p:cNvSpPr>
              <a:spLocks noChangeShapeType="1"/>
            </p:cNvSpPr>
            <p:nvPr/>
          </p:nvSpPr>
          <p:spPr bwMode="auto">
            <a:xfrm flipV="1">
              <a:off x="1179542" y="4262714"/>
              <a:ext cx="0" cy="11273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7" name="Line 512"/>
            <p:cNvSpPr>
              <a:spLocks noChangeShapeType="1"/>
            </p:cNvSpPr>
            <p:nvPr/>
          </p:nvSpPr>
          <p:spPr bwMode="auto">
            <a:xfrm>
              <a:off x="1156995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8" name="Line 513"/>
            <p:cNvSpPr>
              <a:spLocks noChangeShapeType="1"/>
            </p:cNvSpPr>
            <p:nvPr/>
          </p:nvSpPr>
          <p:spPr bwMode="auto">
            <a:xfrm>
              <a:off x="1156995" y="4262714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9" name="Line 514"/>
            <p:cNvSpPr>
              <a:spLocks noChangeShapeType="1"/>
            </p:cNvSpPr>
            <p:nvPr/>
          </p:nvSpPr>
          <p:spPr bwMode="auto">
            <a:xfrm flipH="1">
              <a:off x="1179542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0" name="Line 515"/>
            <p:cNvSpPr>
              <a:spLocks noChangeShapeType="1"/>
            </p:cNvSpPr>
            <p:nvPr/>
          </p:nvSpPr>
          <p:spPr bwMode="auto">
            <a:xfrm flipH="1">
              <a:off x="1179542" y="4262714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1" name="Rectangle 516"/>
            <p:cNvSpPr>
              <a:spLocks noChangeArrowheads="1"/>
            </p:cNvSpPr>
            <p:nvPr/>
          </p:nvSpPr>
          <p:spPr bwMode="auto">
            <a:xfrm>
              <a:off x="1151359" y="4268350"/>
              <a:ext cx="56366" cy="1409"/>
            </a:xfrm>
            <a:prstGeom prst="rect">
              <a:avLst/>
            </a:prstGeom>
            <a:pattFill prst="openDmnd">
              <a:fgClr>
                <a:srgbClr val="F45917"/>
              </a:fgClr>
              <a:bgClr>
                <a:srgbClr val="FFFFFF"/>
              </a:bgClr>
            </a:pattFill>
            <a:ln w="12700">
              <a:solidFill>
                <a:srgbClr val="F459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2" name="Line 517"/>
            <p:cNvSpPr>
              <a:spLocks noChangeShapeType="1"/>
            </p:cNvSpPr>
            <p:nvPr/>
          </p:nvSpPr>
          <p:spPr bwMode="auto">
            <a:xfrm flipV="1">
              <a:off x="1472646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3" name="Line 518"/>
            <p:cNvSpPr>
              <a:spLocks noChangeShapeType="1"/>
            </p:cNvSpPr>
            <p:nvPr/>
          </p:nvSpPr>
          <p:spPr bwMode="auto">
            <a:xfrm>
              <a:off x="1461373" y="4273987"/>
              <a:ext cx="11273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4" name="Line 519"/>
            <p:cNvSpPr>
              <a:spLocks noChangeShapeType="1"/>
            </p:cNvSpPr>
            <p:nvPr/>
          </p:nvSpPr>
          <p:spPr bwMode="auto">
            <a:xfrm>
              <a:off x="1461373" y="4251440"/>
              <a:ext cx="11273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5" name="Line 520"/>
            <p:cNvSpPr>
              <a:spLocks noChangeShapeType="1"/>
            </p:cNvSpPr>
            <p:nvPr/>
          </p:nvSpPr>
          <p:spPr bwMode="auto">
            <a:xfrm flipH="1">
              <a:off x="1472646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6" name="Line 521"/>
            <p:cNvSpPr>
              <a:spLocks noChangeShapeType="1"/>
            </p:cNvSpPr>
            <p:nvPr/>
          </p:nvSpPr>
          <p:spPr bwMode="auto">
            <a:xfrm flipH="1">
              <a:off x="1472646" y="4251440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7" name="Rectangle 522"/>
            <p:cNvSpPr>
              <a:spLocks noChangeArrowheads="1"/>
            </p:cNvSpPr>
            <p:nvPr/>
          </p:nvSpPr>
          <p:spPr bwMode="auto">
            <a:xfrm>
              <a:off x="1455736" y="4257077"/>
              <a:ext cx="45093" cy="11273"/>
            </a:xfrm>
            <a:prstGeom prst="rect">
              <a:avLst/>
            </a:prstGeom>
            <a:pattFill prst="openDmnd">
              <a:fgClr>
                <a:srgbClr val="F45917"/>
              </a:fgClr>
              <a:bgClr>
                <a:srgbClr val="FFFFFF"/>
              </a:bgClr>
            </a:pattFill>
            <a:ln w="12700">
              <a:solidFill>
                <a:srgbClr val="F459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8" name="Line 523"/>
            <p:cNvSpPr>
              <a:spLocks noChangeShapeType="1"/>
            </p:cNvSpPr>
            <p:nvPr/>
          </p:nvSpPr>
          <p:spPr bwMode="auto">
            <a:xfrm flipV="1">
              <a:off x="1777023" y="3821649"/>
              <a:ext cx="0" cy="418518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9" name="Line 524"/>
            <p:cNvSpPr>
              <a:spLocks noChangeShapeType="1"/>
            </p:cNvSpPr>
            <p:nvPr/>
          </p:nvSpPr>
          <p:spPr bwMode="auto">
            <a:xfrm>
              <a:off x="1754476" y="4240167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0" name="Line 525"/>
            <p:cNvSpPr>
              <a:spLocks noChangeShapeType="1"/>
            </p:cNvSpPr>
            <p:nvPr/>
          </p:nvSpPr>
          <p:spPr bwMode="auto">
            <a:xfrm>
              <a:off x="1754476" y="3821649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1" name="Line 526"/>
            <p:cNvSpPr>
              <a:spLocks noChangeShapeType="1"/>
            </p:cNvSpPr>
            <p:nvPr/>
          </p:nvSpPr>
          <p:spPr bwMode="auto">
            <a:xfrm flipH="1">
              <a:off x="1777023" y="4240167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2" name="Line 527"/>
            <p:cNvSpPr>
              <a:spLocks noChangeShapeType="1"/>
            </p:cNvSpPr>
            <p:nvPr/>
          </p:nvSpPr>
          <p:spPr bwMode="auto">
            <a:xfrm flipH="1">
              <a:off x="1777023" y="3821649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3" name="Rectangle 528"/>
            <p:cNvSpPr>
              <a:spLocks noChangeArrowheads="1"/>
            </p:cNvSpPr>
            <p:nvPr/>
          </p:nvSpPr>
          <p:spPr bwMode="auto">
            <a:xfrm>
              <a:off x="1748840" y="3985111"/>
              <a:ext cx="56366" cy="170508"/>
            </a:xfrm>
            <a:prstGeom prst="rect">
              <a:avLst/>
            </a:prstGeom>
            <a:pattFill prst="solidDmnd">
              <a:fgClr>
                <a:srgbClr val="F45917"/>
              </a:fgClr>
              <a:bgClr>
                <a:srgbClr val="FFFF87"/>
              </a:bgClr>
            </a:pattFill>
            <a:ln w="12700">
              <a:solidFill>
                <a:srgbClr val="F459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4" name="Line 529"/>
            <p:cNvSpPr>
              <a:spLocks noChangeShapeType="1"/>
            </p:cNvSpPr>
            <p:nvPr/>
          </p:nvSpPr>
          <p:spPr bwMode="auto">
            <a:xfrm flipV="1">
              <a:off x="2070127" y="3776556"/>
              <a:ext cx="0" cy="486158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Line 531"/>
            <p:cNvSpPr>
              <a:spLocks noChangeShapeType="1"/>
            </p:cNvSpPr>
            <p:nvPr/>
          </p:nvSpPr>
          <p:spPr bwMode="auto">
            <a:xfrm>
              <a:off x="2047580" y="4262714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Line 532"/>
            <p:cNvSpPr>
              <a:spLocks noChangeShapeType="1"/>
            </p:cNvSpPr>
            <p:nvPr/>
          </p:nvSpPr>
          <p:spPr bwMode="auto">
            <a:xfrm>
              <a:off x="2047580" y="3776556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" name="Line 533"/>
            <p:cNvSpPr>
              <a:spLocks noChangeShapeType="1"/>
            </p:cNvSpPr>
            <p:nvPr/>
          </p:nvSpPr>
          <p:spPr bwMode="auto">
            <a:xfrm flipH="1">
              <a:off x="2070127" y="4262714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Line 534"/>
            <p:cNvSpPr>
              <a:spLocks noChangeShapeType="1"/>
            </p:cNvSpPr>
            <p:nvPr/>
          </p:nvSpPr>
          <p:spPr bwMode="auto">
            <a:xfrm flipH="1">
              <a:off x="2070127" y="3776556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" name="Rectangle 535"/>
            <p:cNvSpPr>
              <a:spLocks noChangeArrowheads="1"/>
            </p:cNvSpPr>
            <p:nvPr/>
          </p:nvSpPr>
          <p:spPr bwMode="auto">
            <a:xfrm>
              <a:off x="2041944" y="3940018"/>
              <a:ext cx="56366" cy="136688"/>
            </a:xfrm>
            <a:prstGeom prst="rect">
              <a:avLst/>
            </a:prstGeom>
            <a:pattFill prst="solidDmnd">
              <a:fgClr>
                <a:srgbClr val="F45917"/>
              </a:fgClr>
              <a:bgClr>
                <a:srgbClr val="FFFF87"/>
              </a:bgClr>
            </a:pattFill>
            <a:ln w="12700">
              <a:solidFill>
                <a:srgbClr val="F459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Line 536"/>
            <p:cNvSpPr>
              <a:spLocks noChangeShapeType="1"/>
            </p:cNvSpPr>
            <p:nvPr/>
          </p:nvSpPr>
          <p:spPr bwMode="auto">
            <a:xfrm flipV="1">
              <a:off x="2363231" y="3697643"/>
              <a:ext cx="0" cy="56507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" name="Line 537"/>
            <p:cNvSpPr>
              <a:spLocks noChangeShapeType="1"/>
            </p:cNvSpPr>
            <p:nvPr/>
          </p:nvSpPr>
          <p:spPr bwMode="auto">
            <a:xfrm>
              <a:off x="2340684" y="4262714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" name="Line 538"/>
            <p:cNvSpPr>
              <a:spLocks noChangeShapeType="1"/>
            </p:cNvSpPr>
            <p:nvPr/>
          </p:nvSpPr>
          <p:spPr bwMode="auto">
            <a:xfrm>
              <a:off x="2340684" y="3697643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" name="Line 539"/>
            <p:cNvSpPr>
              <a:spLocks noChangeShapeType="1"/>
            </p:cNvSpPr>
            <p:nvPr/>
          </p:nvSpPr>
          <p:spPr bwMode="auto">
            <a:xfrm flipH="1">
              <a:off x="2363231" y="4262714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Line 540"/>
            <p:cNvSpPr>
              <a:spLocks noChangeShapeType="1"/>
            </p:cNvSpPr>
            <p:nvPr/>
          </p:nvSpPr>
          <p:spPr bwMode="auto">
            <a:xfrm flipH="1">
              <a:off x="2363231" y="3697643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" name="Rectangle 541"/>
            <p:cNvSpPr>
              <a:spLocks noChangeArrowheads="1"/>
            </p:cNvSpPr>
            <p:nvPr/>
          </p:nvSpPr>
          <p:spPr bwMode="auto">
            <a:xfrm>
              <a:off x="2335048" y="3940018"/>
              <a:ext cx="56366" cy="159234"/>
            </a:xfrm>
            <a:prstGeom prst="rect">
              <a:avLst/>
            </a:prstGeom>
            <a:pattFill prst="solidDmnd">
              <a:fgClr>
                <a:srgbClr val="F45917"/>
              </a:fgClr>
              <a:bgClr>
                <a:srgbClr val="FFFF87"/>
              </a:bgClr>
            </a:pattFill>
            <a:ln w="12700">
              <a:solidFill>
                <a:srgbClr val="F459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" name="Line 542"/>
            <p:cNvSpPr>
              <a:spLocks noChangeShapeType="1"/>
            </p:cNvSpPr>
            <p:nvPr/>
          </p:nvSpPr>
          <p:spPr bwMode="auto">
            <a:xfrm flipV="1">
              <a:off x="2667608" y="3799102"/>
              <a:ext cx="0" cy="452338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" name="Line 543"/>
            <p:cNvSpPr>
              <a:spLocks noChangeShapeType="1"/>
            </p:cNvSpPr>
            <p:nvPr/>
          </p:nvSpPr>
          <p:spPr bwMode="auto">
            <a:xfrm>
              <a:off x="2645061" y="4251440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" name="Line 544"/>
            <p:cNvSpPr>
              <a:spLocks noChangeShapeType="1"/>
            </p:cNvSpPr>
            <p:nvPr/>
          </p:nvSpPr>
          <p:spPr bwMode="auto">
            <a:xfrm>
              <a:off x="2645061" y="3799102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" name="Line 545"/>
            <p:cNvSpPr>
              <a:spLocks noChangeShapeType="1"/>
            </p:cNvSpPr>
            <p:nvPr/>
          </p:nvSpPr>
          <p:spPr bwMode="auto">
            <a:xfrm flipH="1">
              <a:off x="2667608" y="4251440"/>
              <a:ext cx="11273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" name="Line 546"/>
            <p:cNvSpPr>
              <a:spLocks noChangeShapeType="1"/>
            </p:cNvSpPr>
            <p:nvPr/>
          </p:nvSpPr>
          <p:spPr bwMode="auto">
            <a:xfrm flipH="1">
              <a:off x="2667608" y="3799102"/>
              <a:ext cx="11273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" name="Rectangle 547"/>
            <p:cNvSpPr>
              <a:spLocks noChangeArrowheads="1"/>
            </p:cNvSpPr>
            <p:nvPr/>
          </p:nvSpPr>
          <p:spPr bwMode="auto">
            <a:xfrm>
              <a:off x="2639425" y="3940018"/>
              <a:ext cx="45093" cy="204327"/>
            </a:xfrm>
            <a:prstGeom prst="rect">
              <a:avLst/>
            </a:prstGeom>
            <a:pattFill prst="solidDmnd">
              <a:fgClr>
                <a:srgbClr val="F45917"/>
              </a:fgClr>
              <a:bgClr>
                <a:srgbClr val="FFFF87"/>
              </a:bgClr>
            </a:pattFill>
            <a:ln w="12700">
              <a:solidFill>
                <a:srgbClr val="F459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" name="Line 548"/>
            <p:cNvSpPr>
              <a:spLocks noChangeShapeType="1"/>
            </p:cNvSpPr>
            <p:nvPr/>
          </p:nvSpPr>
          <p:spPr bwMode="auto">
            <a:xfrm flipV="1">
              <a:off x="2960712" y="3742736"/>
              <a:ext cx="0" cy="486158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" name="Line 549"/>
            <p:cNvSpPr>
              <a:spLocks noChangeShapeType="1"/>
            </p:cNvSpPr>
            <p:nvPr/>
          </p:nvSpPr>
          <p:spPr bwMode="auto">
            <a:xfrm>
              <a:off x="2938165" y="4228894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Line 550"/>
            <p:cNvSpPr>
              <a:spLocks noChangeShapeType="1"/>
            </p:cNvSpPr>
            <p:nvPr/>
          </p:nvSpPr>
          <p:spPr bwMode="auto">
            <a:xfrm>
              <a:off x="2938165" y="3742736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Line 551"/>
            <p:cNvSpPr>
              <a:spLocks noChangeShapeType="1"/>
            </p:cNvSpPr>
            <p:nvPr/>
          </p:nvSpPr>
          <p:spPr bwMode="auto">
            <a:xfrm flipH="1">
              <a:off x="2960712" y="4228894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" name="Line 552"/>
            <p:cNvSpPr>
              <a:spLocks noChangeShapeType="1"/>
            </p:cNvSpPr>
            <p:nvPr/>
          </p:nvSpPr>
          <p:spPr bwMode="auto">
            <a:xfrm flipH="1">
              <a:off x="2960712" y="3742736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Rectangle 553"/>
            <p:cNvSpPr>
              <a:spLocks noChangeArrowheads="1"/>
            </p:cNvSpPr>
            <p:nvPr/>
          </p:nvSpPr>
          <p:spPr bwMode="auto">
            <a:xfrm>
              <a:off x="2932529" y="3827285"/>
              <a:ext cx="56366" cy="283240"/>
            </a:xfrm>
            <a:prstGeom prst="rect">
              <a:avLst/>
            </a:prstGeom>
            <a:pattFill prst="solidDmnd">
              <a:fgClr>
                <a:srgbClr val="F45917"/>
              </a:fgClr>
              <a:bgClr>
                <a:srgbClr val="FFFF87"/>
              </a:bgClr>
            </a:pattFill>
            <a:ln w="12700">
              <a:solidFill>
                <a:srgbClr val="F459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Line 554"/>
            <p:cNvSpPr>
              <a:spLocks noChangeShapeType="1"/>
            </p:cNvSpPr>
            <p:nvPr/>
          </p:nvSpPr>
          <p:spPr bwMode="auto">
            <a:xfrm flipV="1">
              <a:off x="3253816" y="3607457"/>
              <a:ext cx="0" cy="610163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Line 555"/>
            <p:cNvSpPr>
              <a:spLocks noChangeShapeType="1"/>
            </p:cNvSpPr>
            <p:nvPr/>
          </p:nvSpPr>
          <p:spPr bwMode="auto">
            <a:xfrm>
              <a:off x="3231269" y="4217621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" name="Line 556"/>
            <p:cNvSpPr>
              <a:spLocks noChangeShapeType="1"/>
            </p:cNvSpPr>
            <p:nvPr/>
          </p:nvSpPr>
          <p:spPr bwMode="auto">
            <a:xfrm>
              <a:off x="3231269" y="3607457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" name="Line 557"/>
            <p:cNvSpPr>
              <a:spLocks noChangeShapeType="1"/>
            </p:cNvSpPr>
            <p:nvPr/>
          </p:nvSpPr>
          <p:spPr bwMode="auto">
            <a:xfrm flipH="1">
              <a:off x="3253816" y="4217621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" name="Line 558"/>
            <p:cNvSpPr>
              <a:spLocks noChangeShapeType="1"/>
            </p:cNvSpPr>
            <p:nvPr/>
          </p:nvSpPr>
          <p:spPr bwMode="auto">
            <a:xfrm flipH="1">
              <a:off x="3253816" y="3607457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" name="Rectangle 559"/>
            <p:cNvSpPr>
              <a:spLocks noChangeArrowheads="1"/>
            </p:cNvSpPr>
            <p:nvPr/>
          </p:nvSpPr>
          <p:spPr bwMode="auto">
            <a:xfrm>
              <a:off x="3225633" y="3782192"/>
              <a:ext cx="56366" cy="226874"/>
            </a:xfrm>
            <a:prstGeom prst="rect">
              <a:avLst/>
            </a:prstGeom>
            <a:pattFill prst="solidDmnd">
              <a:fgClr>
                <a:srgbClr val="F45917"/>
              </a:fgClr>
              <a:bgClr>
                <a:srgbClr val="FFFF87"/>
              </a:bgClr>
            </a:pattFill>
            <a:ln w="12700">
              <a:solidFill>
                <a:srgbClr val="F459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5" name="Line 560"/>
            <p:cNvSpPr>
              <a:spLocks noChangeShapeType="1"/>
            </p:cNvSpPr>
            <p:nvPr/>
          </p:nvSpPr>
          <p:spPr bwMode="auto">
            <a:xfrm flipV="1">
              <a:off x="3546920" y="2205350"/>
              <a:ext cx="0" cy="1978451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" name="Line 561"/>
            <p:cNvSpPr>
              <a:spLocks noChangeShapeType="1"/>
            </p:cNvSpPr>
            <p:nvPr/>
          </p:nvSpPr>
          <p:spPr bwMode="auto">
            <a:xfrm>
              <a:off x="3524373" y="4183801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7" name="Line 562"/>
            <p:cNvSpPr>
              <a:spLocks noChangeShapeType="1"/>
            </p:cNvSpPr>
            <p:nvPr/>
          </p:nvSpPr>
          <p:spPr bwMode="auto">
            <a:xfrm>
              <a:off x="3524373" y="2205350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" name="Line 563"/>
            <p:cNvSpPr>
              <a:spLocks noChangeShapeType="1"/>
            </p:cNvSpPr>
            <p:nvPr/>
          </p:nvSpPr>
          <p:spPr bwMode="auto">
            <a:xfrm flipH="1">
              <a:off x="3546920" y="4183801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9" name="Line 564"/>
            <p:cNvSpPr>
              <a:spLocks noChangeShapeType="1"/>
            </p:cNvSpPr>
            <p:nvPr/>
          </p:nvSpPr>
          <p:spPr bwMode="auto">
            <a:xfrm flipH="1">
              <a:off x="3546920" y="2205350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0" name="Rectangle 565"/>
            <p:cNvSpPr>
              <a:spLocks noChangeArrowheads="1"/>
            </p:cNvSpPr>
            <p:nvPr/>
          </p:nvSpPr>
          <p:spPr bwMode="auto">
            <a:xfrm>
              <a:off x="3518737" y="3093116"/>
              <a:ext cx="56366" cy="610163"/>
            </a:xfrm>
            <a:prstGeom prst="rect">
              <a:avLst/>
            </a:prstGeom>
            <a:pattFill prst="solidDmnd">
              <a:fgClr>
                <a:srgbClr val="F45917"/>
              </a:fgClr>
              <a:bgClr>
                <a:srgbClr val="FFFF87"/>
              </a:bgClr>
            </a:pattFill>
            <a:ln w="12700">
              <a:solidFill>
                <a:srgbClr val="F459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1" name="Line 566"/>
            <p:cNvSpPr>
              <a:spLocks noChangeShapeType="1"/>
            </p:cNvSpPr>
            <p:nvPr/>
          </p:nvSpPr>
          <p:spPr bwMode="auto">
            <a:xfrm flipV="1">
              <a:off x="3840023" y="1278127"/>
              <a:ext cx="0" cy="2770395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2" name="Line 567"/>
            <p:cNvSpPr>
              <a:spLocks noChangeShapeType="1"/>
            </p:cNvSpPr>
            <p:nvPr/>
          </p:nvSpPr>
          <p:spPr bwMode="auto">
            <a:xfrm>
              <a:off x="3828750" y="4048522"/>
              <a:ext cx="11273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3" name="Line 568"/>
            <p:cNvSpPr>
              <a:spLocks noChangeShapeType="1"/>
            </p:cNvSpPr>
            <p:nvPr/>
          </p:nvSpPr>
          <p:spPr bwMode="auto">
            <a:xfrm>
              <a:off x="3828750" y="1278127"/>
              <a:ext cx="11273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4" name="Line 569"/>
            <p:cNvSpPr>
              <a:spLocks noChangeShapeType="1"/>
            </p:cNvSpPr>
            <p:nvPr/>
          </p:nvSpPr>
          <p:spPr bwMode="auto">
            <a:xfrm flipH="1">
              <a:off x="3840023" y="4048522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5" name="Line 570"/>
            <p:cNvSpPr>
              <a:spLocks noChangeShapeType="1"/>
            </p:cNvSpPr>
            <p:nvPr/>
          </p:nvSpPr>
          <p:spPr bwMode="auto">
            <a:xfrm flipH="1">
              <a:off x="3840023" y="1278127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6" name="Rectangle 571"/>
            <p:cNvSpPr>
              <a:spLocks noChangeArrowheads="1"/>
            </p:cNvSpPr>
            <p:nvPr/>
          </p:nvSpPr>
          <p:spPr bwMode="auto">
            <a:xfrm>
              <a:off x="3823114" y="2289899"/>
              <a:ext cx="45093" cy="1469747"/>
            </a:xfrm>
            <a:prstGeom prst="rect">
              <a:avLst/>
            </a:prstGeom>
            <a:pattFill prst="solidDmnd">
              <a:fgClr>
                <a:srgbClr val="F45917"/>
              </a:fgClr>
              <a:bgClr>
                <a:srgbClr val="FFFF87"/>
              </a:bgClr>
            </a:pattFill>
            <a:ln w="12700">
              <a:solidFill>
                <a:srgbClr val="F459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7" name="Line 572"/>
            <p:cNvSpPr>
              <a:spLocks noChangeShapeType="1"/>
            </p:cNvSpPr>
            <p:nvPr/>
          </p:nvSpPr>
          <p:spPr bwMode="auto">
            <a:xfrm flipV="1">
              <a:off x="4144401" y="3448223"/>
              <a:ext cx="0" cy="589026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8" name="Line 573"/>
            <p:cNvSpPr>
              <a:spLocks noChangeShapeType="1"/>
            </p:cNvSpPr>
            <p:nvPr/>
          </p:nvSpPr>
          <p:spPr bwMode="auto">
            <a:xfrm>
              <a:off x="4121854" y="4037249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9" name="Line 574"/>
            <p:cNvSpPr>
              <a:spLocks noChangeShapeType="1"/>
            </p:cNvSpPr>
            <p:nvPr/>
          </p:nvSpPr>
          <p:spPr bwMode="auto">
            <a:xfrm>
              <a:off x="4121854" y="3448223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0" name="Line 575"/>
            <p:cNvSpPr>
              <a:spLocks noChangeShapeType="1"/>
            </p:cNvSpPr>
            <p:nvPr/>
          </p:nvSpPr>
          <p:spPr bwMode="auto">
            <a:xfrm flipH="1">
              <a:off x="4144401" y="4037249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1" name="Line 576"/>
            <p:cNvSpPr>
              <a:spLocks noChangeShapeType="1"/>
            </p:cNvSpPr>
            <p:nvPr/>
          </p:nvSpPr>
          <p:spPr bwMode="auto">
            <a:xfrm flipH="1">
              <a:off x="4144401" y="3448223"/>
              <a:ext cx="22546" cy="0"/>
            </a:xfrm>
            <a:prstGeom prst="line">
              <a:avLst/>
            </a:prstGeom>
            <a:noFill/>
            <a:ln w="12700">
              <a:solidFill>
                <a:srgbClr val="F459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2" name="Rectangle 577"/>
            <p:cNvSpPr>
              <a:spLocks noChangeArrowheads="1"/>
            </p:cNvSpPr>
            <p:nvPr/>
          </p:nvSpPr>
          <p:spPr bwMode="auto">
            <a:xfrm>
              <a:off x="4116218" y="3601821"/>
              <a:ext cx="56366" cy="180372"/>
            </a:xfrm>
            <a:prstGeom prst="rect">
              <a:avLst/>
            </a:prstGeom>
            <a:pattFill prst="solidDmnd">
              <a:fgClr>
                <a:srgbClr val="F45917"/>
              </a:fgClr>
              <a:bgClr>
                <a:srgbClr val="FFFF87"/>
              </a:bgClr>
            </a:pattFill>
            <a:ln w="12700">
              <a:solidFill>
                <a:srgbClr val="F459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3" name="Freeform 578"/>
            <p:cNvSpPr>
              <a:spLocks/>
            </p:cNvSpPr>
            <p:nvPr/>
          </p:nvSpPr>
          <p:spPr bwMode="auto">
            <a:xfrm>
              <a:off x="1145722" y="4240167"/>
              <a:ext cx="67639" cy="67639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45917"/>
            </a:solidFill>
            <a:ln w="0">
              <a:solidFill>
                <a:srgbClr val="F459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4" name="Freeform 579"/>
            <p:cNvSpPr>
              <a:spLocks/>
            </p:cNvSpPr>
            <p:nvPr/>
          </p:nvSpPr>
          <p:spPr bwMode="auto">
            <a:xfrm>
              <a:off x="1438826" y="4228894"/>
              <a:ext cx="67639" cy="67639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45917"/>
            </a:solidFill>
            <a:ln w="0">
              <a:solidFill>
                <a:srgbClr val="F459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5" name="Freeform 580"/>
            <p:cNvSpPr>
              <a:spLocks/>
            </p:cNvSpPr>
            <p:nvPr/>
          </p:nvSpPr>
          <p:spPr bwMode="auto">
            <a:xfrm>
              <a:off x="1743203" y="4002020"/>
              <a:ext cx="67639" cy="69049"/>
            </a:xfrm>
            <a:custGeom>
              <a:avLst/>
              <a:gdLst>
                <a:gd name="T0" fmla="*/ 24 w 48"/>
                <a:gd name="T1" fmla="*/ 0 h 49"/>
                <a:gd name="T2" fmla="*/ 24 w 48"/>
                <a:gd name="T3" fmla="*/ 0 h 49"/>
                <a:gd name="T4" fmla="*/ 48 w 48"/>
                <a:gd name="T5" fmla="*/ 49 h 49"/>
                <a:gd name="T6" fmla="*/ 0 w 48"/>
                <a:gd name="T7" fmla="*/ 49 h 49"/>
                <a:gd name="T8" fmla="*/ 24 w 48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24" y="0"/>
                  </a:lnTo>
                  <a:lnTo>
                    <a:pt x="48" y="49"/>
                  </a:lnTo>
                  <a:lnTo>
                    <a:pt x="0" y="4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45917"/>
            </a:solidFill>
            <a:ln w="0">
              <a:solidFill>
                <a:srgbClr val="F459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6" name="Freeform 581"/>
            <p:cNvSpPr>
              <a:spLocks/>
            </p:cNvSpPr>
            <p:nvPr/>
          </p:nvSpPr>
          <p:spPr bwMode="auto">
            <a:xfrm>
              <a:off x="2036307" y="3968201"/>
              <a:ext cx="67639" cy="69049"/>
            </a:xfrm>
            <a:custGeom>
              <a:avLst/>
              <a:gdLst>
                <a:gd name="T0" fmla="*/ 24 w 48"/>
                <a:gd name="T1" fmla="*/ 0 h 49"/>
                <a:gd name="T2" fmla="*/ 24 w 48"/>
                <a:gd name="T3" fmla="*/ 0 h 49"/>
                <a:gd name="T4" fmla="*/ 48 w 48"/>
                <a:gd name="T5" fmla="*/ 49 h 49"/>
                <a:gd name="T6" fmla="*/ 0 w 48"/>
                <a:gd name="T7" fmla="*/ 49 h 49"/>
                <a:gd name="T8" fmla="*/ 24 w 48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24" y="0"/>
                  </a:lnTo>
                  <a:lnTo>
                    <a:pt x="48" y="49"/>
                  </a:lnTo>
                  <a:lnTo>
                    <a:pt x="0" y="4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45917"/>
            </a:solidFill>
            <a:ln w="0">
              <a:solidFill>
                <a:srgbClr val="F459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7" name="Freeform 582"/>
            <p:cNvSpPr>
              <a:spLocks/>
            </p:cNvSpPr>
            <p:nvPr/>
          </p:nvSpPr>
          <p:spPr bwMode="auto">
            <a:xfrm>
              <a:off x="2329411" y="3990747"/>
              <a:ext cx="67639" cy="69049"/>
            </a:xfrm>
            <a:custGeom>
              <a:avLst/>
              <a:gdLst>
                <a:gd name="T0" fmla="*/ 24 w 48"/>
                <a:gd name="T1" fmla="*/ 0 h 49"/>
                <a:gd name="T2" fmla="*/ 24 w 48"/>
                <a:gd name="T3" fmla="*/ 0 h 49"/>
                <a:gd name="T4" fmla="*/ 48 w 48"/>
                <a:gd name="T5" fmla="*/ 49 h 49"/>
                <a:gd name="T6" fmla="*/ 0 w 48"/>
                <a:gd name="T7" fmla="*/ 49 h 49"/>
                <a:gd name="T8" fmla="*/ 24 w 48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24" y="0"/>
                  </a:lnTo>
                  <a:lnTo>
                    <a:pt x="48" y="49"/>
                  </a:lnTo>
                  <a:lnTo>
                    <a:pt x="0" y="4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45917"/>
            </a:solidFill>
            <a:ln w="0">
              <a:solidFill>
                <a:srgbClr val="F459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8" name="Freeform 583"/>
            <p:cNvSpPr>
              <a:spLocks/>
            </p:cNvSpPr>
            <p:nvPr/>
          </p:nvSpPr>
          <p:spPr bwMode="auto">
            <a:xfrm>
              <a:off x="2633788" y="3979474"/>
              <a:ext cx="67639" cy="69049"/>
            </a:xfrm>
            <a:custGeom>
              <a:avLst/>
              <a:gdLst>
                <a:gd name="T0" fmla="*/ 24 w 48"/>
                <a:gd name="T1" fmla="*/ 0 h 49"/>
                <a:gd name="T2" fmla="*/ 24 w 48"/>
                <a:gd name="T3" fmla="*/ 0 h 49"/>
                <a:gd name="T4" fmla="*/ 48 w 48"/>
                <a:gd name="T5" fmla="*/ 49 h 49"/>
                <a:gd name="T6" fmla="*/ 0 w 48"/>
                <a:gd name="T7" fmla="*/ 49 h 49"/>
                <a:gd name="T8" fmla="*/ 24 w 48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24" y="0"/>
                  </a:lnTo>
                  <a:lnTo>
                    <a:pt x="48" y="49"/>
                  </a:lnTo>
                  <a:lnTo>
                    <a:pt x="0" y="4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45917"/>
            </a:solidFill>
            <a:ln w="0">
              <a:solidFill>
                <a:srgbClr val="F459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9" name="Freeform 584"/>
            <p:cNvSpPr>
              <a:spLocks/>
            </p:cNvSpPr>
            <p:nvPr/>
          </p:nvSpPr>
          <p:spPr bwMode="auto">
            <a:xfrm>
              <a:off x="2926892" y="3923108"/>
              <a:ext cx="67639" cy="67639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45917"/>
            </a:solidFill>
            <a:ln w="0">
              <a:solidFill>
                <a:srgbClr val="F459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0" name="Freeform 585"/>
            <p:cNvSpPr>
              <a:spLocks/>
            </p:cNvSpPr>
            <p:nvPr/>
          </p:nvSpPr>
          <p:spPr bwMode="auto">
            <a:xfrm>
              <a:off x="3219996" y="3832922"/>
              <a:ext cx="67639" cy="67639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45917"/>
            </a:solidFill>
            <a:ln w="0">
              <a:solidFill>
                <a:srgbClr val="F459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1" name="Freeform 586"/>
            <p:cNvSpPr>
              <a:spLocks/>
            </p:cNvSpPr>
            <p:nvPr/>
          </p:nvSpPr>
          <p:spPr bwMode="auto">
            <a:xfrm>
              <a:off x="3513100" y="3403130"/>
              <a:ext cx="67639" cy="67639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45917"/>
            </a:solidFill>
            <a:ln w="0">
              <a:solidFill>
                <a:srgbClr val="F459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2" name="Freeform 587"/>
            <p:cNvSpPr>
              <a:spLocks/>
            </p:cNvSpPr>
            <p:nvPr/>
          </p:nvSpPr>
          <p:spPr bwMode="auto">
            <a:xfrm>
              <a:off x="3806204" y="3528545"/>
              <a:ext cx="67639" cy="67639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45917"/>
            </a:solidFill>
            <a:ln w="0">
              <a:solidFill>
                <a:srgbClr val="F459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3" name="Freeform 588"/>
            <p:cNvSpPr>
              <a:spLocks/>
            </p:cNvSpPr>
            <p:nvPr/>
          </p:nvSpPr>
          <p:spPr bwMode="auto">
            <a:xfrm>
              <a:off x="4110581" y="3641277"/>
              <a:ext cx="67639" cy="67639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45917"/>
            </a:solidFill>
            <a:ln w="0">
              <a:solidFill>
                <a:srgbClr val="F459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4" name="Line 589"/>
            <p:cNvSpPr>
              <a:spLocks noChangeShapeType="1"/>
            </p:cNvSpPr>
            <p:nvPr/>
          </p:nvSpPr>
          <p:spPr bwMode="auto">
            <a:xfrm>
              <a:off x="807525" y="4273987"/>
              <a:ext cx="355106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5" name="Line 590"/>
            <p:cNvSpPr>
              <a:spLocks noChangeShapeType="1"/>
            </p:cNvSpPr>
            <p:nvPr/>
          </p:nvSpPr>
          <p:spPr bwMode="auto">
            <a:xfrm>
              <a:off x="807525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6" name="Line 591"/>
            <p:cNvSpPr>
              <a:spLocks noChangeShapeType="1"/>
            </p:cNvSpPr>
            <p:nvPr/>
          </p:nvSpPr>
          <p:spPr bwMode="auto">
            <a:xfrm>
              <a:off x="1100629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7" name="Line 592"/>
            <p:cNvSpPr>
              <a:spLocks noChangeShapeType="1"/>
            </p:cNvSpPr>
            <p:nvPr/>
          </p:nvSpPr>
          <p:spPr bwMode="auto">
            <a:xfrm>
              <a:off x="1405006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8" name="Line 593"/>
            <p:cNvSpPr>
              <a:spLocks noChangeShapeType="1"/>
            </p:cNvSpPr>
            <p:nvPr/>
          </p:nvSpPr>
          <p:spPr bwMode="auto">
            <a:xfrm>
              <a:off x="1698110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9" name="Line 594"/>
            <p:cNvSpPr>
              <a:spLocks noChangeShapeType="1"/>
            </p:cNvSpPr>
            <p:nvPr/>
          </p:nvSpPr>
          <p:spPr bwMode="auto">
            <a:xfrm>
              <a:off x="1991214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0" name="Line 595"/>
            <p:cNvSpPr>
              <a:spLocks noChangeShapeType="1"/>
            </p:cNvSpPr>
            <p:nvPr/>
          </p:nvSpPr>
          <p:spPr bwMode="auto">
            <a:xfrm>
              <a:off x="2284318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" name="Line 596"/>
            <p:cNvSpPr>
              <a:spLocks noChangeShapeType="1"/>
            </p:cNvSpPr>
            <p:nvPr/>
          </p:nvSpPr>
          <p:spPr bwMode="auto">
            <a:xfrm>
              <a:off x="2588695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" name="Line 597"/>
            <p:cNvSpPr>
              <a:spLocks noChangeShapeType="1"/>
            </p:cNvSpPr>
            <p:nvPr/>
          </p:nvSpPr>
          <p:spPr bwMode="auto">
            <a:xfrm>
              <a:off x="2881799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" name="Line 598"/>
            <p:cNvSpPr>
              <a:spLocks noChangeShapeType="1"/>
            </p:cNvSpPr>
            <p:nvPr/>
          </p:nvSpPr>
          <p:spPr bwMode="auto">
            <a:xfrm>
              <a:off x="3174903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" name="Line 599"/>
            <p:cNvSpPr>
              <a:spLocks noChangeShapeType="1"/>
            </p:cNvSpPr>
            <p:nvPr/>
          </p:nvSpPr>
          <p:spPr bwMode="auto">
            <a:xfrm>
              <a:off x="3468007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" name="Line 600"/>
            <p:cNvSpPr>
              <a:spLocks noChangeShapeType="1"/>
            </p:cNvSpPr>
            <p:nvPr/>
          </p:nvSpPr>
          <p:spPr bwMode="auto">
            <a:xfrm>
              <a:off x="3772384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" name="Line 601"/>
            <p:cNvSpPr>
              <a:spLocks noChangeShapeType="1"/>
            </p:cNvSpPr>
            <p:nvPr/>
          </p:nvSpPr>
          <p:spPr bwMode="auto">
            <a:xfrm>
              <a:off x="4065488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" name="Line 602"/>
            <p:cNvSpPr>
              <a:spLocks noChangeShapeType="1"/>
            </p:cNvSpPr>
            <p:nvPr/>
          </p:nvSpPr>
          <p:spPr bwMode="auto">
            <a:xfrm>
              <a:off x="4358592" y="4251440"/>
              <a:ext cx="0" cy="225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" name="Rectangle 603"/>
            <p:cNvSpPr>
              <a:spLocks noChangeArrowheads="1"/>
            </p:cNvSpPr>
            <p:nvPr/>
          </p:nvSpPr>
          <p:spPr bwMode="auto">
            <a:xfrm>
              <a:off x="1066810" y="4330353"/>
              <a:ext cx="10568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89" name="Rectangle 604"/>
            <p:cNvSpPr>
              <a:spLocks noChangeArrowheads="1"/>
            </p:cNvSpPr>
            <p:nvPr/>
          </p:nvSpPr>
          <p:spPr bwMode="auto">
            <a:xfrm>
              <a:off x="1359914" y="4330353"/>
              <a:ext cx="10568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90" name="Rectangle 605"/>
            <p:cNvSpPr>
              <a:spLocks noChangeArrowheads="1"/>
            </p:cNvSpPr>
            <p:nvPr/>
          </p:nvSpPr>
          <p:spPr bwMode="auto">
            <a:xfrm>
              <a:off x="1653017" y="4330353"/>
              <a:ext cx="10568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91" name="Rectangle 606"/>
            <p:cNvSpPr>
              <a:spLocks noChangeArrowheads="1"/>
            </p:cNvSpPr>
            <p:nvPr/>
          </p:nvSpPr>
          <p:spPr bwMode="auto">
            <a:xfrm>
              <a:off x="1957395" y="4330353"/>
              <a:ext cx="97232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92" name="Rectangle 607"/>
            <p:cNvSpPr>
              <a:spLocks noChangeArrowheads="1"/>
            </p:cNvSpPr>
            <p:nvPr/>
          </p:nvSpPr>
          <p:spPr bwMode="auto">
            <a:xfrm>
              <a:off x="2239225" y="4330353"/>
              <a:ext cx="114141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93" name="Rectangle 608"/>
            <p:cNvSpPr>
              <a:spLocks noChangeArrowheads="1"/>
            </p:cNvSpPr>
            <p:nvPr/>
          </p:nvSpPr>
          <p:spPr bwMode="auto">
            <a:xfrm>
              <a:off x="2543602" y="4330353"/>
              <a:ext cx="10568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94" name="Rectangle 609"/>
            <p:cNvSpPr>
              <a:spLocks noChangeArrowheads="1"/>
            </p:cNvSpPr>
            <p:nvPr/>
          </p:nvSpPr>
          <p:spPr bwMode="auto">
            <a:xfrm>
              <a:off x="2847980" y="4330353"/>
              <a:ext cx="81731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95" name="Rectangle 610"/>
            <p:cNvSpPr>
              <a:spLocks noChangeArrowheads="1"/>
            </p:cNvSpPr>
            <p:nvPr/>
          </p:nvSpPr>
          <p:spPr bwMode="auto">
            <a:xfrm>
              <a:off x="3141083" y="4330353"/>
              <a:ext cx="10568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96" name="Rectangle 611"/>
            <p:cNvSpPr>
              <a:spLocks noChangeArrowheads="1"/>
            </p:cNvSpPr>
            <p:nvPr/>
          </p:nvSpPr>
          <p:spPr bwMode="auto">
            <a:xfrm>
              <a:off x="3434187" y="4330353"/>
              <a:ext cx="90186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97" name="Rectangle 612"/>
            <p:cNvSpPr>
              <a:spLocks noChangeArrowheads="1"/>
            </p:cNvSpPr>
            <p:nvPr/>
          </p:nvSpPr>
          <p:spPr bwMode="auto">
            <a:xfrm>
              <a:off x="3716018" y="4330353"/>
              <a:ext cx="124005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98" name="Rectangle 613"/>
            <p:cNvSpPr>
              <a:spLocks noChangeArrowheads="1"/>
            </p:cNvSpPr>
            <p:nvPr/>
          </p:nvSpPr>
          <p:spPr bwMode="auto">
            <a:xfrm>
              <a:off x="4020395" y="4330353"/>
              <a:ext cx="10568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99" name="Rectangle 614"/>
            <p:cNvSpPr>
              <a:spLocks noChangeArrowheads="1"/>
            </p:cNvSpPr>
            <p:nvPr/>
          </p:nvSpPr>
          <p:spPr bwMode="auto">
            <a:xfrm>
              <a:off x="2216679" y="4545954"/>
              <a:ext cx="1041364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1400" b="1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rPr>
                <a:t>S</a:t>
              </a: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ampling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sites</a:t>
              </a:r>
            </a:p>
          </p:txBody>
        </p:sp>
        <p:sp>
          <p:nvSpPr>
            <p:cNvPr id="100" name="Line 615"/>
            <p:cNvSpPr>
              <a:spLocks noChangeShapeType="1"/>
            </p:cNvSpPr>
            <p:nvPr/>
          </p:nvSpPr>
          <p:spPr bwMode="auto">
            <a:xfrm>
              <a:off x="807525" y="915974"/>
              <a:ext cx="355106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Line 616"/>
            <p:cNvSpPr>
              <a:spLocks noChangeShapeType="1"/>
            </p:cNvSpPr>
            <p:nvPr/>
          </p:nvSpPr>
          <p:spPr bwMode="auto">
            <a:xfrm flipV="1">
              <a:off x="807525" y="915974"/>
              <a:ext cx="0" cy="33580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2" name="Line 617"/>
            <p:cNvSpPr>
              <a:spLocks noChangeShapeType="1"/>
            </p:cNvSpPr>
            <p:nvPr/>
          </p:nvSpPr>
          <p:spPr bwMode="auto">
            <a:xfrm flipH="1">
              <a:off x="807525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3" name="Line 618"/>
            <p:cNvSpPr>
              <a:spLocks noChangeShapeType="1"/>
            </p:cNvSpPr>
            <p:nvPr/>
          </p:nvSpPr>
          <p:spPr bwMode="auto">
            <a:xfrm flipH="1">
              <a:off x="807525" y="3799102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Line 619"/>
            <p:cNvSpPr>
              <a:spLocks noChangeShapeType="1"/>
            </p:cNvSpPr>
            <p:nvPr/>
          </p:nvSpPr>
          <p:spPr bwMode="auto">
            <a:xfrm flipH="1">
              <a:off x="807525" y="3312944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5" name="Line 620"/>
            <p:cNvSpPr>
              <a:spLocks noChangeShapeType="1"/>
            </p:cNvSpPr>
            <p:nvPr/>
          </p:nvSpPr>
          <p:spPr bwMode="auto">
            <a:xfrm flipH="1">
              <a:off x="807525" y="2838060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Line 621"/>
            <p:cNvSpPr>
              <a:spLocks noChangeShapeType="1"/>
            </p:cNvSpPr>
            <p:nvPr/>
          </p:nvSpPr>
          <p:spPr bwMode="auto">
            <a:xfrm flipH="1">
              <a:off x="807525" y="2351902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Line 622"/>
            <p:cNvSpPr>
              <a:spLocks noChangeShapeType="1"/>
            </p:cNvSpPr>
            <p:nvPr/>
          </p:nvSpPr>
          <p:spPr bwMode="auto">
            <a:xfrm flipH="1">
              <a:off x="807525" y="1877017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Line 623"/>
            <p:cNvSpPr>
              <a:spLocks noChangeShapeType="1"/>
            </p:cNvSpPr>
            <p:nvPr/>
          </p:nvSpPr>
          <p:spPr bwMode="auto">
            <a:xfrm flipH="1">
              <a:off x="807525" y="1390859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9" name="Line 624"/>
            <p:cNvSpPr>
              <a:spLocks noChangeShapeType="1"/>
            </p:cNvSpPr>
            <p:nvPr/>
          </p:nvSpPr>
          <p:spPr bwMode="auto">
            <a:xfrm flipH="1">
              <a:off x="807525" y="915974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0" name="Rectangle 625"/>
            <p:cNvSpPr>
              <a:spLocks noChangeArrowheads="1"/>
            </p:cNvSpPr>
            <p:nvPr/>
          </p:nvSpPr>
          <p:spPr bwMode="auto">
            <a:xfrm>
              <a:off x="559514" y="4172528"/>
              <a:ext cx="81731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111" name="Rectangle 626"/>
            <p:cNvSpPr>
              <a:spLocks noChangeArrowheads="1"/>
            </p:cNvSpPr>
            <p:nvPr/>
          </p:nvSpPr>
          <p:spPr bwMode="auto">
            <a:xfrm>
              <a:off x="491875" y="3686370"/>
              <a:ext cx="28746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20,0</a:t>
              </a:r>
            </a:p>
          </p:txBody>
        </p:sp>
        <p:sp>
          <p:nvSpPr>
            <p:cNvPr id="112" name="Rectangle 627"/>
            <p:cNvSpPr>
              <a:spLocks noChangeArrowheads="1"/>
            </p:cNvSpPr>
            <p:nvPr/>
          </p:nvSpPr>
          <p:spPr bwMode="auto">
            <a:xfrm>
              <a:off x="491875" y="3211485"/>
              <a:ext cx="28746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40,0</a:t>
              </a:r>
            </a:p>
          </p:txBody>
        </p:sp>
        <p:sp>
          <p:nvSpPr>
            <p:cNvPr id="113" name="Rectangle 628"/>
            <p:cNvSpPr>
              <a:spLocks noChangeArrowheads="1"/>
            </p:cNvSpPr>
            <p:nvPr/>
          </p:nvSpPr>
          <p:spPr bwMode="auto">
            <a:xfrm>
              <a:off x="491875" y="2725327"/>
              <a:ext cx="28746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60,0</a:t>
              </a:r>
            </a:p>
          </p:txBody>
        </p:sp>
        <p:sp>
          <p:nvSpPr>
            <p:cNvPr id="114" name="Rectangle 629"/>
            <p:cNvSpPr>
              <a:spLocks noChangeArrowheads="1"/>
            </p:cNvSpPr>
            <p:nvPr/>
          </p:nvSpPr>
          <p:spPr bwMode="auto">
            <a:xfrm>
              <a:off x="491875" y="2249034"/>
              <a:ext cx="28746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80,0</a:t>
              </a:r>
            </a:p>
          </p:txBody>
        </p:sp>
        <p:sp>
          <p:nvSpPr>
            <p:cNvPr id="115" name="Rectangle 630"/>
            <p:cNvSpPr>
              <a:spLocks noChangeArrowheads="1"/>
            </p:cNvSpPr>
            <p:nvPr/>
          </p:nvSpPr>
          <p:spPr bwMode="auto">
            <a:xfrm>
              <a:off x="424236" y="1762876"/>
              <a:ext cx="369198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100,0</a:t>
              </a:r>
            </a:p>
          </p:txBody>
        </p:sp>
        <p:sp>
          <p:nvSpPr>
            <p:cNvPr id="116" name="Rectangle 631"/>
            <p:cNvSpPr>
              <a:spLocks noChangeArrowheads="1"/>
            </p:cNvSpPr>
            <p:nvPr/>
          </p:nvSpPr>
          <p:spPr bwMode="auto">
            <a:xfrm>
              <a:off x="424236" y="1289400"/>
              <a:ext cx="369198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120,0</a:t>
              </a:r>
            </a:p>
          </p:txBody>
        </p:sp>
        <p:sp>
          <p:nvSpPr>
            <p:cNvPr id="117" name="Rectangle 632"/>
            <p:cNvSpPr>
              <a:spLocks noChangeArrowheads="1"/>
            </p:cNvSpPr>
            <p:nvPr/>
          </p:nvSpPr>
          <p:spPr bwMode="auto">
            <a:xfrm>
              <a:off x="424236" y="814515"/>
              <a:ext cx="369198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140,0</a:t>
              </a:r>
            </a:p>
          </p:txBody>
        </p:sp>
        <p:sp>
          <p:nvSpPr>
            <p:cNvPr id="118" name="Rectangle 633"/>
            <p:cNvSpPr>
              <a:spLocks noChangeArrowheads="1"/>
            </p:cNvSpPr>
            <p:nvPr/>
          </p:nvSpPr>
          <p:spPr bwMode="auto">
            <a:xfrm rot="16200000">
              <a:off x="-180291" y="2464634"/>
              <a:ext cx="1044183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Nitrates (mg/L)</a:t>
              </a:r>
            </a:p>
          </p:txBody>
        </p:sp>
        <p:sp>
          <p:nvSpPr>
            <p:cNvPr id="119" name="Line 634"/>
            <p:cNvSpPr>
              <a:spLocks noChangeShapeType="1"/>
            </p:cNvSpPr>
            <p:nvPr/>
          </p:nvSpPr>
          <p:spPr bwMode="auto">
            <a:xfrm flipV="1">
              <a:off x="4358592" y="915974"/>
              <a:ext cx="0" cy="33580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0" name="Line 635"/>
            <p:cNvSpPr>
              <a:spLocks noChangeShapeType="1"/>
            </p:cNvSpPr>
            <p:nvPr/>
          </p:nvSpPr>
          <p:spPr bwMode="auto">
            <a:xfrm>
              <a:off x="4336045" y="4273987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1" name="Line 636"/>
            <p:cNvSpPr>
              <a:spLocks noChangeShapeType="1"/>
            </p:cNvSpPr>
            <p:nvPr/>
          </p:nvSpPr>
          <p:spPr bwMode="auto">
            <a:xfrm>
              <a:off x="4336045" y="3720190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2" name="Line 637"/>
            <p:cNvSpPr>
              <a:spLocks noChangeShapeType="1"/>
            </p:cNvSpPr>
            <p:nvPr/>
          </p:nvSpPr>
          <p:spPr bwMode="auto">
            <a:xfrm>
              <a:off x="4336045" y="3155119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3" name="Line 638"/>
            <p:cNvSpPr>
              <a:spLocks noChangeShapeType="1"/>
            </p:cNvSpPr>
            <p:nvPr/>
          </p:nvSpPr>
          <p:spPr bwMode="auto">
            <a:xfrm>
              <a:off x="4336045" y="2601322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4" name="Line 639"/>
            <p:cNvSpPr>
              <a:spLocks noChangeShapeType="1"/>
            </p:cNvSpPr>
            <p:nvPr/>
          </p:nvSpPr>
          <p:spPr bwMode="auto">
            <a:xfrm>
              <a:off x="4336045" y="2036251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5" name="Line 640"/>
            <p:cNvSpPr>
              <a:spLocks noChangeShapeType="1"/>
            </p:cNvSpPr>
            <p:nvPr/>
          </p:nvSpPr>
          <p:spPr bwMode="auto">
            <a:xfrm>
              <a:off x="4336045" y="1481045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6" name="Line 641"/>
            <p:cNvSpPr>
              <a:spLocks noChangeShapeType="1"/>
            </p:cNvSpPr>
            <p:nvPr/>
          </p:nvSpPr>
          <p:spPr bwMode="auto">
            <a:xfrm>
              <a:off x="4336045" y="915974"/>
              <a:ext cx="225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7" name="Rectangle 642"/>
            <p:cNvSpPr>
              <a:spLocks noChangeArrowheads="1"/>
            </p:cNvSpPr>
            <p:nvPr/>
          </p:nvSpPr>
          <p:spPr bwMode="auto">
            <a:xfrm>
              <a:off x="4414958" y="4206348"/>
              <a:ext cx="81731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128" name="Rectangle 643"/>
            <p:cNvSpPr>
              <a:spLocks noChangeArrowheads="1"/>
            </p:cNvSpPr>
            <p:nvPr/>
          </p:nvSpPr>
          <p:spPr bwMode="auto">
            <a:xfrm>
              <a:off x="4414958" y="3641277"/>
              <a:ext cx="205736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2,0</a:t>
              </a:r>
            </a:p>
          </p:txBody>
        </p:sp>
        <p:sp>
          <p:nvSpPr>
            <p:cNvPr id="129" name="Rectangle 644"/>
            <p:cNvSpPr>
              <a:spLocks noChangeArrowheads="1"/>
            </p:cNvSpPr>
            <p:nvPr/>
          </p:nvSpPr>
          <p:spPr bwMode="auto">
            <a:xfrm>
              <a:off x="4414958" y="3087480"/>
              <a:ext cx="205736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4,0</a:t>
              </a:r>
            </a:p>
          </p:txBody>
        </p:sp>
        <p:sp>
          <p:nvSpPr>
            <p:cNvPr id="130" name="Rectangle 645"/>
            <p:cNvSpPr>
              <a:spLocks noChangeArrowheads="1"/>
            </p:cNvSpPr>
            <p:nvPr/>
          </p:nvSpPr>
          <p:spPr bwMode="auto">
            <a:xfrm>
              <a:off x="4414958" y="2521000"/>
              <a:ext cx="205736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6,0</a:t>
              </a:r>
            </a:p>
          </p:txBody>
        </p:sp>
        <p:sp>
          <p:nvSpPr>
            <p:cNvPr id="131" name="Rectangle 646"/>
            <p:cNvSpPr>
              <a:spLocks noChangeArrowheads="1"/>
            </p:cNvSpPr>
            <p:nvPr/>
          </p:nvSpPr>
          <p:spPr bwMode="auto">
            <a:xfrm>
              <a:off x="4414958" y="1967203"/>
              <a:ext cx="205736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8,0</a:t>
              </a:r>
            </a:p>
          </p:txBody>
        </p:sp>
        <p:sp>
          <p:nvSpPr>
            <p:cNvPr id="132" name="Rectangle 647"/>
            <p:cNvSpPr>
              <a:spLocks noChangeArrowheads="1"/>
            </p:cNvSpPr>
            <p:nvPr/>
          </p:nvSpPr>
          <p:spPr bwMode="auto">
            <a:xfrm>
              <a:off x="4414958" y="1402132"/>
              <a:ext cx="28746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10,0</a:t>
              </a:r>
            </a:p>
          </p:txBody>
        </p:sp>
        <p:sp>
          <p:nvSpPr>
            <p:cNvPr id="133" name="Rectangle 648"/>
            <p:cNvSpPr>
              <a:spLocks noChangeArrowheads="1"/>
            </p:cNvSpPr>
            <p:nvPr/>
          </p:nvSpPr>
          <p:spPr bwMode="auto">
            <a:xfrm>
              <a:off x="4414958" y="848335"/>
              <a:ext cx="287467" cy="21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12,0</a:t>
              </a:r>
            </a:p>
          </p:txBody>
        </p:sp>
        <p:sp>
          <p:nvSpPr>
            <p:cNvPr id="134" name="Rectangle 649"/>
            <p:cNvSpPr>
              <a:spLocks noChangeArrowheads="1"/>
            </p:cNvSpPr>
            <p:nvPr/>
          </p:nvSpPr>
          <p:spPr bwMode="auto">
            <a:xfrm rot="16200000">
              <a:off x="3657840" y="2610489"/>
              <a:ext cx="2276503" cy="223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Ammonium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and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Nitrites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(mg/L)</a:t>
              </a:r>
            </a:p>
          </p:txBody>
        </p:sp>
        <p:grpSp>
          <p:nvGrpSpPr>
            <p:cNvPr id="336" name="Grupo 335"/>
            <p:cNvGrpSpPr/>
            <p:nvPr/>
          </p:nvGrpSpPr>
          <p:grpSpPr>
            <a:xfrm>
              <a:off x="985077" y="1977529"/>
              <a:ext cx="820127" cy="626528"/>
              <a:chOff x="7659162" y="2437441"/>
              <a:chExt cx="1211934" cy="825091"/>
            </a:xfrm>
          </p:grpSpPr>
          <p:sp>
            <p:nvSpPr>
              <p:cNvPr id="337" name="Oval 157"/>
              <p:cNvSpPr>
                <a:spLocks noChangeArrowheads="1"/>
              </p:cNvSpPr>
              <p:nvPr/>
            </p:nvSpPr>
            <p:spPr bwMode="auto">
              <a:xfrm>
                <a:off x="7863394" y="2510011"/>
                <a:ext cx="89318" cy="90714"/>
              </a:xfrm>
              <a:prstGeom prst="ellipse">
                <a:avLst/>
              </a:prstGeom>
              <a:solidFill>
                <a:schemeClr val="tx1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8" name="Rectangle 158"/>
              <p:cNvSpPr>
                <a:spLocks noChangeArrowheads="1"/>
              </p:cNvSpPr>
              <p:nvPr/>
            </p:nvSpPr>
            <p:spPr bwMode="auto">
              <a:xfrm>
                <a:off x="8030864" y="2477912"/>
                <a:ext cx="61479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100" b="0" i="0" u="none" strike="noStrike" cap="none" normalizeH="0" baseline="0" dirty="0" err="1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Median</a:t>
                </a:r>
                <a:r>
                  <a:rPr kumimoji="0" lang="pt-PT" altLang="pt-PT" sz="1100" b="0" i="0" u="none" strike="noStrike" cap="none" normalizeH="0" baseline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</a:p>
            </p:txBody>
          </p:sp>
          <p:sp>
            <p:nvSpPr>
              <p:cNvPr id="339" name="Rectangle 159"/>
              <p:cNvSpPr>
                <a:spLocks noChangeArrowheads="1"/>
              </p:cNvSpPr>
              <p:nvPr/>
            </p:nvSpPr>
            <p:spPr bwMode="auto">
              <a:xfrm>
                <a:off x="7810899" y="2774045"/>
                <a:ext cx="178636" cy="101879"/>
              </a:xfrm>
              <a:prstGeom prst="rect">
                <a:avLst/>
              </a:prstGeom>
              <a:pattFill prst="pct30">
                <a:fgClr>
                  <a:schemeClr val="bg1">
                    <a:lumMod val="50000"/>
                  </a:schemeClr>
                </a:fgClr>
                <a:bgClr>
                  <a:srgbClr val="FFFFCC"/>
                </a:bgClr>
              </a:pattFill>
              <a:ln w="1270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0" name="Rectangle 160"/>
              <p:cNvSpPr>
                <a:spLocks noChangeArrowheads="1"/>
              </p:cNvSpPr>
              <p:nvPr/>
            </p:nvSpPr>
            <p:spPr bwMode="auto">
              <a:xfrm>
                <a:off x="8025100" y="2730649"/>
                <a:ext cx="78408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25%-75% </a:t>
                </a:r>
              </a:p>
            </p:txBody>
          </p:sp>
          <p:sp>
            <p:nvSpPr>
              <p:cNvPr id="341" name="Line 161"/>
              <p:cNvSpPr>
                <a:spLocks noChangeShapeType="1"/>
              </p:cNvSpPr>
              <p:nvPr/>
            </p:nvSpPr>
            <p:spPr bwMode="auto">
              <a:xfrm>
                <a:off x="7875046" y="3013775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2" name="Line 162"/>
              <p:cNvSpPr>
                <a:spLocks noChangeShapeType="1"/>
              </p:cNvSpPr>
              <p:nvPr/>
            </p:nvSpPr>
            <p:spPr bwMode="auto">
              <a:xfrm flipH="1">
                <a:off x="7875046" y="3126819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3" name="Line 163"/>
              <p:cNvSpPr>
                <a:spLocks noChangeShapeType="1"/>
              </p:cNvSpPr>
              <p:nvPr/>
            </p:nvSpPr>
            <p:spPr bwMode="auto">
              <a:xfrm>
                <a:off x="7964364" y="3013775"/>
                <a:ext cx="0" cy="11304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4" name="Rectangle 164"/>
              <p:cNvSpPr>
                <a:spLocks noChangeArrowheads="1"/>
              </p:cNvSpPr>
              <p:nvPr/>
            </p:nvSpPr>
            <p:spPr bwMode="auto">
              <a:xfrm>
                <a:off x="8087176" y="2992841"/>
                <a:ext cx="70389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Min-Max </a:t>
                </a:r>
              </a:p>
            </p:txBody>
          </p:sp>
          <p:sp>
            <p:nvSpPr>
              <p:cNvPr id="345" name="Retângulo 344"/>
              <p:cNvSpPr/>
              <p:nvPr/>
            </p:nvSpPr>
            <p:spPr>
              <a:xfrm>
                <a:off x="7659162" y="2437441"/>
                <a:ext cx="1211934" cy="825091"/>
              </a:xfrm>
              <a:prstGeom prst="rect">
                <a:avLst/>
              </a:prstGeom>
              <a:noFill/>
              <a:ln>
                <a:solidFill>
                  <a:srgbClr val="006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>
                  <a:solidFill>
                    <a:srgbClr val="006600"/>
                  </a:solidFill>
                </a:endParaRPr>
              </a:p>
            </p:txBody>
          </p:sp>
        </p:grpSp>
      </p:grpSp>
      <p:sp>
        <p:nvSpPr>
          <p:cNvPr id="347" name="Rectângulo 10"/>
          <p:cNvSpPr/>
          <p:nvPr/>
        </p:nvSpPr>
        <p:spPr>
          <a:xfrm>
            <a:off x="2034880" y="4633423"/>
            <a:ext cx="3623162" cy="307777"/>
          </a:xfrm>
          <a:prstGeom prst="rect">
            <a:avLst/>
          </a:prstGeom>
          <a:ln>
            <a:solidFill>
              <a:srgbClr val="003300"/>
            </a:solidFill>
          </a:ln>
        </p:spPr>
        <p:txBody>
          <a:bodyPr wrap="square">
            <a:spAutoFit/>
          </a:bodyPr>
          <a:lstStyle/>
          <a:p>
            <a:pPr marL="174625" lvl="1"/>
            <a:r>
              <a:rPr lang="en-GB" sz="1400" b="1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WFD: NO</a:t>
            </a:r>
            <a:r>
              <a:rPr lang="en-GB" sz="1400" b="1" baseline="-25000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3</a:t>
            </a:r>
            <a:r>
              <a:rPr lang="en-GB" sz="1400" b="1" baseline="30000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-</a:t>
            </a:r>
            <a:r>
              <a:rPr lang="en-GB" sz="1400" b="1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 </a:t>
            </a:r>
            <a:r>
              <a:rPr lang="en-GB" sz="1400" dirty="0">
                <a:solidFill>
                  <a:srgbClr val="004B00"/>
                </a:solidFill>
                <a:latin typeface="Arial Narrow" panose="020B0606020202030204" pitchFamily="34" charset="0"/>
              </a:rPr>
              <a:t>&lt;=25 mg NO</a:t>
            </a:r>
            <a:r>
              <a:rPr lang="en-GB" sz="1400" baseline="-25000" dirty="0">
                <a:solidFill>
                  <a:srgbClr val="004B00"/>
                </a:solidFill>
                <a:latin typeface="Arial Narrow" panose="020B0606020202030204" pitchFamily="34" charset="0"/>
              </a:rPr>
              <a:t>3</a:t>
            </a:r>
            <a:r>
              <a:rPr lang="en-GB" sz="1400" baseline="30000" dirty="0">
                <a:solidFill>
                  <a:srgbClr val="004B00"/>
                </a:solidFill>
                <a:latin typeface="Arial Narrow" panose="020B0606020202030204" pitchFamily="34" charset="0"/>
              </a:rPr>
              <a:t>-</a:t>
            </a:r>
            <a:r>
              <a:rPr lang="en-GB" sz="1400" dirty="0">
                <a:solidFill>
                  <a:srgbClr val="004B00"/>
                </a:solidFill>
                <a:latin typeface="Arial Narrow" panose="020B0606020202030204" pitchFamily="34" charset="0"/>
              </a:rPr>
              <a:t>/</a:t>
            </a:r>
            <a:r>
              <a:rPr lang="en-GB" sz="1400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L;</a:t>
            </a:r>
            <a:r>
              <a:rPr lang="en-GB" sz="1400" b="1" dirty="0">
                <a:solidFill>
                  <a:srgbClr val="004B00"/>
                </a:solidFill>
                <a:latin typeface="Arial Narrow" panose="020B0606020202030204" pitchFamily="34" charset="0"/>
              </a:rPr>
              <a:t> </a:t>
            </a:r>
            <a:endParaRPr lang="en-GB" sz="1400" dirty="0">
              <a:solidFill>
                <a:srgbClr val="004B00"/>
              </a:solidFill>
            </a:endParaRPr>
          </a:p>
        </p:txBody>
      </p:sp>
      <p:pic>
        <p:nvPicPr>
          <p:cNvPr id="348" name="Imagem 347"/>
          <p:cNvPicPr>
            <a:picLocks noChangeAspect="1"/>
          </p:cNvPicPr>
          <p:nvPr/>
        </p:nvPicPr>
        <p:blipFill rotWithShape="1">
          <a:blip r:embed="rId5"/>
          <a:srcRect t="2673" r="90775" b="5631"/>
          <a:stretch/>
        </p:blipFill>
        <p:spPr>
          <a:xfrm>
            <a:off x="8670300" y="823389"/>
            <a:ext cx="459459" cy="3936589"/>
          </a:xfrm>
          <a:prstGeom prst="rect">
            <a:avLst/>
          </a:prstGeom>
          <a:ln w="12700">
            <a:solidFill>
              <a:srgbClr val="003300"/>
            </a:solidFill>
          </a:ln>
        </p:spPr>
      </p:pic>
      <p:graphicFrame>
        <p:nvGraphicFramePr>
          <p:cNvPr id="349" name="Gráfico 3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44958"/>
              </p:ext>
            </p:extLst>
          </p:nvPr>
        </p:nvGraphicFramePr>
        <p:xfrm>
          <a:off x="4887397" y="903495"/>
          <a:ext cx="3781986" cy="1723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50" name="Gráfico 3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9919509"/>
              </p:ext>
            </p:extLst>
          </p:nvPr>
        </p:nvGraphicFramePr>
        <p:xfrm>
          <a:off x="4828040" y="2662904"/>
          <a:ext cx="3848145" cy="1973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55" name="Rectângulo 8"/>
          <p:cNvSpPr/>
          <p:nvPr/>
        </p:nvSpPr>
        <p:spPr>
          <a:xfrm>
            <a:off x="5532046" y="853091"/>
            <a:ext cx="3049219" cy="1135389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56" name="Rectângulo 8"/>
          <p:cNvSpPr/>
          <p:nvPr/>
        </p:nvSpPr>
        <p:spPr>
          <a:xfrm>
            <a:off x="5468331" y="4057978"/>
            <a:ext cx="3035512" cy="96381"/>
          </a:xfrm>
          <a:prstGeom prst="rect">
            <a:avLst/>
          </a:prstGeom>
          <a:solidFill>
            <a:srgbClr val="92D050">
              <a:alpha val="19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57" name="Retângulo 356"/>
          <p:cNvSpPr/>
          <p:nvPr/>
        </p:nvSpPr>
        <p:spPr>
          <a:xfrm>
            <a:off x="3930741" y="4638650"/>
            <a:ext cx="17459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4625" lvl="1"/>
            <a:r>
              <a:rPr lang="en-GB" sz="1400" b="1">
                <a:solidFill>
                  <a:srgbClr val="004B00"/>
                </a:solidFill>
                <a:latin typeface="Arial Narrow" panose="020B0606020202030204" pitchFamily="34" charset="0"/>
              </a:rPr>
              <a:t>NH</a:t>
            </a:r>
            <a:r>
              <a:rPr lang="en-GB" sz="1400" b="1" baseline="-25000">
                <a:solidFill>
                  <a:srgbClr val="004B00"/>
                </a:solidFill>
                <a:latin typeface="Arial Narrow" panose="020B0606020202030204" pitchFamily="34" charset="0"/>
              </a:rPr>
              <a:t>4</a:t>
            </a:r>
            <a:r>
              <a:rPr lang="en-GB" sz="1400" b="1">
                <a:solidFill>
                  <a:srgbClr val="004B00"/>
                </a:solidFill>
                <a:latin typeface="Arial Narrow" panose="020B0606020202030204" pitchFamily="34" charset="0"/>
              </a:rPr>
              <a:t>+ </a:t>
            </a:r>
            <a:r>
              <a:rPr lang="en-GB" sz="1400">
                <a:solidFill>
                  <a:srgbClr val="004B00"/>
                </a:solidFill>
                <a:latin typeface="Arial Narrow" panose="020B0606020202030204" pitchFamily="34" charset="0"/>
              </a:rPr>
              <a:t>&lt;=1 mg NH</a:t>
            </a:r>
            <a:r>
              <a:rPr lang="en-GB" sz="1400" baseline="-25000">
                <a:solidFill>
                  <a:srgbClr val="004B00"/>
                </a:solidFill>
                <a:latin typeface="Arial Narrow" panose="020B0606020202030204" pitchFamily="34" charset="0"/>
              </a:rPr>
              <a:t>4</a:t>
            </a:r>
            <a:r>
              <a:rPr lang="en-GB" sz="1400" baseline="30000">
                <a:solidFill>
                  <a:srgbClr val="004B00"/>
                </a:solidFill>
                <a:latin typeface="Arial Narrow" panose="020B0606020202030204" pitchFamily="34" charset="0"/>
              </a:rPr>
              <a:t>+</a:t>
            </a:r>
            <a:r>
              <a:rPr lang="en-GB" sz="1400">
                <a:solidFill>
                  <a:srgbClr val="004B00"/>
                </a:solidFill>
                <a:latin typeface="Arial Narrow" panose="020B0606020202030204" pitchFamily="34" charset="0"/>
              </a:rPr>
              <a:t>/L</a:t>
            </a:r>
            <a:endParaRPr lang="en-GB" sz="1400" dirty="0">
              <a:solidFill>
                <a:srgbClr val="004B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7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347" grpId="0" animBg="1"/>
      <p:bldGraphic spid="349" grpId="0">
        <p:bldAsOne/>
      </p:bldGraphic>
      <p:bldGraphic spid="350" grpId="0">
        <p:bldAsOne/>
      </p:bldGraphic>
      <p:bldP spid="355" grpId="0" animBg="1"/>
      <p:bldP spid="356" grpId="0" animBg="1"/>
      <p:bldP spid="3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Total Phosphorous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AutoShape 5"/>
          <p:cNvSpPr>
            <a:spLocks noChangeAspect="1" noChangeArrowheads="1" noTextEdit="1"/>
          </p:cNvSpPr>
          <p:nvPr/>
        </p:nvSpPr>
        <p:spPr bwMode="auto">
          <a:xfrm>
            <a:off x="468000" y="809972"/>
            <a:ext cx="5376334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 sz="140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38" name="Rectangle 135"/>
          <p:cNvSpPr>
            <a:spLocks noChangeArrowheads="1"/>
          </p:cNvSpPr>
          <p:nvPr/>
        </p:nvSpPr>
        <p:spPr bwMode="auto">
          <a:xfrm>
            <a:off x="743709" y="867411"/>
            <a:ext cx="205346" cy="21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0" i="0" u="none" strike="noStrike" cap="none" normalizeH="0" baseline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rPr>
              <a:t>3,5</a:t>
            </a:r>
          </a:p>
        </p:txBody>
      </p:sp>
      <p:grpSp>
        <p:nvGrpSpPr>
          <p:cNvPr id="151" name="Grupo 150"/>
          <p:cNvGrpSpPr/>
          <p:nvPr/>
        </p:nvGrpSpPr>
        <p:grpSpPr>
          <a:xfrm>
            <a:off x="508904" y="936339"/>
            <a:ext cx="3876467" cy="3914545"/>
            <a:chOff x="508904" y="936339"/>
            <a:chExt cx="3876467" cy="3914545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V="1">
              <a:off x="1260665" y="4208952"/>
              <a:ext cx="0" cy="14934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1180249" y="4358295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>
              <a:off x="1180249" y="4208952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H="1">
              <a:off x="1260665" y="4358295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H="1">
              <a:off x="1260665" y="4208952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1151530" y="4295111"/>
              <a:ext cx="218270" cy="57439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 flipV="1">
              <a:off x="1547862" y="4300855"/>
              <a:ext cx="0" cy="57439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>
              <a:off x="1467447" y="4358295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>
              <a:off x="1467447" y="4300855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 flipH="1">
              <a:off x="1547862" y="4358295"/>
              <a:ext cx="6892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 flipH="1">
              <a:off x="1547862" y="4300855"/>
              <a:ext cx="6892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1438727" y="4318087"/>
              <a:ext cx="206782" cy="34464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" name="Line 27"/>
            <p:cNvSpPr>
              <a:spLocks noChangeShapeType="1"/>
            </p:cNvSpPr>
            <p:nvPr/>
          </p:nvSpPr>
          <p:spPr bwMode="auto">
            <a:xfrm flipV="1">
              <a:off x="1823571" y="4174488"/>
              <a:ext cx="0" cy="16083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" name="Line 28"/>
            <p:cNvSpPr>
              <a:spLocks noChangeShapeType="1"/>
            </p:cNvSpPr>
            <p:nvPr/>
          </p:nvSpPr>
          <p:spPr bwMode="auto">
            <a:xfrm>
              <a:off x="1743156" y="4335319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" name="Line 29"/>
            <p:cNvSpPr>
              <a:spLocks noChangeShapeType="1"/>
            </p:cNvSpPr>
            <p:nvPr/>
          </p:nvSpPr>
          <p:spPr bwMode="auto">
            <a:xfrm>
              <a:off x="1743156" y="4174488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 flipH="1">
              <a:off x="1823571" y="4335319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" name="Line 31"/>
            <p:cNvSpPr>
              <a:spLocks noChangeShapeType="1"/>
            </p:cNvSpPr>
            <p:nvPr/>
          </p:nvSpPr>
          <p:spPr bwMode="auto">
            <a:xfrm flipH="1">
              <a:off x="1823571" y="4174488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Rectangle 32"/>
            <p:cNvSpPr>
              <a:spLocks noChangeArrowheads="1"/>
            </p:cNvSpPr>
            <p:nvPr/>
          </p:nvSpPr>
          <p:spPr bwMode="auto">
            <a:xfrm>
              <a:off x="1714436" y="4191720"/>
              <a:ext cx="218270" cy="91903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 flipV="1">
              <a:off x="2110769" y="4185976"/>
              <a:ext cx="0" cy="10339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" name="Line 34"/>
            <p:cNvSpPr>
              <a:spLocks noChangeShapeType="1"/>
            </p:cNvSpPr>
            <p:nvPr/>
          </p:nvSpPr>
          <p:spPr bwMode="auto">
            <a:xfrm>
              <a:off x="2030353" y="4289367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Line 35"/>
            <p:cNvSpPr>
              <a:spLocks noChangeShapeType="1"/>
            </p:cNvSpPr>
            <p:nvPr/>
          </p:nvSpPr>
          <p:spPr bwMode="auto">
            <a:xfrm>
              <a:off x="2030353" y="4185976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Line 36"/>
            <p:cNvSpPr>
              <a:spLocks noChangeShapeType="1"/>
            </p:cNvSpPr>
            <p:nvPr/>
          </p:nvSpPr>
          <p:spPr bwMode="auto">
            <a:xfrm flipH="1">
              <a:off x="2110769" y="4289367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 flipH="1">
              <a:off x="2110769" y="4185976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" name="Rectangle 38"/>
            <p:cNvSpPr>
              <a:spLocks noChangeArrowheads="1"/>
            </p:cNvSpPr>
            <p:nvPr/>
          </p:nvSpPr>
          <p:spPr bwMode="auto">
            <a:xfrm>
              <a:off x="2001634" y="4203208"/>
              <a:ext cx="218270" cy="57439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" name="Line 39"/>
            <p:cNvSpPr>
              <a:spLocks noChangeShapeType="1"/>
            </p:cNvSpPr>
            <p:nvPr/>
          </p:nvSpPr>
          <p:spPr bwMode="auto">
            <a:xfrm flipV="1">
              <a:off x="2397966" y="4140025"/>
              <a:ext cx="0" cy="195294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" name="Line 40"/>
            <p:cNvSpPr>
              <a:spLocks noChangeShapeType="1"/>
            </p:cNvSpPr>
            <p:nvPr/>
          </p:nvSpPr>
          <p:spPr bwMode="auto">
            <a:xfrm>
              <a:off x="2317551" y="4335319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" name="Line 41"/>
            <p:cNvSpPr>
              <a:spLocks noChangeShapeType="1"/>
            </p:cNvSpPr>
            <p:nvPr/>
          </p:nvSpPr>
          <p:spPr bwMode="auto">
            <a:xfrm>
              <a:off x="2317551" y="4140025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5" name="Line 42"/>
            <p:cNvSpPr>
              <a:spLocks noChangeShapeType="1"/>
            </p:cNvSpPr>
            <p:nvPr/>
          </p:nvSpPr>
          <p:spPr bwMode="auto">
            <a:xfrm flipH="1">
              <a:off x="2397966" y="4335319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" name="Line 43"/>
            <p:cNvSpPr>
              <a:spLocks noChangeShapeType="1"/>
            </p:cNvSpPr>
            <p:nvPr/>
          </p:nvSpPr>
          <p:spPr bwMode="auto">
            <a:xfrm flipH="1">
              <a:off x="2397966" y="4140025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7" name="Rectangle 44"/>
            <p:cNvSpPr>
              <a:spLocks noChangeArrowheads="1"/>
            </p:cNvSpPr>
            <p:nvPr/>
          </p:nvSpPr>
          <p:spPr bwMode="auto">
            <a:xfrm>
              <a:off x="2288831" y="4214696"/>
              <a:ext cx="218270" cy="80415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" name="Line 45"/>
            <p:cNvSpPr>
              <a:spLocks noChangeShapeType="1"/>
            </p:cNvSpPr>
            <p:nvPr/>
          </p:nvSpPr>
          <p:spPr bwMode="auto">
            <a:xfrm flipV="1">
              <a:off x="2685163" y="4046686"/>
              <a:ext cx="0" cy="265658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9" name="Line 46"/>
            <p:cNvSpPr>
              <a:spLocks noChangeShapeType="1"/>
            </p:cNvSpPr>
            <p:nvPr/>
          </p:nvSpPr>
          <p:spPr bwMode="auto">
            <a:xfrm>
              <a:off x="2604748" y="4312343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0" name="Line 47"/>
            <p:cNvSpPr>
              <a:spLocks noChangeShapeType="1"/>
            </p:cNvSpPr>
            <p:nvPr/>
          </p:nvSpPr>
          <p:spPr bwMode="auto">
            <a:xfrm>
              <a:off x="2604748" y="4046686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1" name="Line 48"/>
            <p:cNvSpPr>
              <a:spLocks noChangeShapeType="1"/>
            </p:cNvSpPr>
            <p:nvPr/>
          </p:nvSpPr>
          <p:spPr bwMode="auto">
            <a:xfrm flipH="1">
              <a:off x="2685163" y="4312343"/>
              <a:ext cx="6892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2" name="Line 49"/>
            <p:cNvSpPr>
              <a:spLocks noChangeShapeType="1"/>
            </p:cNvSpPr>
            <p:nvPr/>
          </p:nvSpPr>
          <p:spPr bwMode="auto">
            <a:xfrm flipH="1">
              <a:off x="2685163" y="4046686"/>
              <a:ext cx="6892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3" name="Rectangle 50"/>
            <p:cNvSpPr>
              <a:spLocks noChangeArrowheads="1"/>
            </p:cNvSpPr>
            <p:nvPr/>
          </p:nvSpPr>
          <p:spPr bwMode="auto">
            <a:xfrm>
              <a:off x="2576028" y="4145769"/>
              <a:ext cx="206782" cy="114879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4" name="Line 51"/>
            <p:cNvSpPr>
              <a:spLocks noChangeShapeType="1"/>
            </p:cNvSpPr>
            <p:nvPr/>
          </p:nvSpPr>
          <p:spPr bwMode="auto">
            <a:xfrm flipV="1">
              <a:off x="2960873" y="4140025"/>
              <a:ext cx="0" cy="195294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5" name="Line 52"/>
            <p:cNvSpPr>
              <a:spLocks noChangeShapeType="1"/>
            </p:cNvSpPr>
            <p:nvPr/>
          </p:nvSpPr>
          <p:spPr bwMode="auto">
            <a:xfrm>
              <a:off x="2880457" y="4335319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6" name="Line 53"/>
            <p:cNvSpPr>
              <a:spLocks noChangeShapeType="1"/>
            </p:cNvSpPr>
            <p:nvPr/>
          </p:nvSpPr>
          <p:spPr bwMode="auto">
            <a:xfrm>
              <a:off x="2880457" y="4140025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7" name="Line 54"/>
            <p:cNvSpPr>
              <a:spLocks noChangeShapeType="1"/>
            </p:cNvSpPr>
            <p:nvPr/>
          </p:nvSpPr>
          <p:spPr bwMode="auto">
            <a:xfrm flipH="1">
              <a:off x="2960873" y="4335319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8" name="Line 55"/>
            <p:cNvSpPr>
              <a:spLocks noChangeShapeType="1"/>
            </p:cNvSpPr>
            <p:nvPr/>
          </p:nvSpPr>
          <p:spPr bwMode="auto">
            <a:xfrm flipH="1">
              <a:off x="2960873" y="4140025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9" name="Rectangle 56"/>
            <p:cNvSpPr>
              <a:spLocks noChangeArrowheads="1"/>
            </p:cNvSpPr>
            <p:nvPr/>
          </p:nvSpPr>
          <p:spPr bwMode="auto">
            <a:xfrm>
              <a:off x="2851738" y="4203208"/>
              <a:ext cx="218270" cy="45952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0" name="Line 57"/>
            <p:cNvSpPr>
              <a:spLocks noChangeShapeType="1"/>
            </p:cNvSpPr>
            <p:nvPr/>
          </p:nvSpPr>
          <p:spPr bwMode="auto">
            <a:xfrm flipV="1">
              <a:off x="3248070" y="3966270"/>
              <a:ext cx="0" cy="34607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1" name="Line 58"/>
            <p:cNvSpPr>
              <a:spLocks noChangeShapeType="1"/>
            </p:cNvSpPr>
            <p:nvPr/>
          </p:nvSpPr>
          <p:spPr bwMode="auto">
            <a:xfrm>
              <a:off x="3167655" y="4312343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2" name="Line 59"/>
            <p:cNvSpPr>
              <a:spLocks noChangeShapeType="1"/>
            </p:cNvSpPr>
            <p:nvPr/>
          </p:nvSpPr>
          <p:spPr bwMode="auto">
            <a:xfrm>
              <a:off x="3167655" y="3966270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3" name="Line 60"/>
            <p:cNvSpPr>
              <a:spLocks noChangeShapeType="1"/>
            </p:cNvSpPr>
            <p:nvPr/>
          </p:nvSpPr>
          <p:spPr bwMode="auto">
            <a:xfrm flipH="1">
              <a:off x="3248070" y="4312343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4" name="Line 61"/>
            <p:cNvSpPr>
              <a:spLocks noChangeShapeType="1"/>
            </p:cNvSpPr>
            <p:nvPr/>
          </p:nvSpPr>
          <p:spPr bwMode="auto">
            <a:xfrm flipH="1">
              <a:off x="3248070" y="3966270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5" name="Rectangle 62"/>
            <p:cNvSpPr>
              <a:spLocks noChangeArrowheads="1"/>
            </p:cNvSpPr>
            <p:nvPr/>
          </p:nvSpPr>
          <p:spPr bwMode="auto">
            <a:xfrm>
              <a:off x="3138935" y="4086893"/>
              <a:ext cx="218270" cy="116315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6" name="Line 63"/>
            <p:cNvSpPr>
              <a:spLocks noChangeShapeType="1"/>
            </p:cNvSpPr>
            <p:nvPr/>
          </p:nvSpPr>
          <p:spPr bwMode="auto">
            <a:xfrm flipV="1">
              <a:off x="3535267" y="1639972"/>
              <a:ext cx="0" cy="267237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7" name="Line 64"/>
            <p:cNvSpPr>
              <a:spLocks noChangeShapeType="1"/>
            </p:cNvSpPr>
            <p:nvPr/>
          </p:nvSpPr>
          <p:spPr bwMode="auto">
            <a:xfrm>
              <a:off x="3454852" y="4312343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8" name="Line 65"/>
            <p:cNvSpPr>
              <a:spLocks noChangeShapeType="1"/>
            </p:cNvSpPr>
            <p:nvPr/>
          </p:nvSpPr>
          <p:spPr bwMode="auto">
            <a:xfrm>
              <a:off x="3454852" y="1639972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9" name="Line 66"/>
            <p:cNvSpPr>
              <a:spLocks noChangeShapeType="1"/>
            </p:cNvSpPr>
            <p:nvPr/>
          </p:nvSpPr>
          <p:spPr bwMode="auto">
            <a:xfrm flipH="1">
              <a:off x="3535267" y="4312343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0" name="Line 67"/>
            <p:cNvSpPr>
              <a:spLocks noChangeShapeType="1"/>
            </p:cNvSpPr>
            <p:nvPr/>
          </p:nvSpPr>
          <p:spPr bwMode="auto">
            <a:xfrm flipH="1">
              <a:off x="3535267" y="1639972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1" name="Rectangle 68"/>
            <p:cNvSpPr>
              <a:spLocks noChangeArrowheads="1"/>
            </p:cNvSpPr>
            <p:nvPr/>
          </p:nvSpPr>
          <p:spPr bwMode="auto">
            <a:xfrm>
              <a:off x="3426132" y="2751426"/>
              <a:ext cx="218270" cy="1323980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2" name="Line 69"/>
            <p:cNvSpPr>
              <a:spLocks noChangeShapeType="1"/>
            </p:cNvSpPr>
            <p:nvPr/>
          </p:nvSpPr>
          <p:spPr bwMode="auto">
            <a:xfrm flipV="1">
              <a:off x="3822464" y="2030561"/>
              <a:ext cx="0" cy="2050589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3" name="Line 70"/>
            <p:cNvSpPr>
              <a:spLocks noChangeShapeType="1"/>
            </p:cNvSpPr>
            <p:nvPr/>
          </p:nvSpPr>
          <p:spPr bwMode="auto">
            <a:xfrm>
              <a:off x="3742049" y="4081149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4" name="Line 71"/>
            <p:cNvSpPr>
              <a:spLocks noChangeShapeType="1"/>
            </p:cNvSpPr>
            <p:nvPr/>
          </p:nvSpPr>
          <p:spPr bwMode="auto">
            <a:xfrm>
              <a:off x="3742049" y="2030561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5" name="Line 72"/>
            <p:cNvSpPr>
              <a:spLocks noChangeShapeType="1"/>
            </p:cNvSpPr>
            <p:nvPr/>
          </p:nvSpPr>
          <p:spPr bwMode="auto">
            <a:xfrm flipH="1">
              <a:off x="3822464" y="4081149"/>
              <a:ext cx="6892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6" name="Line 73"/>
            <p:cNvSpPr>
              <a:spLocks noChangeShapeType="1"/>
            </p:cNvSpPr>
            <p:nvPr/>
          </p:nvSpPr>
          <p:spPr bwMode="auto">
            <a:xfrm flipH="1">
              <a:off x="3822464" y="2030561"/>
              <a:ext cx="6892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7" name="Rectangle 74"/>
            <p:cNvSpPr>
              <a:spLocks noChangeArrowheads="1"/>
            </p:cNvSpPr>
            <p:nvPr/>
          </p:nvSpPr>
          <p:spPr bwMode="auto">
            <a:xfrm>
              <a:off x="3713330" y="3086011"/>
              <a:ext cx="206782" cy="840052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8" name="Line 75"/>
            <p:cNvSpPr>
              <a:spLocks noChangeShapeType="1"/>
            </p:cNvSpPr>
            <p:nvPr/>
          </p:nvSpPr>
          <p:spPr bwMode="auto">
            <a:xfrm flipV="1">
              <a:off x="4098174" y="1293899"/>
              <a:ext cx="0" cy="2683859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9" name="Line 76"/>
            <p:cNvSpPr>
              <a:spLocks noChangeShapeType="1"/>
            </p:cNvSpPr>
            <p:nvPr/>
          </p:nvSpPr>
          <p:spPr bwMode="auto">
            <a:xfrm>
              <a:off x="4017759" y="3977758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0" name="Line 77"/>
            <p:cNvSpPr>
              <a:spLocks noChangeShapeType="1"/>
            </p:cNvSpPr>
            <p:nvPr/>
          </p:nvSpPr>
          <p:spPr bwMode="auto">
            <a:xfrm>
              <a:off x="4017759" y="1293899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" name="Line 78"/>
            <p:cNvSpPr>
              <a:spLocks noChangeShapeType="1"/>
            </p:cNvSpPr>
            <p:nvPr/>
          </p:nvSpPr>
          <p:spPr bwMode="auto">
            <a:xfrm flipH="1">
              <a:off x="4098174" y="3977758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" name="Line 79"/>
            <p:cNvSpPr>
              <a:spLocks noChangeShapeType="1"/>
            </p:cNvSpPr>
            <p:nvPr/>
          </p:nvSpPr>
          <p:spPr bwMode="auto">
            <a:xfrm flipH="1">
              <a:off x="4098174" y="1293899"/>
              <a:ext cx="8041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" name="Rectangle 80"/>
            <p:cNvSpPr>
              <a:spLocks noChangeArrowheads="1"/>
            </p:cNvSpPr>
            <p:nvPr/>
          </p:nvSpPr>
          <p:spPr bwMode="auto">
            <a:xfrm>
              <a:off x="3989039" y="1944401"/>
              <a:ext cx="218270" cy="1947198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" name="Oval 81"/>
            <p:cNvSpPr>
              <a:spLocks noChangeArrowheads="1"/>
            </p:cNvSpPr>
            <p:nvPr/>
          </p:nvSpPr>
          <p:spPr bwMode="auto">
            <a:xfrm>
              <a:off x="1226201" y="4300855"/>
              <a:ext cx="80415" cy="8041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" name="Oval 82"/>
            <p:cNvSpPr>
              <a:spLocks noChangeArrowheads="1"/>
            </p:cNvSpPr>
            <p:nvPr/>
          </p:nvSpPr>
          <p:spPr bwMode="auto">
            <a:xfrm>
              <a:off x="1513398" y="4300855"/>
              <a:ext cx="80415" cy="8041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" name="Oval 83"/>
            <p:cNvSpPr>
              <a:spLocks noChangeArrowheads="1"/>
            </p:cNvSpPr>
            <p:nvPr/>
          </p:nvSpPr>
          <p:spPr bwMode="auto">
            <a:xfrm>
              <a:off x="1789108" y="4220440"/>
              <a:ext cx="80415" cy="8041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" name="Oval 84"/>
            <p:cNvSpPr>
              <a:spLocks noChangeArrowheads="1"/>
            </p:cNvSpPr>
            <p:nvPr/>
          </p:nvSpPr>
          <p:spPr bwMode="auto">
            <a:xfrm>
              <a:off x="2076305" y="4197464"/>
              <a:ext cx="80415" cy="8041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" name="Oval 85"/>
            <p:cNvSpPr>
              <a:spLocks noChangeArrowheads="1"/>
            </p:cNvSpPr>
            <p:nvPr/>
          </p:nvSpPr>
          <p:spPr bwMode="auto">
            <a:xfrm>
              <a:off x="2363502" y="4231928"/>
              <a:ext cx="80415" cy="8041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9" name="Oval 86"/>
            <p:cNvSpPr>
              <a:spLocks noChangeArrowheads="1"/>
            </p:cNvSpPr>
            <p:nvPr/>
          </p:nvSpPr>
          <p:spPr bwMode="auto">
            <a:xfrm>
              <a:off x="2650700" y="4197464"/>
              <a:ext cx="80415" cy="8041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" name="Oval 87"/>
            <p:cNvSpPr>
              <a:spLocks noChangeArrowheads="1"/>
            </p:cNvSpPr>
            <p:nvPr/>
          </p:nvSpPr>
          <p:spPr bwMode="auto">
            <a:xfrm>
              <a:off x="2926409" y="4197464"/>
              <a:ext cx="80415" cy="8041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1" name="Oval 88"/>
            <p:cNvSpPr>
              <a:spLocks noChangeArrowheads="1"/>
            </p:cNvSpPr>
            <p:nvPr/>
          </p:nvSpPr>
          <p:spPr bwMode="auto">
            <a:xfrm>
              <a:off x="3213606" y="4140025"/>
              <a:ext cx="80415" cy="8041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" name="Oval 89"/>
            <p:cNvSpPr>
              <a:spLocks noChangeArrowheads="1"/>
            </p:cNvSpPr>
            <p:nvPr/>
          </p:nvSpPr>
          <p:spPr bwMode="auto">
            <a:xfrm>
              <a:off x="3500804" y="3413416"/>
              <a:ext cx="80415" cy="8041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" name="Oval 90"/>
            <p:cNvSpPr>
              <a:spLocks noChangeArrowheads="1"/>
            </p:cNvSpPr>
            <p:nvPr/>
          </p:nvSpPr>
          <p:spPr bwMode="auto">
            <a:xfrm>
              <a:off x="3788001" y="3344488"/>
              <a:ext cx="80415" cy="8041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" name="Oval 91"/>
            <p:cNvSpPr>
              <a:spLocks noChangeArrowheads="1"/>
            </p:cNvSpPr>
            <p:nvPr/>
          </p:nvSpPr>
          <p:spPr bwMode="auto">
            <a:xfrm>
              <a:off x="4063710" y="2998415"/>
              <a:ext cx="80415" cy="8185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5" name="Line 92"/>
            <p:cNvSpPr>
              <a:spLocks noChangeShapeType="1"/>
            </p:cNvSpPr>
            <p:nvPr/>
          </p:nvSpPr>
          <p:spPr bwMode="auto">
            <a:xfrm>
              <a:off x="973467" y="4358295"/>
              <a:ext cx="341190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Line 93"/>
            <p:cNvSpPr>
              <a:spLocks noChangeShapeType="1"/>
            </p:cNvSpPr>
            <p:nvPr/>
          </p:nvSpPr>
          <p:spPr bwMode="auto">
            <a:xfrm>
              <a:off x="973467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7" name="Line 94"/>
            <p:cNvSpPr>
              <a:spLocks noChangeShapeType="1"/>
            </p:cNvSpPr>
            <p:nvPr/>
          </p:nvSpPr>
          <p:spPr bwMode="auto">
            <a:xfrm>
              <a:off x="1260665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8" name="Line 95"/>
            <p:cNvSpPr>
              <a:spLocks noChangeShapeType="1"/>
            </p:cNvSpPr>
            <p:nvPr/>
          </p:nvSpPr>
          <p:spPr bwMode="auto">
            <a:xfrm>
              <a:off x="1547862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9" name="Line 96"/>
            <p:cNvSpPr>
              <a:spLocks noChangeShapeType="1"/>
            </p:cNvSpPr>
            <p:nvPr/>
          </p:nvSpPr>
          <p:spPr bwMode="auto">
            <a:xfrm>
              <a:off x="1823571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0" name="Line 97"/>
            <p:cNvSpPr>
              <a:spLocks noChangeShapeType="1"/>
            </p:cNvSpPr>
            <p:nvPr/>
          </p:nvSpPr>
          <p:spPr bwMode="auto">
            <a:xfrm>
              <a:off x="2110769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Line 98"/>
            <p:cNvSpPr>
              <a:spLocks noChangeShapeType="1"/>
            </p:cNvSpPr>
            <p:nvPr/>
          </p:nvSpPr>
          <p:spPr bwMode="auto">
            <a:xfrm>
              <a:off x="2397966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2" name="Line 99"/>
            <p:cNvSpPr>
              <a:spLocks noChangeShapeType="1"/>
            </p:cNvSpPr>
            <p:nvPr/>
          </p:nvSpPr>
          <p:spPr bwMode="auto">
            <a:xfrm>
              <a:off x="2685163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3" name="Line 100"/>
            <p:cNvSpPr>
              <a:spLocks noChangeShapeType="1"/>
            </p:cNvSpPr>
            <p:nvPr/>
          </p:nvSpPr>
          <p:spPr bwMode="auto">
            <a:xfrm>
              <a:off x="2960873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Line 101"/>
            <p:cNvSpPr>
              <a:spLocks noChangeShapeType="1"/>
            </p:cNvSpPr>
            <p:nvPr/>
          </p:nvSpPr>
          <p:spPr bwMode="auto">
            <a:xfrm>
              <a:off x="3248070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5" name="Line 102"/>
            <p:cNvSpPr>
              <a:spLocks noChangeShapeType="1"/>
            </p:cNvSpPr>
            <p:nvPr/>
          </p:nvSpPr>
          <p:spPr bwMode="auto">
            <a:xfrm>
              <a:off x="3535267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Line 103"/>
            <p:cNvSpPr>
              <a:spLocks noChangeShapeType="1"/>
            </p:cNvSpPr>
            <p:nvPr/>
          </p:nvSpPr>
          <p:spPr bwMode="auto">
            <a:xfrm>
              <a:off x="3822464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Line 104"/>
            <p:cNvSpPr>
              <a:spLocks noChangeShapeType="1"/>
            </p:cNvSpPr>
            <p:nvPr/>
          </p:nvSpPr>
          <p:spPr bwMode="auto">
            <a:xfrm>
              <a:off x="4098174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Line 105"/>
            <p:cNvSpPr>
              <a:spLocks noChangeShapeType="1"/>
            </p:cNvSpPr>
            <p:nvPr/>
          </p:nvSpPr>
          <p:spPr bwMode="auto">
            <a:xfrm>
              <a:off x="4385371" y="4335319"/>
              <a:ext cx="0" cy="229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9" name="Rectangle 106"/>
            <p:cNvSpPr>
              <a:spLocks noChangeArrowheads="1"/>
            </p:cNvSpPr>
            <p:nvPr/>
          </p:nvSpPr>
          <p:spPr bwMode="auto">
            <a:xfrm>
              <a:off x="1189330" y="4396771"/>
              <a:ext cx="14026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476527" y="4396771"/>
              <a:ext cx="14026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11" name="Rectangle 108"/>
            <p:cNvSpPr>
              <a:spLocks noChangeArrowheads="1"/>
            </p:cNvSpPr>
            <p:nvPr/>
          </p:nvSpPr>
          <p:spPr bwMode="auto">
            <a:xfrm>
              <a:off x="1763575" y="4396771"/>
              <a:ext cx="140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12" name="Rectangle 109"/>
            <p:cNvSpPr>
              <a:spLocks noChangeArrowheads="1"/>
            </p:cNvSpPr>
            <p:nvPr/>
          </p:nvSpPr>
          <p:spPr bwMode="auto">
            <a:xfrm>
              <a:off x="2053578" y="4396771"/>
              <a:ext cx="1294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13" name="Rectangle 110"/>
            <p:cNvSpPr>
              <a:spLocks noChangeArrowheads="1"/>
            </p:cNvSpPr>
            <p:nvPr/>
          </p:nvSpPr>
          <p:spPr bwMode="auto">
            <a:xfrm>
              <a:off x="2324141" y="4396771"/>
              <a:ext cx="15039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14" name="Rectangle 111"/>
            <p:cNvSpPr>
              <a:spLocks noChangeArrowheads="1"/>
            </p:cNvSpPr>
            <p:nvPr/>
          </p:nvSpPr>
          <p:spPr bwMode="auto">
            <a:xfrm>
              <a:off x="2613679" y="4396771"/>
              <a:ext cx="140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115" name="Rectangle 112"/>
            <p:cNvSpPr>
              <a:spLocks noChangeArrowheads="1"/>
            </p:cNvSpPr>
            <p:nvPr/>
          </p:nvSpPr>
          <p:spPr bwMode="auto">
            <a:xfrm>
              <a:off x="2920346" y="4396771"/>
              <a:ext cx="108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16" name="Rectangle 113"/>
            <p:cNvSpPr>
              <a:spLocks noChangeArrowheads="1"/>
            </p:cNvSpPr>
            <p:nvPr/>
          </p:nvSpPr>
          <p:spPr bwMode="auto">
            <a:xfrm>
              <a:off x="3188223" y="4396771"/>
              <a:ext cx="14026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117" name="Rectangle 114"/>
            <p:cNvSpPr>
              <a:spLocks noChangeArrowheads="1"/>
            </p:cNvSpPr>
            <p:nvPr/>
          </p:nvSpPr>
          <p:spPr bwMode="auto">
            <a:xfrm>
              <a:off x="3480643" y="4396771"/>
              <a:ext cx="11901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18" name="Rectangle 115"/>
            <p:cNvSpPr>
              <a:spLocks noChangeArrowheads="1"/>
            </p:cNvSpPr>
            <p:nvPr/>
          </p:nvSpPr>
          <p:spPr bwMode="auto">
            <a:xfrm>
              <a:off x="3733878" y="4396771"/>
              <a:ext cx="16372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19" name="Rectangle 116"/>
            <p:cNvSpPr>
              <a:spLocks noChangeArrowheads="1"/>
            </p:cNvSpPr>
            <p:nvPr/>
          </p:nvSpPr>
          <p:spPr bwMode="auto">
            <a:xfrm>
              <a:off x="4038177" y="4396771"/>
              <a:ext cx="140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120" name="Rectangle 117"/>
            <p:cNvSpPr>
              <a:spLocks noChangeArrowheads="1"/>
            </p:cNvSpPr>
            <p:nvPr/>
          </p:nvSpPr>
          <p:spPr bwMode="auto">
            <a:xfrm>
              <a:off x="2306063" y="4635440"/>
              <a:ext cx="104195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1400" b="1" dirty="0" err="1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rPr>
                <a:t>S</a:t>
              </a: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ampling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sites</a:t>
              </a:r>
            </a:p>
          </p:txBody>
        </p:sp>
        <p:sp>
          <p:nvSpPr>
            <p:cNvPr id="121" name="Line 118"/>
            <p:cNvSpPr>
              <a:spLocks noChangeShapeType="1"/>
            </p:cNvSpPr>
            <p:nvPr/>
          </p:nvSpPr>
          <p:spPr bwMode="auto">
            <a:xfrm>
              <a:off x="973467" y="936339"/>
              <a:ext cx="341190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2" name="Line 119"/>
            <p:cNvSpPr>
              <a:spLocks noChangeShapeType="1"/>
            </p:cNvSpPr>
            <p:nvPr/>
          </p:nvSpPr>
          <p:spPr bwMode="auto">
            <a:xfrm flipV="1">
              <a:off x="973467" y="936339"/>
              <a:ext cx="0" cy="342195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3" name="Line 120"/>
            <p:cNvSpPr>
              <a:spLocks noChangeShapeType="1"/>
            </p:cNvSpPr>
            <p:nvPr/>
          </p:nvSpPr>
          <p:spPr bwMode="auto">
            <a:xfrm flipH="1">
              <a:off x="973467" y="4358295"/>
              <a:ext cx="229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4" name="Line 121"/>
            <p:cNvSpPr>
              <a:spLocks noChangeShapeType="1"/>
            </p:cNvSpPr>
            <p:nvPr/>
          </p:nvSpPr>
          <p:spPr bwMode="auto">
            <a:xfrm flipH="1">
              <a:off x="973467" y="3874367"/>
              <a:ext cx="229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5" name="Line 122"/>
            <p:cNvSpPr>
              <a:spLocks noChangeShapeType="1"/>
            </p:cNvSpPr>
            <p:nvPr/>
          </p:nvSpPr>
          <p:spPr bwMode="auto">
            <a:xfrm flipH="1">
              <a:off x="973467" y="3378952"/>
              <a:ext cx="229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6" name="Line 123"/>
            <p:cNvSpPr>
              <a:spLocks noChangeShapeType="1"/>
            </p:cNvSpPr>
            <p:nvPr/>
          </p:nvSpPr>
          <p:spPr bwMode="auto">
            <a:xfrm flipH="1">
              <a:off x="973467" y="2895024"/>
              <a:ext cx="229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7" name="Line 124"/>
            <p:cNvSpPr>
              <a:spLocks noChangeShapeType="1"/>
            </p:cNvSpPr>
            <p:nvPr/>
          </p:nvSpPr>
          <p:spPr bwMode="auto">
            <a:xfrm flipH="1">
              <a:off x="973467" y="2399609"/>
              <a:ext cx="229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8" name="Line 125"/>
            <p:cNvSpPr>
              <a:spLocks noChangeShapeType="1"/>
            </p:cNvSpPr>
            <p:nvPr/>
          </p:nvSpPr>
          <p:spPr bwMode="auto">
            <a:xfrm flipH="1">
              <a:off x="973467" y="1915682"/>
              <a:ext cx="229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9" name="Line 126"/>
            <p:cNvSpPr>
              <a:spLocks noChangeShapeType="1"/>
            </p:cNvSpPr>
            <p:nvPr/>
          </p:nvSpPr>
          <p:spPr bwMode="auto">
            <a:xfrm flipH="1">
              <a:off x="973467" y="1420266"/>
              <a:ext cx="229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0" name="Line 127"/>
            <p:cNvSpPr>
              <a:spLocks noChangeShapeType="1"/>
            </p:cNvSpPr>
            <p:nvPr/>
          </p:nvSpPr>
          <p:spPr bwMode="auto">
            <a:xfrm flipH="1">
              <a:off x="973467" y="936339"/>
              <a:ext cx="2297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1" name="Rectangle 128"/>
            <p:cNvSpPr>
              <a:spLocks noChangeArrowheads="1"/>
            </p:cNvSpPr>
            <p:nvPr/>
          </p:nvSpPr>
          <p:spPr bwMode="auto">
            <a:xfrm>
              <a:off x="743709" y="4289367"/>
              <a:ext cx="205346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0,0</a:t>
              </a:r>
            </a:p>
          </p:txBody>
        </p:sp>
        <p:sp>
          <p:nvSpPr>
            <p:cNvPr id="132" name="Rectangle 129"/>
            <p:cNvSpPr>
              <a:spLocks noChangeArrowheads="1"/>
            </p:cNvSpPr>
            <p:nvPr/>
          </p:nvSpPr>
          <p:spPr bwMode="auto">
            <a:xfrm>
              <a:off x="743709" y="3793952"/>
              <a:ext cx="205346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0,5</a:t>
              </a:r>
            </a:p>
          </p:txBody>
        </p:sp>
        <p:sp>
          <p:nvSpPr>
            <p:cNvPr id="133" name="Rectangle 130"/>
            <p:cNvSpPr>
              <a:spLocks noChangeArrowheads="1"/>
            </p:cNvSpPr>
            <p:nvPr/>
          </p:nvSpPr>
          <p:spPr bwMode="auto">
            <a:xfrm>
              <a:off x="743709" y="3310024"/>
              <a:ext cx="205346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1,0</a:t>
              </a:r>
            </a:p>
          </p:txBody>
        </p:sp>
        <p:sp>
          <p:nvSpPr>
            <p:cNvPr id="134" name="Rectangle 131"/>
            <p:cNvSpPr>
              <a:spLocks noChangeArrowheads="1"/>
            </p:cNvSpPr>
            <p:nvPr/>
          </p:nvSpPr>
          <p:spPr bwMode="auto">
            <a:xfrm>
              <a:off x="743709" y="2814609"/>
              <a:ext cx="205346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1,5</a:t>
              </a:r>
            </a:p>
          </p:txBody>
        </p:sp>
        <p:sp>
          <p:nvSpPr>
            <p:cNvPr id="135" name="Rectangle 132"/>
            <p:cNvSpPr>
              <a:spLocks noChangeArrowheads="1"/>
            </p:cNvSpPr>
            <p:nvPr/>
          </p:nvSpPr>
          <p:spPr bwMode="auto">
            <a:xfrm>
              <a:off x="743709" y="2330682"/>
              <a:ext cx="205346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2,0</a:t>
              </a:r>
            </a:p>
          </p:txBody>
        </p:sp>
        <p:sp>
          <p:nvSpPr>
            <p:cNvPr id="136" name="Rectangle 133"/>
            <p:cNvSpPr>
              <a:spLocks noChangeArrowheads="1"/>
            </p:cNvSpPr>
            <p:nvPr/>
          </p:nvSpPr>
          <p:spPr bwMode="auto">
            <a:xfrm>
              <a:off x="743709" y="1835266"/>
              <a:ext cx="205346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2,5</a:t>
              </a:r>
            </a:p>
          </p:txBody>
        </p:sp>
        <p:sp>
          <p:nvSpPr>
            <p:cNvPr id="137" name="Rectangle 134"/>
            <p:cNvSpPr>
              <a:spLocks noChangeArrowheads="1"/>
            </p:cNvSpPr>
            <p:nvPr/>
          </p:nvSpPr>
          <p:spPr bwMode="auto">
            <a:xfrm>
              <a:off x="743709" y="1351339"/>
              <a:ext cx="205346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3,0</a:t>
              </a:r>
            </a:p>
          </p:txBody>
        </p:sp>
        <p:sp>
          <p:nvSpPr>
            <p:cNvPr id="139" name="Rectangle 136"/>
            <p:cNvSpPr>
              <a:spLocks noChangeArrowheads="1"/>
            </p:cNvSpPr>
            <p:nvPr/>
          </p:nvSpPr>
          <p:spPr bwMode="auto">
            <a:xfrm rot="16200000">
              <a:off x="75260" y="2513029"/>
              <a:ext cx="108273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P total (mg P/L)</a:t>
              </a:r>
            </a:p>
          </p:txBody>
        </p:sp>
        <p:sp>
          <p:nvSpPr>
            <p:cNvPr id="140" name="Line 137"/>
            <p:cNvSpPr>
              <a:spLocks noChangeShapeType="1"/>
            </p:cNvSpPr>
            <p:nvPr/>
          </p:nvSpPr>
          <p:spPr bwMode="auto">
            <a:xfrm flipV="1">
              <a:off x="4385371" y="936339"/>
              <a:ext cx="0" cy="342195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grpSp>
          <p:nvGrpSpPr>
            <p:cNvPr id="141" name="Grupo 140"/>
            <p:cNvGrpSpPr/>
            <p:nvPr/>
          </p:nvGrpSpPr>
          <p:grpSpPr>
            <a:xfrm>
              <a:off x="1171178" y="1194512"/>
              <a:ext cx="795604" cy="626528"/>
              <a:chOff x="7659162" y="2437441"/>
              <a:chExt cx="1175695" cy="825091"/>
            </a:xfrm>
          </p:grpSpPr>
          <p:sp>
            <p:nvSpPr>
              <p:cNvPr id="142" name="Oval 157"/>
              <p:cNvSpPr>
                <a:spLocks noChangeArrowheads="1"/>
              </p:cNvSpPr>
              <p:nvPr/>
            </p:nvSpPr>
            <p:spPr bwMode="auto">
              <a:xfrm>
                <a:off x="7863394" y="2510011"/>
                <a:ext cx="89318" cy="90714"/>
              </a:xfrm>
              <a:prstGeom prst="ellipse">
                <a:avLst/>
              </a:prstGeom>
              <a:solidFill>
                <a:schemeClr val="tx1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3" name="Rectangle 158"/>
              <p:cNvSpPr>
                <a:spLocks noChangeArrowheads="1"/>
              </p:cNvSpPr>
              <p:nvPr/>
            </p:nvSpPr>
            <p:spPr bwMode="auto">
              <a:xfrm>
                <a:off x="8030864" y="2477912"/>
                <a:ext cx="61479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100" b="0" i="0" u="none" strike="noStrike" cap="none" normalizeH="0" baseline="0" dirty="0" err="1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Median</a:t>
                </a:r>
                <a:r>
                  <a:rPr kumimoji="0" lang="pt-PT" altLang="pt-PT" sz="1100" b="0" i="0" u="none" strike="noStrike" cap="none" normalizeH="0" baseline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</a:p>
            </p:txBody>
          </p:sp>
          <p:sp>
            <p:nvSpPr>
              <p:cNvPr id="144" name="Rectangle 159"/>
              <p:cNvSpPr>
                <a:spLocks noChangeArrowheads="1"/>
              </p:cNvSpPr>
              <p:nvPr/>
            </p:nvSpPr>
            <p:spPr bwMode="auto">
              <a:xfrm>
                <a:off x="7810899" y="2774045"/>
                <a:ext cx="178636" cy="101879"/>
              </a:xfrm>
              <a:prstGeom prst="rect">
                <a:avLst/>
              </a:prstGeom>
              <a:pattFill prst="pct30">
                <a:fgClr>
                  <a:schemeClr val="bg1">
                    <a:lumMod val="50000"/>
                  </a:schemeClr>
                </a:fgClr>
                <a:bgClr>
                  <a:srgbClr val="FFFFCC"/>
                </a:bgClr>
              </a:pattFill>
              <a:ln w="1270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5" name="Rectangle 160"/>
              <p:cNvSpPr>
                <a:spLocks noChangeArrowheads="1"/>
              </p:cNvSpPr>
              <p:nvPr/>
            </p:nvSpPr>
            <p:spPr bwMode="auto">
              <a:xfrm>
                <a:off x="8025100" y="2730649"/>
                <a:ext cx="78408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25%-75% </a:t>
                </a:r>
              </a:p>
            </p:txBody>
          </p:sp>
          <p:sp>
            <p:nvSpPr>
              <p:cNvPr id="146" name="Line 161"/>
              <p:cNvSpPr>
                <a:spLocks noChangeShapeType="1"/>
              </p:cNvSpPr>
              <p:nvPr/>
            </p:nvSpPr>
            <p:spPr bwMode="auto">
              <a:xfrm>
                <a:off x="7875046" y="3013775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7" name="Line 162"/>
              <p:cNvSpPr>
                <a:spLocks noChangeShapeType="1"/>
              </p:cNvSpPr>
              <p:nvPr/>
            </p:nvSpPr>
            <p:spPr bwMode="auto">
              <a:xfrm flipH="1">
                <a:off x="7875046" y="3126819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8" name="Line 163"/>
              <p:cNvSpPr>
                <a:spLocks noChangeShapeType="1"/>
              </p:cNvSpPr>
              <p:nvPr/>
            </p:nvSpPr>
            <p:spPr bwMode="auto">
              <a:xfrm>
                <a:off x="7964364" y="3013775"/>
                <a:ext cx="0" cy="11304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9" name="Rectangle 164"/>
              <p:cNvSpPr>
                <a:spLocks noChangeArrowheads="1"/>
              </p:cNvSpPr>
              <p:nvPr/>
            </p:nvSpPr>
            <p:spPr bwMode="auto">
              <a:xfrm>
                <a:off x="8087176" y="2992841"/>
                <a:ext cx="703890" cy="21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Min-Max </a:t>
                </a:r>
              </a:p>
            </p:txBody>
          </p:sp>
          <p:sp>
            <p:nvSpPr>
              <p:cNvPr id="150" name="Retângulo 149"/>
              <p:cNvSpPr/>
              <p:nvPr/>
            </p:nvSpPr>
            <p:spPr>
              <a:xfrm>
                <a:off x="7659162" y="2437441"/>
                <a:ext cx="1175695" cy="825091"/>
              </a:xfrm>
              <a:prstGeom prst="rect">
                <a:avLst/>
              </a:prstGeom>
              <a:noFill/>
              <a:ln>
                <a:solidFill>
                  <a:srgbClr val="006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>
                  <a:solidFill>
                    <a:srgbClr val="006600"/>
                  </a:solidFill>
                </a:endParaRPr>
              </a:p>
            </p:txBody>
          </p:sp>
        </p:grpSp>
      </p:grpSp>
      <p:pic>
        <p:nvPicPr>
          <p:cNvPr id="152" name="Imagem 151"/>
          <p:cNvPicPr>
            <a:picLocks noChangeAspect="1"/>
          </p:cNvPicPr>
          <p:nvPr/>
        </p:nvPicPr>
        <p:blipFill rotWithShape="1">
          <a:blip r:embed="rId4"/>
          <a:srcRect t="2673" r="90775" b="5631"/>
          <a:stretch/>
        </p:blipFill>
        <p:spPr>
          <a:xfrm>
            <a:off x="8670300" y="823389"/>
            <a:ext cx="459459" cy="3936589"/>
          </a:xfrm>
          <a:prstGeom prst="rect">
            <a:avLst/>
          </a:prstGeom>
          <a:ln w="12700">
            <a:solidFill>
              <a:srgbClr val="003300"/>
            </a:solidFill>
          </a:ln>
        </p:spPr>
      </p:pic>
      <p:sp>
        <p:nvSpPr>
          <p:cNvPr id="153" name="Rectângulo 10"/>
          <p:cNvSpPr/>
          <p:nvPr/>
        </p:nvSpPr>
        <p:spPr>
          <a:xfrm>
            <a:off x="4177773" y="4609117"/>
            <a:ext cx="2995097" cy="307777"/>
          </a:xfrm>
          <a:prstGeom prst="rect">
            <a:avLst/>
          </a:prstGeom>
          <a:ln>
            <a:solidFill>
              <a:srgbClr val="003300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en-GB" sz="1400" b="1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WFD: Total </a:t>
            </a:r>
            <a:r>
              <a:rPr lang="en-GB" sz="1400" b="1" dirty="0" err="1" smtClean="0">
                <a:solidFill>
                  <a:srgbClr val="004B00"/>
                </a:solidFill>
                <a:latin typeface="Arial Narrow" panose="020B0606020202030204" pitchFamily="34" charset="0"/>
              </a:rPr>
              <a:t>phosphorpus</a:t>
            </a:r>
            <a:r>
              <a:rPr lang="en-GB" sz="1400" b="1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: </a:t>
            </a:r>
            <a:r>
              <a:rPr lang="pt-PT" sz="1400" dirty="0" smtClean="0">
                <a:solidFill>
                  <a:srgbClr val="004B00"/>
                </a:solidFill>
                <a:latin typeface="Arial Narrow" panose="020B0606020202030204" pitchFamily="34" charset="0"/>
              </a:rPr>
              <a:t>&lt;= 0,1mg P/L</a:t>
            </a:r>
            <a:endParaRPr lang="en-GB" sz="1400" dirty="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graphicFrame>
        <p:nvGraphicFramePr>
          <p:cNvPr id="154" name="Gráfico 1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9417125"/>
              </p:ext>
            </p:extLst>
          </p:nvPr>
        </p:nvGraphicFramePr>
        <p:xfrm>
          <a:off x="4528581" y="1318501"/>
          <a:ext cx="4125572" cy="2417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5" name="Rectângulo 8"/>
          <p:cNvSpPr/>
          <p:nvPr/>
        </p:nvSpPr>
        <p:spPr>
          <a:xfrm>
            <a:off x="840842" y="928170"/>
            <a:ext cx="3497141" cy="3328466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6" name="Rectângulo 8"/>
          <p:cNvSpPr/>
          <p:nvPr/>
        </p:nvSpPr>
        <p:spPr>
          <a:xfrm>
            <a:off x="5077029" y="1781379"/>
            <a:ext cx="3497141" cy="1443085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21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animBg="1"/>
      <p:bldGraphic spid="154" grpId="0">
        <p:bldAsOne/>
      </p:bldGraphic>
      <p:bldP spid="155" grpId="0" animBg="1"/>
      <p:bldP spid="15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Chemical parameters</a:t>
            </a:r>
            <a:endParaRPr lang="en-GB" sz="3600" b="1" i="1">
              <a:solidFill>
                <a:srgbClr val="FFDD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7" name="Line 52"/>
          <p:cNvSpPr>
            <a:spLocks noChangeShapeType="1"/>
          </p:cNvSpPr>
          <p:nvPr/>
        </p:nvSpPr>
        <p:spPr bwMode="auto">
          <a:xfrm flipV="1">
            <a:off x="9760095" y="1123255"/>
            <a:ext cx="0" cy="2876746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 sz="140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grpSp>
        <p:nvGrpSpPr>
          <p:cNvPr id="132" name="Grupo 131"/>
          <p:cNvGrpSpPr/>
          <p:nvPr/>
        </p:nvGrpSpPr>
        <p:grpSpPr>
          <a:xfrm>
            <a:off x="528802" y="1054726"/>
            <a:ext cx="3905898" cy="3468915"/>
            <a:chOff x="632525" y="943622"/>
            <a:chExt cx="3905898" cy="3468915"/>
          </a:xfrm>
        </p:grpSpPr>
        <p:sp>
          <p:nvSpPr>
            <p:cNvPr id="10" name="Oval 8"/>
            <p:cNvSpPr>
              <a:spLocks noChangeAspect="1" noChangeArrowheads="1"/>
            </p:cNvSpPr>
            <p:nvPr/>
          </p:nvSpPr>
          <p:spPr bwMode="auto">
            <a:xfrm>
              <a:off x="4112595" y="2829619"/>
              <a:ext cx="79230" cy="86563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165153" y="2638200"/>
              <a:ext cx="10352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2" name="Oval 10"/>
            <p:cNvSpPr>
              <a:spLocks noChangeAspect="1" noChangeArrowheads="1"/>
            </p:cNvSpPr>
            <p:nvPr/>
          </p:nvSpPr>
          <p:spPr bwMode="auto">
            <a:xfrm>
              <a:off x="4084754" y="3475072"/>
              <a:ext cx="79230" cy="84451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4137311" y="3283652"/>
              <a:ext cx="10352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4" name="Oval 12"/>
            <p:cNvSpPr>
              <a:spLocks noChangeAspect="1" noChangeArrowheads="1"/>
            </p:cNvSpPr>
            <p:nvPr/>
          </p:nvSpPr>
          <p:spPr bwMode="auto">
            <a:xfrm>
              <a:off x="3045347" y="1302547"/>
              <a:ext cx="79230" cy="84451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3097904" y="1121019"/>
              <a:ext cx="10352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6" name="Oval 14"/>
            <p:cNvSpPr>
              <a:spLocks noChangeAspect="1" noChangeArrowheads="1"/>
            </p:cNvSpPr>
            <p:nvPr/>
          </p:nvSpPr>
          <p:spPr bwMode="auto">
            <a:xfrm>
              <a:off x="2924702" y="1510278"/>
              <a:ext cx="79230" cy="84451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2977259" y="1328751"/>
              <a:ext cx="9567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8" name="Oval 16"/>
            <p:cNvSpPr>
              <a:spLocks noChangeAspect="1" noChangeArrowheads="1"/>
            </p:cNvSpPr>
            <p:nvPr/>
          </p:nvSpPr>
          <p:spPr bwMode="auto">
            <a:xfrm>
              <a:off x="3119591" y="2403028"/>
              <a:ext cx="79230" cy="86563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3162869" y="2211609"/>
              <a:ext cx="1113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0" name="Oval 18"/>
            <p:cNvSpPr>
              <a:spLocks noChangeAspect="1" noChangeArrowheads="1"/>
            </p:cNvSpPr>
            <p:nvPr/>
          </p:nvSpPr>
          <p:spPr bwMode="auto">
            <a:xfrm>
              <a:off x="3212395" y="3018805"/>
              <a:ext cx="79230" cy="84451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264951" y="2837277"/>
              <a:ext cx="10352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2" name="Oval 20"/>
            <p:cNvSpPr>
              <a:spLocks noChangeAspect="1" noChangeArrowheads="1"/>
            </p:cNvSpPr>
            <p:nvPr/>
          </p:nvSpPr>
          <p:spPr bwMode="auto">
            <a:xfrm>
              <a:off x="2943263" y="3643235"/>
              <a:ext cx="79230" cy="84451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3005100" y="3451816"/>
              <a:ext cx="7999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4" name="Oval 22"/>
            <p:cNvSpPr>
              <a:spLocks noChangeAspect="1" noChangeArrowheads="1"/>
            </p:cNvSpPr>
            <p:nvPr/>
          </p:nvSpPr>
          <p:spPr bwMode="auto">
            <a:xfrm>
              <a:off x="2887580" y="3425612"/>
              <a:ext cx="79230" cy="84451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2930856" y="3242848"/>
              <a:ext cx="10352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6" name="Oval 24"/>
            <p:cNvSpPr>
              <a:spLocks noChangeAspect="1" noChangeArrowheads="1"/>
            </p:cNvSpPr>
            <p:nvPr/>
          </p:nvSpPr>
          <p:spPr bwMode="auto">
            <a:xfrm>
              <a:off x="1337750" y="2522969"/>
              <a:ext cx="79230" cy="84451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1390308" y="2330313"/>
              <a:ext cx="8783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8" name="Oval 26"/>
            <p:cNvSpPr>
              <a:spLocks noChangeAspect="1" noChangeArrowheads="1"/>
            </p:cNvSpPr>
            <p:nvPr/>
          </p:nvSpPr>
          <p:spPr bwMode="auto">
            <a:xfrm>
              <a:off x="1597602" y="3494856"/>
              <a:ext cx="79230" cy="84451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1631598" y="3303436"/>
              <a:ext cx="12077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30" name="Oval 28"/>
            <p:cNvSpPr>
              <a:spLocks noChangeAspect="1" noChangeArrowheads="1"/>
            </p:cNvSpPr>
            <p:nvPr/>
          </p:nvSpPr>
          <p:spPr bwMode="auto">
            <a:xfrm>
              <a:off x="1681126" y="2880317"/>
              <a:ext cx="79230" cy="84451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1724402" y="2697552"/>
              <a:ext cx="10352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>
              <a:off x="1179983" y="3970907"/>
              <a:ext cx="330382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>
              <a:off x="1179983" y="3951123"/>
              <a:ext cx="0" cy="197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>
              <a:off x="1597602" y="3951123"/>
              <a:ext cx="0" cy="197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>
              <a:off x="2005940" y="3951123"/>
              <a:ext cx="0" cy="197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auto">
            <a:xfrm>
              <a:off x="2423559" y="3951123"/>
              <a:ext cx="0" cy="197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Line 36"/>
            <p:cNvSpPr>
              <a:spLocks noChangeShapeType="1"/>
            </p:cNvSpPr>
            <p:nvPr/>
          </p:nvSpPr>
          <p:spPr bwMode="auto">
            <a:xfrm>
              <a:off x="2831898" y="3951123"/>
              <a:ext cx="0" cy="197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3249516" y="3951123"/>
              <a:ext cx="0" cy="197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auto">
            <a:xfrm>
              <a:off x="3657855" y="3951123"/>
              <a:ext cx="0" cy="197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" name="Line 39"/>
            <p:cNvSpPr>
              <a:spLocks noChangeShapeType="1"/>
            </p:cNvSpPr>
            <p:nvPr/>
          </p:nvSpPr>
          <p:spPr bwMode="auto">
            <a:xfrm>
              <a:off x="4075474" y="3951123"/>
              <a:ext cx="0" cy="197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" name="Line 40"/>
            <p:cNvSpPr>
              <a:spLocks noChangeShapeType="1"/>
            </p:cNvSpPr>
            <p:nvPr/>
          </p:nvSpPr>
          <p:spPr bwMode="auto">
            <a:xfrm>
              <a:off x="4483812" y="3951123"/>
              <a:ext cx="0" cy="197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1143561" y="3983773"/>
              <a:ext cx="1314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-4</a:t>
              </a: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551899" y="3983773"/>
              <a:ext cx="1314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-3</a:t>
              </a: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969518" y="3983773"/>
              <a:ext cx="1314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-2</a:t>
              </a:r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377856" y="3983773"/>
              <a:ext cx="1314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-1</a:t>
              </a: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804755" y="3983773"/>
              <a:ext cx="8175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222374" y="3983773"/>
              <a:ext cx="8175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</a:t>
              </a:r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3630713" y="3983773"/>
              <a:ext cx="8175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</a:t>
              </a:r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048331" y="3983773"/>
              <a:ext cx="8175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</a:t>
              </a:r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4456669" y="3983773"/>
              <a:ext cx="8175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</a:t>
              </a:r>
            </a:p>
          </p:txBody>
        </p:sp>
        <p:sp>
          <p:nvSpPr>
            <p:cNvPr id="52" name="Rectangle 50"/>
            <p:cNvSpPr>
              <a:spLocks noChangeArrowheads="1"/>
            </p:cNvSpPr>
            <p:nvPr/>
          </p:nvSpPr>
          <p:spPr bwMode="auto">
            <a:xfrm>
              <a:off x="2396847" y="4197093"/>
              <a:ext cx="11573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Factor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1: 63,04%</a:t>
              </a:r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auto">
            <a:xfrm>
              <a:off x="1179983" y="1024335"/>
              <a:ext cx="330382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4" name="Line 52"/>
            <p:cNvSpPr>
              <a:spLocks noChangeShapeType="1"/>
            </p:cNvSpPr>
            <p:nvPr/>
          </p:nvSpPr>
          <p:spPr bwMode="auto">
            <a:xfrm flipV="1">
              <a:off x="1179983" y="1024335"/>
              <a:ext cx="0" cy="29465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5" name="Line 53"/>
            <p:cNvSpPr>
              <a:spLocks noChangeShapeType="1"/>
            </p:cNvSpPr>
            <p:nvPr/>
          </p:nvSpPr>
          <p:spPr bwMode="auto">
            <a:xfrm flipH="1">
              <a:off x="1179983" y="3970907"/>
              <a:ext cx="185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6" name="Line 54"/>
            <p:cNvSpPr>
              <a:spLocks noChangeShapeType="1"/>
            </p:cNvSpPr>
            <p:nvPr/>
          </p:nvSpPr>
          <p:spPr bwMode="auto">
            <a:xfrm flipH="1">
              <a:off x="1179983" y="3672911"/>
              <a:ext cx="185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7" name="Line 55"/>
            <p:cNvSpPr>
              <a:spLocks noChangeShapeType="1"/>
            </p:cNvSpPr>
            <p:nvPr/>
          </p:nvSpPr>
          <p:spPr bwMode="auto">
            <a:xfrm flipH="1">
              <a:off x="1179983" y="3386044"/>
              <a:ext cx="185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8" name="Line 56"/>
            <p:cNvSpPr>
              <a:spLocks noChangeShapeType="1"/>
            </p:cNvSpPr>
            <p:nvPr/>
          </p:nvSpPr>
          <p:spPr bwMode="auto">
            <a:xfrm flipH="1">
              <a:off x="1179983" y="3088048"/>
              <a:ext cx="185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9" name="Line 57"/>
            <p:cNvSpPr>
              <a:spLocks noChangeShapeType="1"/>
            </p:cNvSpPr>
            <p:nvPr/>
          </p:nvSpPr>
          <p:spPr bwMode="auto">
            <a:xfrm flipH="1">
              <a:off x="1179983" y="2790052"/>
              <a:ext cx="185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0" name="Line 58"/>
            <p:cNvSpPr>
              <a:spLocks noChangeShapeType="1"/>
            </p:cNvSpPr>
            <p:nvPr/>
          </p:nvSpPr>
          <p:spPr bwMode="auto">
            <a:xfrm flipH="1">
              <a:off x="1179983" y="2503185"/>
              <a:ext cx="185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1" name="Line 59"/>
            <p:cNvSpPr>
              <a:spLocks noChangeShapeType="1"/>
            </p:cNvSpPr>
            <p:nvPr/>
          </p:nvSpPr>
          <p:spPr bwMode="auto">
            <a:xfrm flipH="1">
              <a:off x="1179983" y="2205190"/>
              <a:ext cx="185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2" name="Line 60"/>
            <p:cNvSpPr>
              <a:spLocks noChangeShapeType="1"/>
            </p:cNvSpPr>
            <p:nvPr/>
          </p:nvSpPr>
          <p:spPr bwMode="auto">
            <a:xfrm flipH="1">
              <a:off x="1179983" y="1907194"/>
              <a:ext cx="185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3" name="Line 61"/>
            <p:cNvSpPr>
              <a:spLocks noChangeShapeType="1"/>
            </p:cNvSpPr>
            <p:nvPr/>
          </p:nvSpPr>
          <p:spPr bwMode="auto">
            <a:xfrm flipH="1">
              <a:off x="1179983" y="1610434"/>
              <a:ext cx="185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4" name="Line 62"/>
            <p:cNvSpPr>
              <a:spLocks noChangeShapeType="1"/>
            </p:cNvSpPr>
            <p:nvPr/>
          </p:nvSpPr>
          <p:spPr bwMode="auto">
            <a:xfrm flipH="1">
              <a:off x="1179983" y="1322331"/>
              <a:ext cx="185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5" name="Line 63"/>
            <p:cNvSpPr>
              <a:spLocks noChangeShapeType="1"/>
            </p:cNvSpPr>
            <p:nvPr/>
          </p:nvSpPr>
          <p:spPr bwMode="auto">
            <a:xfrm flipH="1">
              <a:off x="1179983" y="1024335"/>
              <a:ext cx="185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6" name="Rectangle 64"/>
            <p:cNvSpPr>
              <a:spLocks noChangeArrowheads="1"/>
            </p:cNvSpPr>
            <p:nvPr/>
          </p:nvSpPr>
          <p:spPr bwMode="auto">
            <a:xfrm>
              <a:off x="911269" y="3890194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-2,0</a:t>
              </a:r>
            </a:p>
          </p:txBody>
        </p:sp>
        <p:sp>
          <p:nvSpPr>
            <p:cNvPr id="67" name="Rectangle 65"/>
            <p:cNvSpPr>
              <a:spLocks noChangeArrowheads="1"/>
            </p:cNvSpPr>
            <p:nvPr/>
          </p:nvSpPr>
          <p:spPr bwMode="auto">
            <a:xfrm>
              <a:off x="911269" y="3592198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-1,5</a:t>
              </a:r>
            </a:p>
          </p:txBody>
        </p:sp>
        <p:sp>
          <p:nvSpPr>
            <p:cNvPr id="68" name="Rectangle 66"/>
            <p:cNvSpPr>
              <a:spLocks noChangeArrowheads="1"/>
            </p:cNvSpPr>
            <p:nvPr/>
          </p:nvSpPr>
          <p:spPr bwMode="auto">
            <a:xfrm>
              <a:off x="911269" y="3295439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-1,0</a:t>
              </a:r>
            </a:p>
          </p:txBody>
        </p:sp>
        <p:sp>
          <p:nvSpPr>
            <p:cNvPr id="69" name="Rectangle 67"/>
            <p:cNvSpPr>
              <a:spLocks noChangeArrowheads="1"/>
            </p:cNvSpPr>
            <p:nvPr/>
          </p:nvSpPr>
          <p:spPr bwMode="auto">
            <a:xfrm>
              <a:off x="911269" y="2997444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-0,5</a:t>
              </a:r>
            </a:p>
          </p:txBody>
        </p:sp>
        <p:sp>
          <p:nvSpPr>
            <p:cNvPr id="70" name="Rectangle 68"/>
            <p:cNvSpPr>
              <a:spLocks noChangeArrowheads="1"/>
            </p:cNvSpPr>
            <p:nvPr/>
          </p:nvSpPr>
          <p:spPr bwMode="auto">
            <a:xfrm>
              <a:off x="939110" y="2709340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0,0</a:t>
              </a:r>
            </a:p>
          </p:txBody>
        </p:sp>
        <p:sp>
          <p:nvSpPr>
            <p:cNvPr id="71" name="Rectangle 69"/>
            <p:cNvSpPr>
              <a:spLocks noChangeArrowheads="1"/>
            </p:cNvSpPr>
            <p:nvPr/>
          </p:nvSpPr>
          <p:spPr bwMode="auto">
            <a:xfrm>
              <a:off x="939110" y="2411344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0,5</a:t>
              </a:r>
            </a:p>
          </p:txBody>
        </p:sp>
        <p:sp>
          <p:nvSpPr>
            <p:cNvPr id="72" name="Rectangle 70"/>
            <p:cNvSpPr>
              <a:spLocks noChangeArrowheads="1"/>
            </p:cNvSpPr>
            <p:nvPr/>
          </p:nvSpPr>
          <p:spPr bwMode="auto">
            <a:xfrm>
              <a:off x="939110" y="2114585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1,0</a:t>
              </a:r>
            </a:p>
          </p:txBody>
        </p:sp>
        <p:sp>
          <p:nvSpPr>
            <p:cNvPr id="73" name="Rectangle 71"/>
            <p:cNvSpPr>
              <a:spLocks noChangeArrowheads="1"/>
            </p:cNvSpPr>
            <p:nvPr/>
          </p:nvSpPr>
          <p:spPr bwMode="auto">
            <a:xfrm>
              <a:off x="939110" y="1826481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1,5</a:t>
              </a:r>
            </a:p>
          </p:txBody>
        </p:sp>
        <p:sp>
          <p:nvSpPr>
            <p:cNvPr id="74" name="Rectangle 72"/>
            <p:cNvSpPr>
              <a:spLocks noChangeArrowheads="1"/>
            </p:cNvSpPr>
            <p:nvPr/>
          </p:nvSpPr>
          <p:spPr bwMode="auto">
            <a:xfrm>
              <a:off x="939110" y="1528485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2,0</a:t>
              </a:r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939110" y="1231726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2,5</a:t>
              </a:r>
            </a:p>
          </p:txBody>
        </p:sp>
        <p:sp>
          <p:nvSpPr>
            <p:cNvPr id="76" name="Rectangle 74"/>
            <p:cNvSpPr>
              <a:spLocks noChangeArrowheads="1"/>
            </p:cNvSpPr>
            <p:nvPr/>
          </p:nvSpPr>
          <p:spPr bwMode="auto">
            <a:xfrm>
              <a:off x="939110" y="943622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3,0</a:t>
              </a:r>
            </a:p>
          </p:txBody>
        </p:sp>
        <p:sp>
          <p:nvSpPr>
            <p:cNvPr id="77" name="Rectangle 75"/>
            <p:cNvSpPr>
              <a:spLocks noChangeArrowheads="1"/>
            </p:cNvSpPr>
            <p:nvPr/>
          </p:nvSpPr>
          <p:spPr bwMode="auto">
            <a:xfrm rot="16200000">
              <a:off x="157555" y="2375218"/>
              <a:ext cx="11653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Factor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2: 22,33%</a:t>
              </a:r>
            </a:p>
          </p:txBody>
        </p:sp>
        <p:sp>
          <p:nvSpPr>
            <p:cNvPr id="78" name="Line 76"/>
            <p:cNvSpPr>
              <a:spLocks noChangeShapeType="1"/>
            </p:cNvSpPr>
            <p:nvPr/>
          </p:nvSpPr>
          <p:spPr bwMode="auto">
            <a:xfrm flipV="1">
              <a:off x="4483812" y="1024335"/>
              <a:ext cx="0" cy="29465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cxnSp>
          <p:nvCxnSpPr>
            <p:cNvPr id="129" name="Conexão Reta 128"/>
            <p:cNvCxnSpPr/>
            <p:nvPr/>
          </p:nvCxnSpPr>
          <p:spPr>
            <a:xfrm>
              <a:off x="1179983" y="2789184"/>
              <a:ext cx="3303829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exão Reta 130"/>
            <p:cNvCxnSpPr>
              <a:stCxn id="38" idx="0"/>
            </p:cNvCxnSpPr>
            <p:nvPr/>
          </p:nvCxnSpPr>
          <p:spPr>
            <a:xfrm flipH="1" flipV="1">
              <a:off x="2831897" y="1024335"/>
              <a:ext cx="1" cy="2926788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2" name="Grupo 181"/>
          <p:cNvGrpSpPr/>
          <p:nvPr/>
        </p:nvGrpSpPr>
        <p:grpSpPr>
          <a:xfrm>
            <a:off x="5045775" y="1123255"/>
            <a:ext cx="3578710" cy="3325178"/>
            <a:chOff x="5045775" y="1123255"/>
            <a:chExt cx="3578710" cy="3325178"/>
          </a:xfrm>
        </p:grpSpPr>
        <p:sp>
          <p:nvSpPr>
            <p:cNvPr id="81" name="Oval 6"/>
            <p:cNvSpPr>
              <a:spLocks noChangeAspect="1" noChangeArrowheads="1"/>
            </p:cNvSpPr>
            <p:nvPr/>
          </p:nvSpPr>
          <p:spPr bwMode="auto">
            <a:xfrm>
              <a:off x="6228357" y="2988000"/>
              <a:ext cx="89929" cy="84453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" name="Rectangle 7"/>
            <p:cNvSpPr>
              <a:spLocks noChangeArrowheads="1"/>
            </p:cNvSpPr>
            <p:nvPr/>
          </p:nvSpPr>
          <p:spPr bwMode="auto">
            <a:xfrm>
              <a:off x="6184289" y="3030342"/>
              <a:ext cx="23724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pH</a:t>
              </a:r>
            </a:p>
          </p:txBody>
        </p:sp>
        <p:sp>
          <p:nvSpPr>
            <p:cNvPr id="83" name="Oval 8"/>
            <p:cNvSpPr>
              <a:spLocks noChangeAspect="1" noChangeArrowheads="1"/>
            </p:cNvSpPr>
            <p:nvPr/>
          </p:nvSpPr>
          <p:spPr bwMode="auto">
            <a:xfrm>
              <a:off x="5755302" y="2440305"/>
              <a:ext cx="89929" cy="84453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" name="Rectangle 9"/>
            <p:cNvSpPr>
              <a:spLocks noChangeArrowheads="1"/>
            </p:cNvSpPr>
            <p:nvPr/>
          </p:nvSpPr>
          <p:spPr bwMode="auto">
            <a:xfrm>
              <a:off x="5788790" y="2248187"/>
              <a:ext cx="8527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400" b="1" i="1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Condutivity</a:t>
              </a:r>
              <a:endParaRPr kumimoji="0" lang="pt-PT" altLang="pt-PT" sz="14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" name="Oval 10"/>
            <p:cNvSpPr>
              <a:spLocks noChangeAspect="1" noChangeArrowheads="1"/>
            </p:cNvSpPr>
            <p:nvPr/>
          </p:nvSpPr>
          <p:spPr bwMode="auto">
            <a:xfrm>
              <a:off x="7534401" y="3728380"/>
              <a:ext cx="89929" cy="86563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" name="Rectangle 11"/>
            <p:cNvSpPr>
              <a:spLocks noChangeArrowheads="1"/>
            </p:cNvSpPr>
            <p:nvPr/>
          </p:nvSpPr>
          <p:spPr bwMode="auto">
            <a:xfrm>
              <a:off x="7349944" y="3538623"/>
              <a:ext cx="41036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% </a:t>
              </a: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O2</a:t>
              </a:r>
            </a:p>
          </p:txBody>
        </p:sp>
        <p:sp>
          <p:nvSpPr>
            <p:cNvPr id="87" name="Oval 12"/>
            <p:cNvSpPr>
              <a:spLocks noChangeAspect="1" noChangeArrowheads="1"/>
            </p:cNvSpPr>
            <p:nvPr/>
          </p:nvSpPr>
          <p:spPr bwMode="auto">
            <a:xfrm>
              <a:off x="5775870" y="2469277"/>
              <a:ext cx="89929" cy="86563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" name="Rectangle 13"/>
            <p:cNvSpPr>
              <a:spLocks noChangeArrowheads="1"/>
            </p:cNvSpPr>
            <p:nvPr/>
          </p:nvSpPr>
          <p:spPr bwMode="auto">
            <a:xfrm>
              <a:off x="5749837" y="2507299"/>
              <a:ext cx="42159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BOD</a:t>
              </a:r>
              <a:r>
                <a:rPr kumimoji="0" lang="pt-PT" altLang="pt-PT" sz="1400" b="1" i="1" u="none" strike="noStrike" cap="none" normalizeH="0" baseline="-2500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5</a:t>
              </a:r>
            </a:p>
          </p:txBody>
        </p:sp>
        <p:sp>
          <p:nvSpPr>
            <p:cNvPr id="89" name="Oval 14"/>
            <p:cNvSpPr>
              <a:spLocks noChangeAspect="1" noChangeArrowheads="1"/>
            </p:cNvSpPr>
            <p:nvPr/>
          </p:nvSpPr>
          <p:spPr bwMode="auto">
            <a:xfrm>
              <a:off x="5796437" y="2925597"/>
              <a:ext cx="89929" cy="84453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" name="Rectangle 15"/>
            <p:cNvSpPr>
              <a:spLocks noChangeArrowheads="1"/>
            </p:cNvSpPr>
            <p:nvPr/>
          </p:nvSpPr>
          <p:spPr bwMode="auto">
            <a:xfrm>
              <a:off x="5721164" y="2966899"/>
              <a:ext cx="34785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NO</a:t>
              </a:r>
              <a:r>
                <a:rPr kumimoji="0" lang="pt-PT" altLang="pt-PT" sz="1400" b="1" i="1" u="none" strike="noStrike" cap="none" normalizeH="0" baseline="-2500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</a:t>
              </a:r>
              <a:r>
                <a:rPr kumimoji="0" lang="pt-PT" altLang="pt-PT" sz="1400" b="1" i="1" u="none" strike="noStrike" cap="none" normalizeH="0" baseline="3000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</a:t>
              </a:r>
            </a:p>
          </p:txBody>
        </p:sp>
        <p:sp>
          <p:nvSpPr>
            <p:cNvPr id="91" name="Oval 16"/>
            <p:cNvSpPr>
              <a:spLocks noChangeAspect="1" noChangeArrowheads="1"/>
            </p:cNvSpPr>
            <p:nvPr/>
          </p:nvSpPr>
          <p:spPr bwMode="auto">
            <a:xfrm>
              <a:off x="5775870" y="2856787"/>
              <a:ext cx="89929" cy="84453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" name="Rectangle 17"/>
            <p:cNvSpPr>
              <a:spLocks noChangeArrowheads="1"/>
            </p:cNvSpPr>
            <p:nvPr/>
          </p:nvSpPr>
          <p:spPr bwMode="auto">
            <a:xfrm>
              <a:off x="5469301" y="2752999"/>
              <a:ext cx="34785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NO</a:t>
              </a:r>
              <a:r>
                <a:rPr kumimoji="0" lang="pt-PT" altLang="pt-PT" sz="1400" b="1" i="1" u="none" strike="noStrike" cap="none" normalizeH="0" baseline="3000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2-</a:t>
              </a:r>
            </a:p>
          </p:txBody>
        </p:sp>
        <p:sp>
          <p:nvSpPr>
            <p:cNvPr id="93" name="Oval 18"/>
            <p:cNvSpPr>
              <a:spLocks noChangeAspect="1" noChangeArrowheads="1"/>
            </p:cNvSpPr>
            <p:nvPr/>
          </p:nvSpPr>
          <p:spPr bwMode="auto">
            <a:xfrm>
              <a:off x="6413466" y="1481792"/>
              <a:ext cx="89929" cy="84453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" name="Rectangle 19"/>
            <p:cNvSpPr>
              <a:spLocks noChangeArrowheads="1"/>
            </p:cNvSpPr>
            <p:nvPr/>
          </p:nvSpPr>
          <p:spPr bwMode="auto">
            <a:xfrm>
              <a:off x="6434104" y="1339845"/>
              <a:ext cx="36548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NH</a:t>
              </a:r>
              <a:r>
                <a:rPr kumimoji="0" lang="pt-PT" altLang="pt-PT" sz="1400" b="1" i="1" u="none" strike="noStrike" cap="none" normalizeH="0" baseline="-2500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</a:t>
              </a:r>
              <a:r>
                <a:rPr kumimoji="0" lang="pt-PT" altLang="pt-PT" sz="1400" b="1" i="1" u="none" strike="noStrike" cap="none" normalizeH="0" baseline="3000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+</a:t>
              </a:r>
            </a:p>
          </p:txBody>
        </p:sp>
        <p:sp>
          <p:nvSpPr>
            <p:cNvPr id="95" name="Oval 20"/>
            <p:cNvSpPr>
              <a:spLocks noChangeAspect="1" noChangeArrowheads="1"/>
            </p:cNvSpPr>
            <p:nvPr/>
          </p:nvSpPr>
          <p:spPr bwMode="auto">
            <a:xfrm>
              <a:off x="5817005" y="2673293"/>
              <a:ext cx="89929" cy="84453"/>
            </a:xfrm>
            <a:prstGeom prst="ellipse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Rectangle 21"/>
            <p:cNvSpPr>
              <a:spLocks noChangeArrowheads="1"/>
            </p:cNvSpPr>
            <p:nvPr/>
          </p:nvSpPr>
          <p:spPr bwMode="auto">
            <a:xfrm>
              <a:off x="5391712" y="2553233"/>
              <a:ext cx="38382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P </a:t>
              </a:r>
              <a:r>
                <a:rPr kumimoji="0" lang="pt-PT" altLang="pt-PT" sz="1400" b="1" i="1" u="none" strike="noStrike" cap="none" normalizeH="0" baseline="-2500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total</a:t>
              </a:r>
            </a:p>
          </p:txBody>
        </p:sp>
        <p:sp>
          <p:nvSpPr>
            <p:cNvPr id="102" name="Line 27"/>
            <p:cNvSpPr>
              <a:spLocks noChangeShapeType="1"/>
            </p:cNvSpPr>
            <p:nvPr/>
          </p:nvSpPr>
          <p:spPr bwMode="auto">
            <a:xfrm>
              <a:off x="5570194" y="4000001"/>
              <a:ext cx="305429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3" name="Line 28"/>
            <p:cNvSpPr>
              <a:spLocks noChangeShapeType="1"/>
            </p:cNvSpPr>
            <p:nvPr/>
          </p:nvSpPr>
          <p:spPr bwMode="auto">
            <a:xfrm>
              <a:off x="5714168" y="3980686"/>
              <a:ext cx="0" cy="193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Line 29"/>
            <p:cNvSpPr>
              <a:spLocks noChangeShapeType="1"/>
            </p:cNvSpPr>
            <p:nvPr/>
          </p:nvSpPr>
          <p:spPr bwMode="auto">
            <a:xfrm>
              <a:off x="6403183" y="3980686"/>
              <a:ext cx="0" cy="193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5" name="Line 30"/>
            <p:cNvSpPr>
              <a:spLocks noChangeShapeType="1"/>
            </p:cNvSpPr>
            <p:nvPr/>
          </p:nvSpPr>
          <p:spPr bwMode="auto">
            <a:xfrm>
              <a:off x="7102482" y="3980686"/>
              <a:ext cx="0" cy="193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Line 31"/>
            <p:cNvSpPr>
              <a:spLocks noChangeShapeType="1"/>
            </p:cNvSpPr>
            <p:nvPr/>
          </p:nvSpPr>
          <p:spPr bwMode="auto">
            <a:xfrm>
              <a:off x="7791497" y="3980686"/>
              <a:ext cx="0" cy="193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Line 32"/>
            <p:cNvSpPr>
              <a:spLocks noChangeShapeType="1"/>
            </p:cNvSpPr>
            <p:nvPr/>
          </p:nvSpPr>
          <p:spPr bwMode="auto">
            <a:xfrm>
              <a:off x="8490796" y="3980686"/>
              <a:ext cx="0" cy="193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Rectangle 33"/>
            <p:cNvSpPr>
              <a:spLocks noChangeArrowheads="1"/>
            </p:cNvSpPr>
            <p:nvPr/>
          </p:nvSpPr>
          <p:spPr bwMode="auto">
            <a:xfrm>
              <a:off x="5620821" y="4020148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-1,0</a:t>
              </a:r>
            </a:p>
          </p:txBody>
        </p:sp>
        <p:sp>
          <p:nvSpPr>
            <p:cNvPr id="109" name="Rectangle 34"/>
            <p:cNvSpPr>
              <a:spLocks noChangeArrowheads="1"/>
            </p:cNvSpPr>
            <p:nvPr/>
          </p:nvSpPr>
          <p:spPr bwMode="auto">
            <a:xfrm>
              <a:off x="6309837" y="4020148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-0,5</a:t>
              </a:r>
            </a:p>
          </p:txBody>
        </p:sp>
        <p:sp>
          <p:nvSpPr>
            <p:cNvPr id="110" name="Rectangle 35"/>
            <p:cNvSpPr>
              <a:spLocks noChangeArrowheads="1"/>
            </p:cNvSpPr>
            <p:nvPr/>
          </p:nvSpPr>
          <p:spPr bwMode="auto">
            <a:xfrm>
              <a:off x="7019420" y="4020148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0,0</a:t>
              </a:r>
            </a:p>
          </p:txBody>
        </p:sp>
        <p:sp>
          <p:nvSpPr>
            <p:cNvPr id="111" name="Rectangle 36"/>
            <p:cNvSpPr>
              <a:spLocks noChangeArrowheads="1"/>
            </p:cNvSpPr>
            <p:nvPr/>
          </p:nvSpPr>
          <p:spPr bwMode="auto">
            <a:xfrm>
              <a:off x="7718719" y="4020148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0,5</a:t>
              </a:r>
            </a:p>
          </p:txBody>
        </p:sp>
        <p:sp>
          <p:nvSpPr>
            <p:cNvPr id="112" name="Rectangle 37"/>
            <p:cNvSpPr>
              <a:spLocks noChangeArrowheads="1"/>
            </p:cNvSpPr>
            <p:nvPr/>
          </p:nvSpPr>
          <p:spPr bwMode="auto">
            <a:xfrm>
              <a:off x="8407734" y="4020148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1,0</a:t>
              </a:r>
            </a:p>
          </p:txBody>
        </p:sp>
        <p:sp>
          <p:nvSpPr>
            <p:cNvPr id="113" name="Rectangle 38"/>
            <p:cNvSpPr>
              <a:spLocks noChangeArrowheads="1"/>
            </p:cNvSpPr>
            <p:nvPr/>
          </p:nvSpPr>
          <p:spPr bwMode="auto">
            <a:xfrm>
              <a:off x="6670562" y="4232989"/>
              <a:ext cx="11990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Factor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1 : 63,04%</a:t>
              </a:r>
            </a:p>
          </p:txBody>
        </p:sp>
        <p:sp>
          <p:nvSpPr>
            <p:cNvPr id="114" name="Line 39"/>
            <p:cNvSpPr>
              <a:spLocks noChangeShapeType="1"/>
            </p:cNvSpPr>
            <p:nvPr/>
          </p:nvSpPr>
          <p:spPr bwMode="auto">
            <a:xfrm>
              <a:off x="5570194" y="1123255"/>
              <a:ext cx="305429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5" name="Line 40"/>
            <p:cNvSpPr>
              <a:spLocks noChangeShapeType="1"/>
            </p:cNvSpPr>
            <p:nvPr/>
          </p:nvSpPr>
          <p:spPr bwMode="auto">
            <a:xfrm flipV="1">
              <a:off x="5570194" y="1123255"/>
              <a:ext cx="0" cy="28767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6" name="Line 41"/>
            <p:cNvSpPr>
              <a:spLocks noChangeShapeType="1"/>
            </p:cNvSpPr>
            <p:nvPr/>
          </p:nvSpPr>
          <p:spPr bwMode="auto">
            <a:xfrm flipH="1">
              <a:off x="5570194" y="3874452"/>
              <a:ext cx="2056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7" name="Line 42"/>
            <p:cNvSpPr>
              <a:spLocks noChangeShapeType="1"/>
            </p:cNvSpPr>
            <p:nvPr/>
          </p:nvSpPr>
          <p:spPr bwMode="auto">
            <a:xfrm flipH="1">
              <a:off x="5570194" y="3215324"/>
              <a:ext cx="2056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8" name="Line 43"/>
            <p:cNvSpPr>
              <a:spLocks noChangeShapeType="1"/>
            </p:cNvSpPr>
            <p:nvPr/>
          </p:nvSpPr>
          <p:spPr bwMode="auto">
            <a:xfrm flipH="1">
              <a:off x="5570194" y="2567060"/>
              <a:ext cx="2056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9" name="Line 44"/>
            <p:cNvSpPr>
              <a:spLocks noChangeShapeType="1"/>
            </p:cNvSpPr>
            <p:nvPr/>
          </p:nvSpPr>
          <p:spPr bwMode="auto">
            <a:xfrm flipH="1">
              <a:off x="5570194" y="1907932"/>
              <a:ext cx="2056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0" name="Line 45"/>
            <p:cNvSpPr>
              <a:spLocks noChangeShapeType="1"/>
            </p:cNvSpPr>
            <p:nvPr/>
          </p:nvSpPr>
          <p:spPr bwMode="auto">
            <a:xfrm flipH="1">
              <a:off x="5570194" y="1259668"/>
              <a:ext cx="2056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1" name="Rectangle 46"/>
            <p:cNvSpPr>
              <a:spLocks noChangeArrowheads="1"/>
            </p:cNvSpPr>
            <p:nvPr/>
          </p:nvSpPr>
          <p:spPr bwMode="auto">
            <a:xfrm>
              <a:off x="5287726" y="3766266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-1,0</a:t>
              </a:r>
            </a:p>
          </p:txBody>
        </p:sp>
        <p:sp>
          <p:nvSpPr>
            <p:cNvPr id="122" name="Rectangle 47"/>
            <p:cNvSpPr>
              <a:spLocks noChangeArrowheads="1"/>
            </p:cNvSpPr>
            <p:nvPr/>
          </p:nvSpPr>
          <p:spPr bwMode="auto">
            <a:xfrm>
              <a:off x="5287726" y="3116796"/>
              <a:ext cx="254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-0,5</a:t>
              </a:r>
            </a:p>
          </p:txBody>
        </p:sp>
        <p:sp>
          <p:nvSpPr>
            <p:cNvPr id="123" name="Rectangle 48"/>
            <p:cNvSpPr>
              <a:spLocks noChangeArrowheads="1"/>
            </p:cNvSpPr>
            <p:nvPr/>
          </p:nvSpPr>
          <p:spPr bwMode="auto">
            <a:xfrm>
              <a:off x="5318576" y="2457667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0,0</a:t>
              </a:r>
            </a:p>
          </p:txBody>
        </p:sp>
        <p:sp>
          <p:nvSpPr>
            <p:cNvPr id="124" name="Rectangle 49"/>
            <p:cNvSpPr>
              <a:spLocks noChangeArrowheads="1"/>
            </p:cNvSpPr>
            <p:nvPr/>
          </p:nvSpPr>
          <p:spPr bwMode="auto">
            <a:xfrm>
              <a:off x="5318576" y="1809403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0,5</a:t>
              </a:r>
            </a:p>
          </p:txBody>
        </p:sp>
        <p:sp>
          <p:nvSpPr>
            <p:cNvPr id="125" name="Rectangle 50"/>
            <p:cNvSpPr>
              <a:spLocks noChangeArrowheads="1"/>
            </p:cNvSpPr>
            <p:nvPr/>
          </p:nvSpPr>
          <p:spPr bwMode="auto">
            <a:xfrm>
              <a:off x="5318576" y="1150275"/>
              <a:ext cx="2051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1,0</a:t>
              </a:r>
            </a:p>
          </p:txBody>
        </p:sp>
        <p:sp>
          <p:nvSpPr>
            <p:cNvPr id="126" name="Rectangle 51"/>
            <p:cNvSpPr>
              <a:spLocks noChangeArrowheads="1"/>
            </p:cNvSpPr>
            <p:nvPr/>
          </p:nvSpPr>
          <p:spPr bwMode="auto">
            <a:xfrm rot="16200000">
              <a:off x="4549966" y="2441417"/>
              <a:ext cx="120706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Factor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2 : 22,33%</a:t>
              </a:r>
            </a:p>
          </p:txBody>
        </p:sp>
        <p:cxnSp>
          <p:nvCxnSpPr>
            <p:cNvPr id="134" name="Conexão Reta 133"/>
            <p:cNvCxnSpPr>
              <a:stCxn id="114" idx="1"/>
              <a:endCxn id="102" idx="1"/>
            </p:cNvCxnSpPr>
            <p:nvPr/>
          </p:nvCxnSpPr>
          <p:spPr>
            <a:xfrm>
              <a:off x="8624485" y="1123256"/>
              <a:ext cx="0" cy="28767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9" name="Grupo 138"/>
            <p:cNvGrpSpPr/>
            <p:nvPr/>
          </p:nvGrpSpPr>
          <p:grpSpPr>
            <a:xfrm>
              <a:off x="5586638" y="1143402"/>
              <a:ext cx="3037847" cy="2864562"/>
              <a:chOff x="5590762" y="1135439"/>
              <a:chExt cx="3037847" cy="2864562"/>
            </a:xfrm>
          </p:grpSpPr>
          <p:cxnSp>
            <p:nvCxnSpPr>
              <p:cNvPr id="136" name="Conexão Reta 135"/>
              <p:cNvCxnSpPr>
                <a:stCxn id="105" idx="1"/>
              </p:cNvCxnSpPr>
              <p:nvPr/>
            </p:nvCxnSpPr>
            <p:spPr>
              <a:xfrm flipH="1" flipV="1">
                <a:off x="7102482" y="1135439"/>
                <a:ext cx="1" cy="286456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exão Reta 137"/>
              <p:cNvCxnSpPr>
                <a:stCxn id="118" idx="0"/>
              </p:cNvCxnSpPr>
              <p:nvPr/>
            </p:nvCxnSpPr>
            <p:spPr>
              <a:xfrm>
                <a:off x="5590762" y="2567060"/>
                <a:ext cx="3037847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0" name="Oval 139"/>
            <p:cNvSpPr>
              <a:spLocks/>
            </p:cNvSpPr>
            <p:nvPr/>
          </p:nvSpPr>
          <p:spPr>
            <a:xfrm>
              <a:off x="5711149" y="1259840"/>
              <a:ext cx="2754000" cy="2592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144" name="Conexão Reta 143"/>
            <p:cNvCxnSpPr/>
            <p:nvPr/>
          </p:nvCxnSpPr>
          <p:spPr>
            <a:xfrm>
              <a:off x="7105561" y="2575023"/>
              <a:ext cx="473804" cy="1179316"/>
            </a:xfrm>
            <a:prstGeom prst="line">
              <a:avLst/>
            </a:prstGeom>
            <a:ln w="952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exão Reta 145"/>
            <p:cNvCxnSpPr>
              <a:endCxn id="93" idx="5"/>
            </p:cNvCxnSpPr>
            <p:nvPr/>
          </p:nvCxnSpPr>
          <p:spPr>
            <a:xfrm flipH="1" flipV="1">
              <a:off x="6490225" y="1553877"/>
              <a:ext cx="615336" cy="1019910"/>
            </a:xfrm>
            <a:prstGeom prst="line">
              <a:avLst/>
            </a:prstGeom>
            <a:ln w="952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exão Reta 157"/>
            <p:cNvCxnSpPr>
              <a:endCxn id="82" idx="0"/>
            </p:cNvCxnSpPr>
            <p:nvPr/>
          </p:nvCxnSpPr>
          <p:spPr>
            <a:xfrm flipH="1">
              <a:off x="6302911" y="2573787"/>
              <a:ext cx="802650" cy="456555"/>
            </a:xfrm>
            <a:prstGeom prst="line">
              <a:avLst/>
            </a:prstGeom>
            <a:ln w="952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exão Reta 162"/>
            <p:cNvCxnSpPr>
              <a:endCxn id="87" idx="5"/>
            </p:cNvCxnSpPr>
            <p:nvPr/>
          </p:nvCxnSpPr>
          <p:spPr>
            <a:xfrm flipH="1" flipV="1">
              <a:off x="5852629" y="2543163"/>
              <a:ext cx="1252932" cy="32520"/>
            </a:xfrm>
            <a:prstGeom prst="line">
              <a:avLst/>
            </a:prstGeom>
            <a:ln w="952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exão Reta 164"/>
            <p:cNvCxnSpPr>
              <a:endCxn id="95" idx="6"/>
            </p:cNvCxnSpPr>
            <p:nvPr/>
          </p:nvCxnSpPr>
          <p:spPr>
            <a:xfrm flipH="1">
              <a:off x="5906934" y="2573786"/>
              <a:ext cx="1198628" cy="141734"/>
            </a:xfrm>
            <a:prstGeom prst="line">
              <a:avLst/>
            </a:prstGeom>
            <a:ln w="952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exão Reta 167"/>
            <p:cNvCxnSpPr/>
            <p:nvPr/>
          </p:nvCxnSpPr>
          <p:spPr>
            <a:xfrm flipH="1">
              <a:off x="5883275" y="2575683"/>
              <a:ext cx="1222286" cy="364367"/>
            </a:xfrm>
            <a:prstGeom prst="line">
              <a:avLst/>
            </a:prstGeom>
            <a:ln w="952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exão Reta 169"/>
            <p:cNvCxnSpPr>
              <a:endCxn id="87" idx="0"/>
            </p:cNvCxnSpPr>
            <p:nvPr/>
          </p:nvCxnSpPr>
          <p:spPr>
            <a:xfrm flipH="1" flipV="1">
              <a:off x="5820835" y="2469277"/>
              <a:ext cx="1284725" cy="103387"/>
            </a:xfrm>
            <a:prstGeom prst="line">
              <a:avLst/>
            </a:prstGeom>
            <a:ln w="952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exão Reta 171"/>
            <p:cNvCxnSpPr>
              <a:endCxn id="91" idx="6"/>
            </p:cNvCxnSpPr>
            <p:nvPr/>
          </p:nvCxnSpPr>
          <p:spPr>
            <a:xfrm flipH="1">
              <a:off x="5865799" y="2577299"/>
              <a:ext cx="1236604" cy="321715"/>
            </a:xfrm>
            <a:prstGeom prst="line">
              <a:avLst/>
            </a:prstGeom>
            <a:ln w="9525">
              <a:solidFill>
                <a:srgbClr val="0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379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1247863" y="109662"/>
            <a:ext cx="7709626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20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Macroinvertebrates: richness and abundance</a:t>
            </a:r>
          </a:p>
        </p:txBody>
      </p:sp>
      <p:sp>
        <p:nvSpPr>
          <p:cNvPr id="4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443" name="Gráfico 4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3718573"/>
              </p:ext>
            </p:extLst>
          </p:nvPr>
        </p:nvGraphicFramePr>
        <p:xfrm>
          <a:off x="4842831" y="2914880"/>
          <a:ext cx="3734608" cy="1889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45" name="Grupo 444"/>
          <p:cNvGrpSpPr/>
          <p:nvPr/>
        </p:nvGrpSpPr>
        <p:grpSpPr>
          <a:xfrm>
            <a:off x="0" y="4965298"/>
            <a:ext cx="9144000" cy="230832"/>
            <a:chOff x="0" y="4968000"/>
            <a:chExt cx="9144000" cy="230832"/>
          </a:xfrm>
        </p:grpSpPr>
        <p:sp>
          <p:nvSpPr>
            <p:cNvPr id="446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447" name="CaixaDeTexto 446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graphicFrame>
        <p:nvGraphicFramePr>
          <p:cNvPr id="449" name="Gráfico 4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8724018"/>
              </p:ext>
            </p:extLst>
          </p:nvPr>
        </p:nvGraphicFramePr>
        <p:xfrm>
          <a:off x="4795535" y="788087"/>
          <a:ext cx="3884262" cy="185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51" name="Grupo 450"/>
          <p:cNvGrpSpPr/>
          <p:nvPr/>
        </p:nvGrpSpPr>
        <p:grpSpPr>
          <a:xfrm>
            <a:off x="524101" y="1271914"/>
            <a:ext cx="4117222" cy="3479745"/>
            <a:chOff x="524101" y="1271914"/>
            <a:chExt cx="4117222" cy="3479745"/>
          </a:xfrm>
        </p:grpSpPr>
        <p:grpSp>
          <p:nvGrpSpPr>
            <p:cNvPr id="448" name="Grupo 447"/>
            <p:cNvGrpSpPr/>
            <p:nvPr/>
          </p:nvGrpSpPr>
          <p:grpSpPr>
            <a:xfrm>
              <a:off x="524101" y="1271914"/>
              <a:ext cx="4117222" cy="3178418"/>
              <a:chOff x="524101" y="1271914"/>
              <a:chExt cx="4117222" cy="3178418"/>
            </a:xfrm>
          </p:grpSpPr>
          <p:grpSp>
            <p:nvGrpSpPr>
              <p:cNvPr id="207" name="Grupo 206"/>
              <p:cNvGrpSpPr/>
              <p:nvPr/>
            </p:nvGrpSpPr>
            <p:grpSpPr>
              <a:xfrm>
                <a:off x="1743238" y="1469808"/>
                <a:ext cx="338778" cy="373047"/>
                <a:chOff x="1651899" y="402838"/>
                <a:chExt cx="338778" cy="373047"/>
              </a:xfrm>
            </p:grpSpPr>
            <p:sp>
              <p:nvSpPr>
                <p:cNvPr id="430" name="Line 1554"/>
                <p:cNvSpPr>
                  <a:spLocks noChangeShapeType="1"/>
                </p:cNvSpPr>
                <p:nvPr/>
              </p:nvSpPr>
              <p:spPr bwMode="auto">
                <a:xfrm>
                  <a:off x="1651899" y="442812"/>
                  <a:ext cx="174625" cy="0"/>
                </a:xfrm>
                <a:prstGeom prst="line">
                  <a:avLst/>
                </a:prstGeom>
                <a:noFill/>
                <a:ln w="12700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40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31" name="Line 1555"/>
                <p:cNvSpPr>
                  <a:spLocks noChangeShapeType="1"/>
                </p:cNvSpPr>
                <p:nvPr/>
              </p:nvSpPr>
              <p:spPr bwMode="auto">
                <a:xfrm flipH="1">
                  <a:off x="1651899" y="539825"/>
                  <a:ext cx="174625" cy="0"/>
                </a:xfrm>
                <a:prstGeom prst="line">
                  <a:avLst/>
                </a:prstGeom>
                <a:noFill/>
                <a:ln w="12700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40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32" name="Line 1556"/>
                <p:cNvSpPr>
                  <a:spLocks noChangeShapeType="1"/>
                </p:cNvSpPr>
                <p:nvPr/>
              </p:nvSpPr>
              <p:spPr bwMode="auto">
                <a:xfrm>
                  <a:off x="1739211" y="442812"/>
                  <a:ext cx="0" cy="97014"/>
                </a:xfrm>
                <a:prstGeom prst="line">
                  <a:avLst/>
                </a:prstGeom>
                <a:noFill/>
                <a:ln w="12700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40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33" name="Rectangle 1557"/>
                <p:cNvSpPr>
                  <a:spLocks noChangeArrowheads="1"/>
                </p:cNvSpPr>
                <p:nvPr/>
              </p:nvSpPr>
              <p:spPr bwMode="auto">
                <a:xfrm>
                  <a:off x="1656749" y="447662"/>
                  <a:ext cx="164924" cy="87313"/>
                </a:xfrm>
                <a:prstGeom prst="rect">
                  <a:avLst/>
                </a:prstGeom>
                <a:pattFill prst="pct30">
                  <a:fgClr>
                    <a:srgbClr val="FF40FF"/>
                  </a:fgClr>
                  <a:bgClr>
                    <a:srgbClr val="FFFF99"/>
                  </a:bgClr>
                </a:pattFill>
                <a:ln w="12700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40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34" name="Oval 1558"/>
                <p:cNvSpPr>
                  <a:spLocks noChangeArrowheads="1"/>
                </p:cNvSpPr>
                <p:nvPr/>
              </p:nvSpPr>
              <p:spPr bwMode="auto">
                <a:xfrm>
                  <a:off x="1710107" y="462214"/>
                  <a:ext cx="67910" cy="67910"/>
                </a:xfrm>
                <a:prstGeom prst="ellipse">
                  <a:avLst/>
                </a:prstGeom>
                <a:solidFill>
                  <a:srgbClr val="FF00FF"/>
                </a:solidFill>
                <a:ln w="0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40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35" name="Rectangle 1559"/>
                <p:cNvSpPr>
                  <a:spLocks noChangeArrowheads="1"/>
                </p:cNvSpPr>
                <p:nvPr/>
              </p:nvSpPr>
              <p:spPr bwMode="auto">
                <a:xfrm>
                  <a:off x="1851215" y="402838"/>
                  <a:ext cx="139462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400" b="1" i="0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 S</a:t>
                  </a:r>
                </a:p>
              </p:txBody>
            </p:sp>
            <p:sp>
              <p:nvSpPr>
                <p:cNvPr id="436" name="Line 1560"/>
                <p:cNvSpPr>
                  <a:spLocks noChangeShapeType="1"/>
                </p:cNvSpPr>
                <p:nvPr/>
              </p:nvSpPr>
              <p:spPr bwMode="auto">
                <a:xfrm>
                  <a:off x="1651899" y="628857"/>
                  <a:ext cx="174625" cy="0"/>
                </a:xfrm>
                <a:prstGeom prst="line">
                  <a:avLst/>
                </a:prstGeom>
                <a:noFill/>
                <a:ln w="1270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40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37" name="Line 1561"/>
                <p:cNvSpPr>
                  <a:spLocks noChangeShapeType="1"/>
                </p:cNvSpPr>
                <p:nvPr/>
              </p:nvSpPr>
              <p:spPr bwMode="auto">
                <a:xfrm flipH="1">
                  <a:off x="1651899" y="736785"/>
                  <a:ext cx="174625" cy="0"/>
                </a:xfrm>
                <a:prstGeom prst="line">
                  <a:avLst/>
                </a:prstGeom>
                <a:noFill/>
                <a:ln w="1270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40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38" name="Line 1562"/>
                <p:cNvSpPr>
                  <a:spLocks noChangeShapeType="1"/>
                </p:cNvSpPr>
                <p:nvPr/>
              </p:nvSpPr>
              <p:spPr bwMode="auto">
                <a:xfrm>
                  <a:off x="1739211" y="628857"/>
                  <a:ext cx="0" cy="107928"/>
                </a:xfrm>
                <a:prstGeom prst="line">
                  <a:avLst/>
                </a:prstGeom>
                <a:noFill/>
                <a:ln w="1270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40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39" name="Rectangle 1563"/>
                <p:cNvSpPr>
                  <a:spLocks noChangeArrowheads="1"/>
                </p:cNvSpPr>
                <p:nvPr/>
              </p:nvSpPr>
              <p:spPr bwMode="auto">
                <a:xfrm>
                  <a:off x="1656749" y="633707"/>
                  <a:ext cx="164924" cy="98227"/>
                </a:xfrm>
                <a:prstGeom prst="rect">
                  <a:avLst/>
                </a:prstGeom>
                <a:pattFill prst="dkUpDiag">
                  <a:fgClr>
                    <a:srgbClr val="008080"/>
                  </a:fgClr>
                  <a:bgClr>
                    <a:srgbClr val="FFFF87"/>
                  </a:bgClr>
                </a:pattFill>
                <a:ln w="12700">
                  <a:solidFill>
                    <a:srgbClr val="0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40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40" name="Rectangle 1564"/>
                <p:cNvSpPr>
                  <a:spLocks noChangeArrowheads="1"/>
                </p:cNvSpPr>
                <p:nvPr/>
              </p:nvSpPr>
              <p:spPr bwMode="auto">
                <a:xfrm>
                  <a:off x="1710107" y="657961"/>
                  <a:ext cx="67910" cy="69122"/>
                </a:xfrm>
                <a:prstGeom prst="rect">
                  <a:avLst/>
                </a:prstGeom>
                <a:solidFill>
                  <a:srgbClr val="008080"/>
                </a:solidFill>
                <a:ln w="0">
                  <a:solidFill>
                    <a:srgbClr val="0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40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41" name="Rectangle 1565"/>
                <p:cNvSpPr>
                  <a:spLocks noChangeArrowheads="1"/>
                </p:cNvSpPr>
                <p:nvPr/>
              </p:nvSpPr>
              <p:spPr bwMode="auto">
                <a:xfrm>
                  <a:off x="1845926" y="560441"/>
                  <a:ext cx="131446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400" b="1" i="0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 n</a:t>
                  </a:r>
                </a:p>
              </p:txBody>
            </p:sp>
          </p:grpSp>
          <p:sp>
            <p:nvSpPr>
              <p:cNvPr id="208" name="Line 1566"/>
              <p:cNvSpPr>
                <a:spLocks noChangeShapeType="1"/>
              </p:cNvSpPr>
              <p:nvPr/>
            </p:nvSpPr>
            <p:spPr bwMode="auto">
              <a:xfrm flipV="1">
                <a:off x="1117499" y="2294198"/>
                <a:ext cx="0" cy="1604368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9" name="Line 1567"/>
              <p:cNvSpPr>
                <a:spLocks noChangeShapeType="1"/>
              </p:cNvSpPr>
              <p:nvPr/>
            </p:nvSpPr>
            <p:spPr bwMode="auto">
              <a:xfrm>
                <a:off x="1088395" y="389856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0" name="Line 1568"/>
              <p:cNvSpPr>
                <a:spLocks noChangeShapeType="1"/>
              </p:cNvSpPr>
              <p:nvPr/>
            </p:nvSpPr>
            <p:spPr bwMode="auto">
              <a:xfrm>
                <a:off x="1088395" y="2294198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1" name="Line 1569"/>
              <p:cNvSpPr>
                <a:spLocks noChangeShapeType="1"/>
              </p:cNvSpPr>
              <p:nvPr/>
            </p:nvSpPr>
            <p:spPr bwMode="auto">
              <a:xfrm flipH="1">
                <a:off x="1117499" y="389856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2" name="Line 1570"/>
              <p:cNvSpPr>
                <a:spLocks noChangeShapeType="1"/>
              </p:cNvSpPr>
              <p:nvPr/>
            </p:nvSpPr>
            <p:spPr bwMode="auto">
              <a:xfrm flipH="1">
                <a:off x="1117499" y="2294198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3" name="Rectangle 1571"/>
              <p:cNvSpPr>
                <a:spLocks noChangeArrowheads="1"/>
              </p:cNvSpPr>
              <p:nvPr/>
            </p:nvSpPr>
            <p:spPr bwMode="auto">
              <a:xfrm>
                <a:off x="1073843" y="2940553"/>
                <a:ext cx="77611" cy="311657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4" name="Line 1572"/>
              <p:cNvSpPr>
                <a:spLocks noChangeShapeType="1"/>
              </p:cNvSpPr>
              <p:nvPr/>
            </p:nvSpPr>
            <p:spPr bwMode="auto">
              <a:xfrm flipV="1">
                <a:off x="1379436" y="1651481"/>
                <a:ext cx="0" cy="2247085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5" name="Line 1573"/>
              <p:cNvSpPr>
                <a:spLocks noChangeShapeType="1"/>
              </p:cNvSpPr>
              <p:nvPr/>
            </p:nvSpPr>
            <p:spPr bwMode="auto">
              <a:xfrm>
                <a:off x="1350332" y="389856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6" name="Line 1574"/>
              <p:cNvSpPr>
                <a:spLocks noChangeShapeType="1"/>
              </p:cNvSpPr>
              <p:nvPr/>
            </p:nvSpPr>
            <p:spPr bwMode="auto">
              <a:xfrm>
                <a:off x="1350332" y="165148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7" name="Line 1575"/>
              <p:cNvSpPr>
                <a:spLocks noChangeShapeType="1"/>
              </p:cNvSpPr>
              <p:nvPr/>
            </p:nvSpPr>
            <p:spPr bwMode="auto">
              <a:xfrm flipH="1">
                <a:off x="1379436" y="389856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8" name="Line 1576"/>
              <p:cNvSpPr>
                <a:spLocks noChangeShapeType="1"/>
              </p:cNvSpPr>
              <p:nvPr/>
            </p:nvSpPr>
            <p:spPr bwMode="auto">
              <a:xfrm flipH="1">
                <a:off x="1379436" y="165148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9" name="Rectangle 1577"/>
              <p:cNvSpPr>
                <a:spLocks noChangeArrowheads="1"/>
              </p:cNvSpPr>
              <p:nvPr/>
            </p:nvSpPr>
            <p:spPr bwMode="auto">
              <a:xfrm>
                <a:off x="1335780" y="2299048"/>
                <a:ext cx="77611" cy="953162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0" name="Line 1578"/>
              <p:cNvSpPr>
                <a:spLocks noChangeShapeType="1"/>
              </p:cNvSpPr>
              <p:nvPr/>
            </p:nvSpPr>
            <p:spPr bwMode="auto">
              <a:xfrm flipV="1">
                <a:off x="1641374" y="2614344"/>
                <a:ext cx="0" cy="1284222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1" name="Line 1579"/>
              <p:cNvSpPr>
                <a:spLocks noChangeShapeType="1"/>
              </p:cNvSpPr>
              <p:nvPr/>
            </p:nvSpPr>
            <p:spPr bwMode="auto">
              <a:xfrm>
                <a:off x="1612270" y="389856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2" name="Line 1580"/>
              <p:cNvSpPr>
                <a:spLocks noChangeShapeType="1"/>
              </p:cNvSpPr>
              <p:nvPr/>
            </p:nvSpPr>
            <p:spPr bwMode="auto">
              <a:xfrm>
                <a:off x="1612270" y="2614344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3" name="Line 1581"/>
              <p:cNvSpPr>
                <a:spLocks noChangeShapeType="1"/>
              </p:cNvSpPr>
              <p:nvPr/>
            </p:nvSpPr>
            <p:spPr bwMode="auto">
              <a:xfrm flipH="1">
                <a:off x="1641374" y="389856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4" name="Line 1582"/>
              <p:cNvSpPr>
                <a:spLocks noChangeShapeType="1"/>
              </p:cNvSpPr>
              <p:nvPr/>
            </p:nvSpPr>
            <p:spPr bwMode="auto">
              <a:xfrm flipH="1">
                <a:off x="1641374" y="2614344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5" name="Rectangle 1583"/>
              <p:cNvSpPr>
                <a:spLocks noChangeArrowheads="1"/>
              </p:cNvSpPr>
              <p:nvPr/>
            </p:nvSpPr>
            <p:spPr bwMode="auto">
              <a:xfrm>
                <a:off x="1607419" y="3261912"/>
                <a:ext cx="67910" cy="631803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6" name="Line 1584"/>
              <p:cNvSpPr>
                <a:spLocks noChangeShapeType="1"/>
              </p:cNvSpPr>
              <p:nvPr/>
            </p:nvSpPr>
            <p:spPr bwMode="auto">
              <a:xfrm flipV="1">
                <a:off x="1903312" y="2935702"/>
                <a:ext cx="0" cy="642717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7" name="Line 1585"/>
              <p:cNvSpPr>
                <a:spLocks noChangeShapeType="1"/>
              </p:cNvSpPr>
              <p:nvPr/>
            </p:nvSpPr>
            <p:spPr bwMode="auto">
              <a:xfrm>
                <a:off x="1874207" y="357841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8" name="Line 1586"/>
              <p:cNvSpPr>
                <a:spLocks noChangeShapeType="1"/>
              </p:cNvSpPr>
              <p:nvPr/>
            </p:nvSpPr>
            <p:spPr bwMode="auto">
              <a:xfrm>
                <a:off x="1874207" y="2935702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9" name="Line 1587"/>
              <p:cNvSpPr>
                <a:spLocks noChangeShapeType="1"/>
              </p:cNvSpPr>
              <p:nvPr/>
            </p:nvSpPr>
            <p:spPr bwMode="auto">
              <a:xfrm flipH="1">
                <a:off x="1903312" y="357841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0" name="Line 1588"/>
              <p:cNvSpPr>
                <a:spLocks noChangeShapeType="1"/>
              </p:cNvSpPr>
              <p:nvPr/>
            </p:nvSpPr>
            <p:spPr bwMode="auto">
              <a:xfrm flipH="1">
                <a:off x="1903312" y="2935702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1" name="Rectangle 1589"/>
              <p:cNvSpPr>
                <a:spLocks noChangeArrowheads="1"/>
              </p:cNvSpPr>
              <p:nvPr/>
            </p:nvSpPr>
            <p:spPr bwMode="auto">
              <a:xfrm>
                <a:off x="1869357" y="2940553"/>
                <a:ext cx="67910" cy="633016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2" name="Line 1590"/>
              <p:cNvSpPr>
                <a:spLocks noChangeShapeType="1"/>
              </p:cNvSpPr>
              <p:nvPr/>
            </p:nvSpPr>
            <p:spPr bwMode="auto">
              <a:xfrm flipV="1">
                <a:off x="2165249" y="2935702"/>
                <a:ext cx="0" cy="642717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3" name="Line 1591"/>
              <p:cNvSpPr>
                <a:spLocks noChangeShapeType="1"/>
              </p:cNvSpPr>
              <p:nvPr/>
            </p:nvSpPr>
            <p:spPr bwMode="auto">
              <a:xfrm>
                <a:off x="2136145" y="357841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4" name="Line 1592"/>
              <p:cNvSpPr>
                <a:spLocks noChangeShapeType="1"/>
              </p:cNvSpPr>
              <p:nvPr/>
            </p:nvSpPr>
            <p:spPr bwMode="auto">
              <a:xfrm>
                <a:off x="2136145" y="2935702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5" name="Line 1593"/>
              <p:cNvSpPr>
                <a:spLocks noChangeShapeType="1"/>
              </p:cNvSpPr>
              <p:nvPr/>
            </p:nvSpPr>
            <p:spPr bwMode="auto">
              <a:xfrm flipH="1">
                <a:off x="2165249" y="357841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6" name="Line 1594"/>
              <p:cNvSpPr>
                <a:spLocks noChangeShapeType="1"/>
              </p:cNvSpPr>
              <p:nvPr/>
            </p:nvSpPr>
            <p:spPr bwMode="auto">
              <a:xfrm flipH="1">
                <a:off x="2165249" y="2935702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7" name="Rectangle 1595"/>
              <p:cNvSpPr>
                <a:spLocks noChangeArrowheads="1"/>
              </p:cNvSpPr>
              <p:nvPr/>
            </p:nvSpPr>
            <p:spPr bwMode="auto">
              <a:xfrm>
                <a:off x="2131294" y="2940553"/>
                <a:ext cx="67910" cy="311657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8" name="Line 1596"/>
              <p:cNvSpPr>
                <a:spLocks noChangeShapeType="1"/>
              </p:cNvSpPr>
              <p:nvPr/>
            </p:nvSpPr>
            <p:spPr bwMode="auto">
              <a:xfrm flipV="1">
                <a:off x="2427187" y="1651481"/>
                <a:ext cx="0" cy="160558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9" name="Line 1597"/>
              <p:cNvSpPr>
                <a:spLocks noChangeShapeType="1"/>
              </p:cNvSpPr>
              <p:nvPr/>
            </p:nvSpPr>
            <p:spPr bwMode="auto">
              <a:xfrm>
                <a:off x="2398083" y="325706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0" name="Line 1598"/>
              <p:cNvSpPr>
                <a:spLocks noChangeShapeType="1"/>
              </p:cNvSpPr>
              <p:nvPr/>
            </p:nvSpPr>
            <p:spPr bwMode="auto">
              <a:xfrm>
                <a:off x="2398083" y="165148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1" name="Line 1599"/>
              <p:cNvSpPr>
                <a:spLocks noChangeShapeType="1"/>
              </p:cNvSpPr>
              <p:nvPr/>
            </p:nvSpPr>
            <p:spPr bwMode="auto">
              <a:xfrm flipH="1">
                <a:off x="2427187" y="325706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2" name="Line 1600"/>
              <p:cNvSpPr>
                <a:spLocks noChangeShapeType="1"/>
              </p:cNvSpPr>
              <p:nvPr/>
            </p:nvSpPr>
            <p:spPr bwMode="auto">
              <a:xfrm flipH="1">
                <a:off x="2427187" y="165148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3" name="Rectangle 1601"/>
              <p:cNvSpPr>
                <a:spLocks noChangeArrowheads="1"/>
              </p:cNvSpPr>
              <p:nvPr/>
            </p:nvSpPr>
            <p:spPr bwMode="auto">
              <a:xfrm>
                <a:off x="2393232" y="1977690"/>
                <a:ext cx="67910" cy="631803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4" name="Line 1602"/>
              <p:cNvSpPr>
                <a:spLocks noChangeShapeType="1"/>
              </p:cNvSpPr>
              <p:nvPr/>
            </p:nvSpPr>
            <p:spPr bwMode="auto">
              <a:xfrm flipV="1">
                <a:off x="2689124" y="1651481"/>
                <a:ext cx="0" cy="1926939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5" name="Line 1603"/>
              <p:cNvSpPr>
                <a:spLocks noChangeShapeType="1"/>
              </p:cNvSpPr>
              <p:nvPr/>
            </p:nvSpPr>
            <p:spPr bwMode="auto">
              <a:xfrm>
                <a:off x="2660020" y="357841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6" name="Line 1604"/>
              <p:cNvSpPr>
                <a:spLocks noChangeShapeType="1"/>
              </p:cNvSpPr>
              <p:nvPr/>
            </p:nvSpPr>
            <p:spPr bwMode="auto">
              <a:xfrm>
                <a:off x="2660020" y="165148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7" name="Line 1605"/>
              <p:cNvSpPr>
                <a:spLocks noChangeShapeType="1"/>
              </p:cNvSpPr>
              <p:nvPr/>
            </p:nvSpPr>
            <p:spPr bwMode="auto">
              <a:xfrm flipH="1">
                <a:off x="2689124" y="357841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8" name="Line 1606"/>
              <p:cNvSpPr>
                <a:spLocks noChangeShapeType="1"/>
              </p:cNvSpPr>
              <p:nvPr/>
            </p:nvSpPr>
            <p:spPr bwMode="auto">
              <a:xfrm flipH="1">
                <a:off x="2689124" y="165148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9" name="Rectangle 1607"/>
              <p:cNvSpPr>
                <a:spLocks noChangeArrowheads="1"/>
              </p:cNvSpPr>
              <p:nvPr/>
            </p:nvSpPr>
            <p:spPr bwMode="auto">
              <a:xfrm>
                <a:off x="2655169" y="2299048"/>
                <a:ext cx="67910" cy="953162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0" name="Line 1608"/>
              <p:cNvSpPr>
                <a:spLocks noChangeShapeType="1"/>
              </p:cNvSpPr>
              <p:nvPr/>
            </p:nvSpPr>
            <p:spPr bwMode="auto">
              <a:xfrm flipV="1">
                <a:off x="2951062" y="2294198"/>
                <a:ext cx="0" cy="641505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1" name="Line 1609"/>
              <p:cNvSpPr>
                <a:spLocks noChangeShapeType="1"/>
              </p:cNvSpPr>
              <p:nvPr/>
            </p:nvSpPr>
            <p:spPr bwMode="auto">
              <a:xfrm>
                <a:off x="2921958" y="2935702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2" name="Line 1610"/>
              <p:cNvSpPr>
                <a:spLocks noChangeShapeType="1"/>
              </p:cNvSpPr>
              <p:nvPr/>
            </p:nvSpPr>
            <p:spPr bwMode="auto">
              <a:xfrm>
                <a:off x="2921958" y="2294198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3" name="Line 1611"/>
              <p:cNvSpPr>
                <a:spLocks noChangeShapeType="1"/>
              </p:cNvSpPr>
              <p:nvPr/>
            </p:nvSpPr>
            <p:spPr bwMode="auto">
              <a:xfrm flipH="1">
                <a:off x="2951062" y="2935702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4" name="Line 1612"/>
              <p:cNvSpPr>
                <a:spLocks noChangeShapeType="1"/>
              </p:cNvSpPr>
              <p:nvPr/>
            </p:nvSpPr>
            <p:spPr bwMode="auto">
              <a:xfrm flipH="1">
                <a:off x="2951062" y="2294198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5" name="Rectangle 1613"/>
              <p:cNvSpPr>
                <a:spLocks noChangeArrowheads="1"/>
              </p:cNvSpPr>
              <p:nvPr/>
            </p:nvSpPr>
            <p:spPr bwMode="auto">
              <a:xfrm>
                <a:off x="2917107" y="2299048"/>
                <a:ext cx="77611" cy="631803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6" name="Line 1614"/>
              <p:cNvSpPr>
                <a:spLocks noChangeShapeType="1"/>
              </p:cNvSpPr>
              <p:nvPr/>
            </p:nvSpPr>
            <p:spPr bwMode="auto">
              <a:xfrm flipV="1">
                <a:off x="3212999" y="2614344"/>
                <a:ext cx="0" cy="964076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7" name="Line 1615"/>
              <p:cNvSpPr>
                <a:spLocks noChangeShapeType="1"/>
              </p:cNvSpPr>
              <p:nvPr/>
            </p:nvSpPr>
            <p:spPr bwMode="auto">
              <a:xfrm>
                <a:off x="3183895" y="357841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8" name="Line 1616"/>
              <p:cNvSpPr>
                <a:spLocks noChangeShapeType="1"/>
              </p:cNvSpPr>
              <p:nvPr/>
            </p:nvSpPr>
            <p:spPr bwMode="auto">
              <a:xfrm>
                <a:off x="3183895" y="2614344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9" name="Line 1617"/>
              <p:cNvSpPr>
                <a:spLocks noChangeShapeType="1"/>
              </p:cNvSpPr>
              <p:nvPr/>
            </p:nvSpPr>
            <p:spPr bwMode="auto">
              <a:xfrm flipH="1">
                <a:off x="3212999" y="357841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0" name="Line 1618"/>
              <p:cNvSpPr>
                <a:spLocks noChangeShapeType="1"/>
              </p:cNvSpPr>
              <p:nvPr/>
            </p:nvSpPr>
            <p:spPr bwMode="auto">
              <a:xfrm flipH="1">
                <a:off x="3212999" y="2614344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1" name="Rectangle 1619"/>
              <p:cNvSpPr>
                <a:spLocks noChangeArrowheads="1"/>
              </p:cNvSpPr>
              <p:nvPr/>
            </p:nvSpPr>
            <p:spPr bwMode="auto">
              <a:xfrm>
                <a:off x="3179045" y="2940553"/>
                <a:ext cx="77611" cy="633016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2" name="Line 1620"/>
              <p:cNvSpPr>
                <a:spLocks noChangeShapeType="1"/>
              </p:cNvSpPr>
              <p:nvPr/>
            </p:nvSpPr>
            <p:spPr bwMode="auto">
              <a:xfrm flipV="1">
                <a:off x="3474937" y="2935702"/>
                <a:ext cx="0" cy="962863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3" name="Line 1621"/>
              <p:cNvSpPr>
                <a:spLocks noChangeShapeType="1"/>
              </p:cNvSpPr>
              <p:nvPr/>
            </p:nvSpPr>
            <p:spPr bwMode="auto">
              <a:xfrm>
                <a:off x="3445833" y="389856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4" name="Line 1622"/>
              <p:cNvSpPr>
                <a:spLocks noChangeShapeType="1"/>
              </p:cNvSpPr>
              <p:nvPr/>
            </p:nvSpPr>
            <p:spPr bwMode="auto">
              <a:xfrm>
                <a:off x="3445833" y="2935702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5" name="Line 1623"/>
              <p:cNvSpPr>
                <a:spLocks noChangeShapeType="1"/>
              </p:cNvSpPr>
              <p:nvPr/>
            </p:nvSpPr>
            <p:spPr bwMode="auto">
              <a:xfrm flipH="1">
                <a:off x="3474937" y="389856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6" name="Line 1624"/>
              <p:cNvSpPr>
                <a:spLocks noChangeShapeType="1"/>
              </p:cNvSpPr>
              <p:nvPr/>
            </p:nvSpPr>
            <p:spPr bwMode="auto">
              <a:xfrm flipH="1">
                <a:off x="3474937" y="2935702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7" name="Rectangle 1625"/>
              <p:cNvSpPr>
                <a:spLocks noChangeArrowheads="1"/>
              </p:cNvSpPr>
              <p:nvPr/>
            </p:nvSpPr>
            <p:spPr bwMode="auto">
              <a:xfrm>
                <a:off x="3440982" y="3261912"/>
                <a:ext cx="77611" cy="311657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8" name="Line 1626"/>
              <p:cNvSpPr>
                <a:spLocks noChangeShapeType="1"/>
              </p:cNvSpPr>
              <p:nvPr/>
            </p:nvSpPr>
            <p:spPr bwMode="auto">
              <a:xfrm flipV="1">
                <a:off x="3736875" y="2935702"/>
                <a:ext cx="0" cy="962863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9" name="Line 1627"/>
              <p:cNvSpPr>
                <a:spLocks noChangeShapeType="1"/>
              </p:cNvSpPr>
              <p:nvPr/>
            </p:nvSpPr>
            <p:spPr bwMode="auto">
              <a:xfrm>
                <a:off x="3707770" y="389856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0" name="Line 1628"/>
              <p:cNvSpPr>
                <a:spLocks noChangeShapeType="1"/>
              </p:cNvSpPr>
              <p:nvPr/>
            </p:nvSpPr>
            <p:spPr bwMode="auto">
              <a:xfrm>
                <a:off x="3707770" y="2935702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1" name="Line 1629"/>
              <p:cNvSpPr>
                <a:spLocks noChangeShapeType="1"/>
              </p:cNvSpPr>
              <p:nvPr/>
            </p:nvSpPr>
            <p:spPr bwMode="auto">
              <a:xfrm flipH="1">
                <a:off x="3736875" y="3898565"/>
                <a:ext cx="38806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2" name="Line 1630"/>
              <p:cNvSpPr>
                <a:spLocks noChangeShapeType="1"/>
              </p:cNvSpPr>
              <p:nvPr/>
            </p:nvSpPr>
            <p:spPr bwMode="auto">
              <a:xfrm flipH="1">
                <a:off x="3736875" y="2935702"/>
                <a:ext cx="38806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3" name="Rectangle 1631"/>
              <p:cNvSpPr>
                <a:spLocks noChangeArrowheads="1"/>
              </p:cNvSpPr>
              <p:nvPr/>
            </p:nvSpPr>
            <p:spPr bwMode="auto">
              <a:xfrm>
                <a:off x="3698069" y="3578419"/>
                <a:ext cx="87313" cy="1213"/>
              </a:xfrm>
              <a:prstGeom prst="rect">
                <a:avLst/>
              </a:prstGeom>
              <a:blipFill dpi="0" rotWithShape="0">
                <a:blip r:embed="rId6"/>
                <a:srcRect/>
                <a:tile tx="0" ty="0" sx="100000" sy="100000" flip="none" algn="tl"/>
              </a:blip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4" name="Oval 1632"/>
              <p:cNvSpPr>
                <a:spLocks noChangeArrowheads="1"/>
              </p:cNvSpPr>
              <p:nvPr/>
            </p:nvSpPr>
            <p:spPr bwMode="auto">
              <a:xfrm>
                <a:off x="1088395" y="3227957"/>
                <a:ext cx="67910" cy="67910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5" name="Oval 1633"/>
              <p:cNvSpPr>
                <a:spLocks noChangeArrowheads="1"/>
              </p:cNvSpPr>
              <p:nvPr/>
            </p:nvSpPr>
            <p:spPr bwMode="auto">
              <a:xfrm>
                <a:off x="1350332" y="2906598"/>
                <a:ext cx="67910" cy="67910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6" name="Oval 1634"/>
              <p:cNvSpPr>
                <a:spLocks noChangeArrowheads="1"/>
              </p:cNvSpPr>
              <p:nvPr/>
            </p:nvSpPr>
            <p:spPr bwMode="auto">
              <a:xfrm>
                <a:off x="1612270" y="3392880"/>
                <a:ext cx="67910" cy="67910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7" name="Oval 1635"/>
              <p:cNvSpPr>
                <a:spLocks noChangeArrowheads="1"/>
              </p:cNvSpPr>
              <p:nvPr/>
            </p:nvSpPr>
            <p:spPr bwMode="auto">
              <a:xfrm>
                <a:off x="1874207" y="3227957"/>
                <a:ext cx="67910" cy="67910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8" name="Oval 1636"/>
              <p:cNvSpPr>
                <a:spLocks noChangeArrowheads="1"/>
              </p:cNvSpPr>
              <p:nvPr/>
            </p:nvSpPr>
            <p:spPr bwMode="auto">
              <a:xfrm>
                <a:off x="2136145" y="3071522"/>
                <a:ext cx="67910" cy="69122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9" name="Oval 1637"/>
              <p:cNvSpPr>
                <a:spLocks noChangeArrowheads="1"/>
              </p:cNvSpPr>
              <p:nvPr/>
            </p:nvSpPr>
            <p:spPr bwMode="auto">
              <a:xfrm>
                <a:off x="2398083" y="2430017"/>
                <a:ext cx="67910" cy="67910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0" name="Oval 1638"/>
              <p:cNvSpPr>
                <a:spLocks noChangeArrowheads="1"/>
              </p:cNvSpPr>
              <p:nvPr/>
            </p:nvSpPr>
            <p:spPr bwMode="auto">
              <a:xfrm>
                <a:off x="2660020" y="2906598"/>
                <a:ext cx="67910" cy="67910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1" name="Oval 1639"/>
              <p:cNvSpPr>
                <a:spLocks noChangeArrowheads="1"/>
              </p:cNvSpPr>
              <p:nvPr/>
            </p:nvSpPr>
            <p:spPr bwMode="auto">
              <a:xfrm>
                <a:off x="2921958" y="2906598"/>
                <a:ext cx="67910" cy="67910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2" name="Oval 1640"/>
              <p:cNvSpPr>
                <a:spLocks noChangeArrowheads="1"/>
              </p:cNvSpPr>
              <p:nvPr/>
            </p:nvSpPr>
            <p:spPr bwMode="auto">
              <a:xfrm>
                <a:off x="3183895" y="3392880"/>
                <a:ext cx="67910" cy="67910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3" name="Oval 1641"/>
              <p:cNvSpPr>
                <a:spLocks noChangeArrowheads="1"/>
              </p:cNvSpPr>
              <p:nvPr/>
            </p:nvSpPr>
            <p:spPr bwMode="auto">
              <a:xfrm>
                <a:off x="3445833" y="3392880"/>
                <a:ext cx="67910" cy="67910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4" name="Oval 1642"/>
              <p:cNvSpPr>
                <a:spLocks noChangeArrowheads="1"/>
              </p:cNvSpPr>
              <p:nvPr/>
            </p:nvSpPr>
            <p:spPr bwMode="auto">
              <a:xfrm>
                <a:off x="3707770" y="3548103"/>
                <a:ext cx="67910" cy="69122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5" name="Line 1643"/>
              <p:cNvSpPr>
                <a:spLocks noChangeShapeType="1"/>
              </p:cNvSpPr>
              <p:nvPr/>
            </p:nvSpPr>
            <p:spPr bwMode="auto">
              <a:xfrm flipV="1">
                <a:off x="1224214" y="4132611"/>
                <a:ext cx="0" cy="87313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6" name="Line 1644"/>
              <p:cNvSpPr>
                <a:spLocks noChangeShapeType="1"/>
              </p:cNvSpPr>
              <p:nvPr/>
            </p:nvSpPr>
            <p:spPr bwMode="auto">
              <a:xfrm>
                <a:off x="1185409" y="4219924"/>
                <a:ext cx="38806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7" name="Line 1645"/>
              <p:cNvSpPr>
                <a:spLocks noChangeShapeType="1"/>
              </p:cNvSpPr>
              <p:nvPr/>
            </p:nvSpPr>
            <p:spPr bwMode="auto">
              <a:xfrm>
                <a:off x="1185409" y="4132611"/>
                <a:ext cx="38806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8" name="Line 1646"/>
              <p:cNvSpPr>
                <a:spLocks noChangeShapeType="1"/>
              </p:cNvSpPr>
              <p:nvPr/>
            </p:nvSpPr>
            <p:spPr bwMode="auto">
              <a:xfrm flipH="1">
                <a:off x="1224214" y="4219924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9" name="Line 1647"/>
              <p:cNvSpPr>
                <a:spLocks noChangeShapeType="1"/>
              </p:cNvSpPr>
              <p:nvPr/>
            </p:nvSpPr>
            <p:spPr bwMode="auto">
              <a:xfrm flipH="1">
                <a:off x="1224214" y="413261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0" name="Rectangle 1648"/>
              <p:cNvSpPr>
                <a:spLocks noChangeArrowheads="1"/>
              </p:cNvSpPr>
              <p:nvPr/>
            </p:nvSpPr>
            <p:spPr bwMode="auto">
              <a:xfrm>
                <a:off x="1180558" y="4147164"/>
                <a:ext cx="77611" cy="48507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1" name="Line 1649"/>
              <p:cNvSpPr>
                <a:spLocks noChangeShapeType="1"/>
              </p:cNvSpPr>
              <p:nvPr/>
            </p:nvSpPr>
            <p:spPr bwMode="auto">
              <a:xfrm flipV="1">
                <a:off x="1486152" y="4055000"/>
                <a:ext cx="0" cy="145521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2" name="Line 1650"/>
              <p:cNvSpPr>
                <a:spLocks noChangeShapeType="1"/>
              </p:cNvSpPr>
              <p:nvPr/>
            </p:nvSpPr>
            <p:spPr bwMode="auto">
              <a:xfrm>
                <a:off x="1457048" y="420052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3" name="Line 1651"/>
              <p:cNvSpPr>
                <a:spLocks noChangeShapeType="1"/>
              </p:cNvSpPr>
              <p:nvPr/>
            </p:nvSpPr>
            <p:spPr bwMode="auto">
              <a:xfrm>
                <a:off x="1457048" y="4055000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4" name="Line 1652"/>
              <p:cNvSpPr>
                <a:spLocks noChangeShapeType="1"/>
              </p:cNvSpPr>
              <p:nvPr/>
            </p:nvSpPr>
            <p:spPr bwMode="auto">
              <a:xfrm flipH="1">
                <a:off x="1486152" y="420052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5" name="Line 1653"/>
              <p:cNvSpPr>
                <a:spLocks noChangeShapeType="1"/>
              </p:cNvSpPr>
              <p:nvPr/>
            </p:nvSpPr>
            <p:spPr bwMode="auto">
              <a:xfrm flipH="1">
                <a:off x="1486152" y="4055000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6" name="Rectangle 1654"/>
              <p:cNvSpPr>
                <a:spLocks noChangeArrowheads="1"/>
              </p:cNvSpPr>
              <p:nvPr/>
            </p:nvSpPr>
            <p:spPr bwMode="auto">
              <a:xfrm>
                <a:off x="1442496" y="4127761"/>
                <a:ext cx="77611" cy="67910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7" name="Line 1655"/>
              <p:cNvSpPr>
                <a:spLocks noChangeShapeType="1"/>
              </p:cNvSpPr>
              <p:nvPr/>
            </p:nvSpPr>
            <p:spPr bwMode="auto">
              <a:xfrm flipV="1">
                <a:off x="1748089" y="2040749"/>
                <a:ext cx="0" cy="2179175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8" name="Line 1656"/>
              <p:cNvSpPr>
                <a:spLocks noChangeShapeType="1"/>
              </p:cNvSpPr>
              <p:nvPr/>
            </p:nvSpPr>
            <p:spPr bwMode="auto">
              <a:xfrm>
                <a:off x="1718985" y="4219924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9" name="Line 1657"/>
              <p:cNvSpPr>
                <a:spLocks noChangeShapeType="1"/>
              </p:cNvSpPr>
              <p:nvPr/>
            </p:nvSpPr>
            <p:spPr bwMode="auto">
              <a:xfrm>
                <a:off x="1718985" y="204074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0" name="Line 1658"/>
              <p:cNvSpPr>
                <a:spLocks noChangeShapeType="1"/>
              </p:cNvSpPr>
              <p:nvPr/>
            </p:nvSpPr>
            <p:spPr bwMode="auto">
              <a:xfrm flipH="1">
                <a:off x="1748089" y="4219924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1" name="Line 1659"/>
              <p:cNvSpPr>
                <a:spLocks noChangeShapeType="1"/>
              </p:cNvSpPr>
              <p:nvPr/>
            </p:nvSpPr>
            <p:spPr bwMode="auto">
              <a:xfrm flipH="1">
                <a:off x="1748089" y="204074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2" name="Rectangle 1660"/>
              <p:cNvSpPr>
                <a:spLocks noChangeArrowheads="1"/>
              </p:cNvSpPr>
              <p:nvPr/>
            </p:nvSpPr>
            <p:spPr bwMode="auto">
              <a:xfrm>
                <a:off x="1704433" y="2833838"/>
                <a:ext cx="77611" cy="1303624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3" name="Line 1661"/>
              <p:cNvSpPr>
                <a:spLocks noChangeShapeType="1"/>
              </p:cNvSpPr>
              <p:nvPr/>
            </p:nvSpPr>
            <p:spPr bwMode="auto">
              <a:xfrm flipV="1">
                <a:off x="2010027" y="2430017"/>
                <a:ext cx="0" cy="1770504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4" name="Line 1662"/>
              <p:cNvSpPr>
                <a:spLocks noChangeShapeType="1"/>
              </p:cNvSpPr>
              <p:nvPr/>
            </p:nvSpPr>
            <p:spPr bwMode="auto">
              <a:xfrm>
                <a:off x="1980923" y="420052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5" name="Line 1663"/>
              <p:cNvSpPr>
                <a:spLocks noChangeShapeType="1"/>
              </p:cNvSpPr>
              <p:nvPr/>
            </p:nvSpPr>
            <p:spPr bwMode="auto">
              <a:xfrm>
                <a:off x="1980923" y="2430017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6" name="Line 1664"/>
              <p:cNvSpPr>
                <a:spLocks noChangeShapeType="1"/>
              </p:cNvSpPr>
              <p:nvPr/>
            </p:nvSpPr>
            <p:spPr bwMode="auto">
              <a:xfrm flipH="1">
                <a:off x="2010027" y="420052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7" name="Line 1665"/>
              <p:cNvSpPr>
                <a:spLocks noChangeShapeType="1"/>
              </p:cNvSpPr>
              <p:nvPr/>
            </p:nvSpPr>
            <p:spPr bwMode="auto">
              <a:xfrm flipH="1">
                <a:off x="2010027" y="2430017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8" name="Rectangle 1666"/>
              <p:cNvSpPr>
                <a:spLocks noChangeArrowheads="1"/>
              </p:cNvSpPr>
              <p:nvPr/>
            </p:nvSpPr>
            <p:spPr bwMode="auto">
              <a:xfrm>
                <a:off x="1966371" y="3485044"/>
                <a:ext cx="77611" cy="408671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9" name="Line 1667"/>
              <p:cNvSpPr>
                <a:spLocks noChangeShapeType="1"/>
              </p:cNvSpPr>
              <p:nvPr/>
            </p:nvSpPr>
            <p:spPr bwMode="auto">
              <a:xfrm flipV="1">
                <a:off x="2271964" y="3656031"/>
                <a:ext cx="0" cy="495984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0" name="Line 1668"/>
              <p:cNvSpPr>
                <a:spLocks noChangeShapeType="1"/>
              </p:cNvSpPr>
              <p:nvPr/>
            </p:nvSpPr>
            <p:spPr bwMode="auto">
              <a:xfrm>
                <a:off x="2242860" y="4152014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1" name="Line 1669"/>
              <p:cNvSpPr>
                <a:spLocks noChangeShapeType="1"/>
              </p:cNvSpPr>
              <p:nvPr/>
            </p:nvSpPr>
            <p:spPr bwMode="auto">
              <a:xfrm>
                <a:off x="2242860" y="365603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2" name="Line 1670"/>
              <p:cNvSpPr>
                <a:spLocks noChangeShapeType="1"/>
              </p:cNvSpPr>
              <p:nvPr/>
            </p:nvSpPr>
            <p:spPr bwMode="auto">
              <a:xfrm flipH="1">
                <a:off x="2271964" y="4152014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3" name="Line 1671"/>
              <p:cNvSpPr>
                <a:spLocks noChangeShapeType="1"/>
              </p:cNvSpPr>
              <p:nvPr/>
            </p:nvSpPr>
            <p:spPr bwMode="auto">
              <a:xfrm flipH="1">
                <a:off x="2271964" y="365603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4" name="Rectangle 1672"/>
              <p:cNvSpPr>
                <a:spLocks noChangeArrowheads="1"/>
              </p:cNvSpPr>
              <p:nvPr/>
            </p:nvSpPr>
            <p:spPr bwMode="auto">
              <a:xfrm>
                <a:off x="2238010" y="3757895"/>
                <a:ext cx="67910" cy="379567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5" name="Line 1673"/>
              <p:cNvSpPr>
                <a:spLocks noChangeShapeType="1"/>
              </p:cNvSpPr>
              <p:nvPr/>
            </p:nvSpPr>
            <p:spPr bwMode="auto">
              <a:xfrm flipV="1">
                <a:off x="2533902" y="2225075"/>
                <a:ext cx="0" cy="1907536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6" name="Line 1674"/>
              <p:cNvSpPr>
                <a:spLocks noChangeShapeType="1"/>
              </p:cNvSpPr>
              <p:nvPr/>
            </p:nvSpPr>
            <p:spPr bwMode="auto">
              <a:xfrm>
                <a:off x="2504798" y="413261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7" name="Line 1675"/>
              <p:cNvSpPr>
                <a:spLocks noChangeShapeType="1"/>
              </p:cNvSpPr>
              <p:nvPr/>
            </p:nvSpPr>
            <p:spPr bwMode="auto">
              <a:xfrm>
                <a:off x="2504798" y="222507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8" name="Line 1676"/>
              <p:cNvSpPr>
                <a:spLocks noChangeShapeType="1"/>
              </p:cNvSpPr>
              <p:nvPr/>
            </p:nvSpPr>
            <p:spPr bwMode="auto">
              <a:xfrm flipH="1">
                <a:off x="2533902" y="413261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9" name="Line 1677"/>
              <p:cNvSpPr>
                <a:spLocks noChangeShapeType="1"/>
              </p:cNvSpPr>
              <p:nvPr/>
            </p:nvSpPr>
            <p:spPr bwMode="auto">
              <a:xfrm flipH="1">
                <a:off x="2533902" y="222507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0" name="Rectangle 1678"/>
              <p:cNvSpPr>
                <a:spLocks noChangeArrowheads="1"/>
              </p:cNvSpPr>
              <p:nvPr/>
            </p:nvSpPr>
            <p:spPr bwMode="auto">
              <a:xfrm>
                <a:off x="2499947" y="3533551"/>
                <a:ext cx="67910" cy="497196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1" name="Line 1679"/>
              <p:cNvSpPr>
                <a:spLocks noChangeShapeType="1"/>
              </p:cNvSpPr>
              <p:nvPr/>
            </p:nvSpPr>
            <p:spPr bwMode="auto">
              <a:xfrm flipV="1">
                <a:off x="2795840" y="3295866"/>
                <a:ext cx="0" cy="914356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2" name="Line 1680"/>
              <p:cNvSpPr>
                <a:spLocks noChangeShapeType="1"/>
              </p:cNvSpPr>
              <p:nvPr/>
            </p:nvSpPr>
            <p:spPr bwMode="auto">
              <a:xfrm>
                <a:off x="2766735" y="4210223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3" name="Line 1681"/>
              <p:cNvSpPr>
                <a:spLocks noChangeShapeType="1"/>
              </p:cNvSpPr>
              <p:nvPr/>
            </p:nvSpPr>
            <p:spPr bwMode="auto">
              <a:xfrm>
                <a:off x="2766735" y="3295866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4" name="Line 1682"/>
              <p:cNvSpPr>
                <a:spLocks noChangeShapeType="1"/>
              </p:cNvSpPr>
              <p:nvPr/>
            </p:nvSpPr>
            <p:spPr bwMode="auto">
              <a:xfrm flipH="1">
                <a:off x="2795840" y="4210223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5" name="Line 1683"/>
              <p:cNvSpPr>
                <a:spLocks noChangeShapeType="1"/>
              </p:cNvSpPr>
              <p:nvPr/>
            </p:nvSpPr>
            <p:spPr bwMode="auto">
              <a:xfrm flipH="1">
                <a:off x="2795840" y="3295866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6" name="Rectangle 1684"/>
              <p:cNvSpPr>
                <a:spLocks noChangeArrowheads="1"/>
              </p:cNvSpPr>
              <p:nvPr/>
            </p:nvSpPr>
            <p:spPr bwMode="auto">
              <a:xfrm>
                <a:off x="2761885" y="3884013"/>
                <a:ext cx="67910" cy="243747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7" name="Line 1685"/>
              <p:cNvSpPr>
                <a:spLocks noChangeShapeType="1"/>
              </p:cNvSpPr>
              <p:nvPr/>
            </p:nvSpPr>
            <p:spPr bwMode="auto">
              <a:xfrm flipV="1">
                <a:off x="3057777" y="1573869"/>
                <a:ext cx="0" cy="2490832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8" name="Line 1686"/>
              <p:cNvSpPr>
                <a:spLocks noChangeShapeType="1"/>
              </p:cNvSpPr>
              <p:nvPr/>
            </p:nvSpPr>
            <p:spPr bwMode="auto">
              <a:xfrm>
                <a:off x="3028673" y="4064702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9" name="Line 1687"/>
              <p:cNvSpPr>
                <a:spLocks noChangeShapeType="1"/>
              </p:cNvSpPr>
              <p:nvPr/>
            </p:nvSpPr>
            <p:spPr bwMode="auto">
              <a:xfrm>
                <a:off x="3028673" y="157386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0" name="Line 1688"/>
              <p:cNvSpPr>
                <a:spLocks noChangeShapeType="1"/>
              </p:cNvSpPr>
              <p:nvPr/>
            </p:nvSpPr>
            <p:spPr bwMode="auto">
              <a:xfrm flipH="1">
                <a:off x="3057777" y="4064702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1" name="Line 1689"/>
              <p:cNvSpPr>
                <a:spLocks noChangeShapeType="1"/>
              </p:cNvSpPr>
              <p:nvPr/>
            </p:nvSpPr>
            <p:spPr bwMode="auto">
              <a:xfrm flipH="1">
                <a:off x="3057777" y="157386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2" name="Rectangle 1690"/>
              <p:cNvSpPr>
                <a:spLocks noChangeArrowheads="1"/>
              </p:cNvSpPr>
              <p:nvPr/>
            </p:nvSpPr>
            <p:spPr bwMode="auto">
              <a:xfrm>
                <a:off x="3023822" y="2795032"/>
                <a:ext cx="67910" cy="924058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3" name="Line 1691"/>
              <p:cNvSpPr>
                <a:spLocks noChangeShapeType="1"/>
              </p:cNvSpPr>
              <p:nvPr/>
            </p:nvSpPr>
            <p:spPr bwMode="auto">
              <a:xfrm flipV="1">
                <a:off x="3319715" y="2263881"/>
                <a:ext cx="0" cy="1849328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4" name="Line 1692"/>
              <p:cNvSpPr>
                <a:spLocks noChangeShapeType="1"/>
              </p:cNvSpPr>
              <p:nvPr/>
            </p:nvSpPr>
            <p:spPr bwMode="auto">
              <a:xfrm>
                <a:off x="3290611" y="411320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5" name="Line 1693"/>
              <p:cNvSpPr>
                <a:spLocks noChangeShapeType="1"/>
              </p:cNvSpPr>
              <p:nvPr/>
            </p:nvSpPr>
            <p:spPr bwMode="auto">
              <a:xfrm>
                <a:off x="3290611" y="226388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6" name="Line 1694"/>
              <p:cNvSpPr>
                <a:spLocks noChangeShapeType="1"/>
              </p:cNvSpPr>
              <p:nvPr/>
            </p:nvSpPr>
            <p:spPr bwMode="auto">
              <a:xfrm flipH="1">
                <a:off x="3319715" y="4113209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7" name="Line 1695"/>
              <p:cNvSpPr>
                <a:spLocks noChangeShapeType="1"/>
              </p:cNvSpPr>
              <p:nvPr/>
            </p:nvSpPr>
            <p:spPr bwMode="auto">
              <a:xfrm flipH="1">
                <a:off x="3319715" y="226388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8" name="Rectangle 1696"/>
              <p:cNvSpPr>
                <a:spLocks noChangeArrowheads="1"/>
              </p:cNvSpPr>
              <p:nvPr/>
            </p:nvSpPr>
            <p:spPr bwMode="auto">
              <a:xfrm>
                <a:off x="3285760" y="3095775"/>
                <a:ext cx="67910" cy="739731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9" name="Line 1697"/>
              <p:cNvSpPr>
                <a:spLocks noChangeShapeType="1"/>
              </p:cNvSpPr>
              <p:nvPr/>
            </p:nvSpPr>
            <p:spPr bwMode="auto">
              <a:xfrm flipV="1">
                <a:off x="3581652" y="3421985"/>
                <a:ext cx="0" cy="739731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0" name="Line 1698"/>
              <p:cNvSpPr>
                <a:spLocks noChangeShapeType="1"/>
              </p:cNvSpPr>
              <p:nvPr/>
            </p:nvSpPr>
            <p:spPr bwMode="auto">
              <a:xfrm>
                <a:off x="3552548" y="4161716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1" name="Line 1699"/>
              <p:cNvSpPr>
                <a:spLocks noChangeShapeType="1"/>
              </p:cNvSpPr>
              <p:nvPr/>
            </p:nvSpPr>
            <p:spPr bwMode="auto">
              <a:xfrm>
                <a:off x="3552548" y="342198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2" name="Line 1700"/>
              <p:cNvSpPr>
                <a:spLocks noChangeShapeType="1"/>
              </p:cNvSpPr>
              <p:nvPr/>
            </p:nvSpPr>
            <p:spPr bwMode="auto">
              <a:xfrm flipH="1">
                <a:off x="3581652" y="4161716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3" name="Line 1701"/>
              <p:cNvSpPr>
                <a:spLocks noChangeShapeType="1"/>
              </p:cNvSpPr>
              <p:nvPr/>
            </p:nvSpPr>
            <p:spPr bwMode="auto">
              <a:xfrm flipH="1">
                <a:off x="3581652" y="3421985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4" name="Rectangle 1702"/>
              <p:cNvSpPr>
                <a:spLocks noChangeArrowheads="1"/>
              </p:cNvSpPr>
              <p:nvPr/>
            </p:nvSpPr>
            <p:spPr bwMode="auto">
              <a:xfrm>
                <a:off x="3547697" y="3552953"/>
                <a:ext cx="77611" cy="574807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5" name="Line 1703"/>
              <p:cNvSpPr>
                <a:spLocks noChangeShapeType="1"/>
              </p:cNvSpPr>
              <p:nvPr/>
            </p:nvSpPr>
            <p:spPr bwMode="auto">
              <a:xfrm flipV="1">
                <a:off x="3843590" y="3295866"/>
                <a:ext cx="0" cy="904655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6" name="Line 1704"/>
              <p:cNvSpPr>
                <a:spLocks noChangeShapeType="1"/>
              </p:cNvSpPr>
              <p:nvPr/>
            </p:nvSpPr>
            <p:spPr bwMode="auto">
              <a:xfrm>
                <a:off x="3814486" y="420052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7" name="Line 1705"/>
              <p:cNvSpPr>
                <a:spLocks noChangeShapeType="1"/>
              </p:cNvSpPr>
              <p:nvPr/>
            </p:nvSpPr>
            <p:spPr bwMode="auto">
              <a:xfrm>
                <a:off x="3814486" y="3295866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8" name="Line 1706"/>
              <p:cNvSpPr>
                <a:spLocks noChangeShapeType="1"/>
              </p:cNvSpPr>
              <p:nvPr/>
            </p:nvSpPr>
            <p:spPr bwMode="auto">
              <a:xfrm flipH="1">
                <a:off x="3843590" y="4200521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9" name="Line 1707"/>
              <p:cNvSpPr>
                <a:spLocks noChangeShapeType="1"/>
              </p:cNvSpPr>
              <p:nvPr/>
            </p:nvSpPr>
            <p:spPr bwMode="auto">
              <a:xfrm flipH="1">
                <a:off x="3843590" y="3295866"/>
                <a:ext cx="29104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50" name="Rectangle 1708"/>
              <p:cNvSpPr>
                <a:spLocks noChangeArrowheads="1"/>
              </p:cNvSpPr>
              <p:nvPr/>
            </p:nvSpPr>
            <p:spPr bwMode="auto">
              <a:xfrm>
                <a:off x="3809635" y="3455939"/>
                <a:ext cx="77611" cy="505685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51" name="Rectangle 1709"/>
              <p:cNvSpPr>
                <a:spLocks noChangeArrowheads="1"/>
              </p:cNvSpPr>
              <p:nvPr/>
            </p:nvSpPr>
            <p:spPr bwMode="auto">
              <a:xfrm>
                <a:off x="1195110" y="4171417"/>
                <a:ext cx="67910" cy="67910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52" name="Rectangle 1710"/>
              <p:cNvSpPr>
                <a:spLocks noChangeArrowheads="1"/>
              </p:cNvSpPr>
              <p:nvPr/>
            </p:nvSpPr>
            <p:spPr bwMode="auto">
              <a:xfrm>
                <a:off x="1457048" y="4142313"/>
                <a:ext cx="67910" cy="67910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53" name="Rectangle 1711"/>
              <p:cNvSpPr>
                <a:spLocks noChangeArrowheads="1"/>
              </p:cNvSpPr>
              <p:nvPr/>
            </p:nvSpPr>
            <p:spPr bwMode="auto">
              <a:xfrm>
                <a:off x="1718985" y="3626926"/>
                <a:ext cx="67910" cy="67910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54" name="Rectangle 1712"/>
              <p:cNvSpPr>
                <a:spLocks noChangeArrowheads="1"/>
              </p:cNvSpPr>
              <p:nvPr/>
            </p:nvSpPr>
            <p:spPr bwMode="auto">
              <a:xfrm>
                <a:off x="1980923" y="3791850"/>
                <a:ext cx="67910" cy="67910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55" name="Rectangle 1713"/>
              <p:cNvSpPr>
                <a:spLocks noChangeArrowheads="1"/>
              </p:cNvSpPr>
              <p:nvPr/>
            </p:nvSpPr>
            <p:spPr bwMode="auto">
              <a:xfrm>
                <a:off x="2242860" y="3976177"/>
                <a:ext cx="67910" cy="69122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56" name="Rectangle 1714"/>
              <p:cNvSpPr>
                <a:spLocks noChangeArrowheads="1"/>
              </p:cNvSpPr>
              <p:nvPr/>
            </p:nvSpPr>
            <p:spPr bwMode="auto">
              <a:xfrm>
                <a:off x="2504798" y="3879163"/>
                <a:ext cx="67910" cy="67910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57" name="Rectangle 1715"/>
              <p:cNvSpPr>
                <a:spLocks noChangeArrowheads="1"/>
              </p:cNvSpPr>
              <p:nvPr/>
            </p:nvSpPr>
            <p:spPr bwMode="auto">
              <a:xfrm>
                <a:off x="2766735" y="4045299"/>
                <a:ext cx="67910" cy="67910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58" name="Rectangle 1716"/>
              <p:cNvSpPr>
                <a:spLocks noChangeArrowheads="1"/>
              </p:cNvSpPr>
              <p:nvPr/>
            </p:nvSpPr>
            <p:spPr bwMode="auto">
              <a:xfrm>
                <a:off x="3028673" y="3305568"/>
                <a:ext cx="67910" cy="67910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59" name="Rectangle 1717"/>
              <p:cNvSpPr>
                <a:spLocks noChangeArrowheads="1"/>
              </p:cNvSpPr>
              <p:nvPr/>
            </p:nvSpPr>
            <p:spPr bwMode="auto">
              <a:xfrm>
                <a:off x="3290611" y="3665732"/>
                <a:ext cx="67910" cy="67910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60" name="Rectangle 1718"/>
              <p:cNvSpPr>
                <a:spLocks noChangeArrowheads="1"/>
              </p:cNvSpPr>
              <p:nvPr/>
            </p:nvSpPr>
            <p:spPr bwMode="auto">
              <a:xfrm>
                <a:off x="3552548" y="3820954"/>
                <a:ext cx="67910" cy="67910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61" name="Rectangle 1719"/>
              <p:cNvSpPr>
                <a:spLocks noChangeArrowheads="1"/>
              </p:cNvSpPr>
              <p:nvPr/>
            </p:nvSpPr>
            <p:spPr bwMode="auto">
              <a:xfrm>
                <a:off x="3814486" y="3743343"/>
                <a:ext cx="67910" cy="67910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62" name="Line 1720"/>
              <p:cNvSpPr>
                <a:spLocks noChangeShapeType="1"/>
              </p:cNvSpPr>
              <p:nvPr/>
            </p:nvSpPr>
            <p:spPr bwMode="auto">
              <a:xfrm>
                <a:off x="904068" y="4219924"/>
                <a:ext cx="315295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63" name="Line 1721"/>
              <p:cNvSpPr>
                <a:spLocks noChangeShapeType="1"/>
              </p:cNvSpPr>
              <p:nvPr/>
            </p:nvSpPr>
            <p:spPr bwMode="auto">
              <a:xfrm>
                <a:off x="904068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64" name="Line 1722"/>
              <p:cNvSpPr>
                <a:spLocks noChangeShapeType="1"/>
              </p:cNvSpPr>
              <p:nvPr/>
            </p:nvSpPr>
            <p:spPr bwMode="auto">
              <a:xfrm>
                <a:off x="1166006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65" name="Line 1723"/>
              <p:cNvSpPr>
                <a:spLocks noChangeShapeType="1"/>
              </p:cNvSpPr>
              <p:nvPr/>
            </p:nvSpPr>
            <p:spPr bwMode="auto">
              <a:xfrm>
                <a:off x="1427943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66" name="Line 1724"/>
              <p:cNvSpPr>
                <a:spLocks noChangeShapeType="1"/>
              </p:cNvSpPr>
              <p:nvPr/>
            </p:nvSpPr>
            <p:spPr bwMode="auto">
              <a:xfrm>
                <a:off x="1689881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67" name="Line 1725"/>
              <p:cNvSpPr>
                <a:spLocks noChangeShapeType="1"/>
              </p:cNvSpPr>
              <p:nvPr/>
            </p:nvSpPr>
            <p:spPr bwMode="auto">
              <a:xfrm>
                <a:off x="1951819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68" name="Line 1726"/>
              <p:cNvSpPr>
                <a:spLocks noChangeShapeType="1"/>
              </p:cNvSpPr>
              <p:nvPr/>
            </p:nvSpPr>
            <p:spPr bwMode="auto">
              <a:xfrm>
                <a:off x="2213756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69" name="Line 1727"/>
              <p:cNvSpPr>
                <a:spLocks noChangeShapeType="1"/>
              </p:cNvSpPr>
              <p:nvPr/>
            </p:nvSpPr>
            <p:spPr bwMode="auto">
              <a:xfrm>
                <a:off x="2485395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70" name="Line 1728"/>
              <p:cNvSpPr>
                <a:spLocks noChangeShapeType="1"/>
              </p:cNvSpPr>
              <p:nvPr/>
            </p:nvSpPr>
            <p:spPr bwMode="auto">
              <a:xfrm>
                <a:off x="2747333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71" name="Line 1729"/>
              <p:cNvSpPr>
                <a:spLocks noChangeShapeType="1"/>
              </p:cNvSpPr>
              <p:nvPr/>
            </p:nvSpPr>
            <p:spPr bwMode="auto">
              <a:xfrm>
                <a:off x="3009270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72" name="Line 1730"/>
              <p:cNvSpPr>
                <a:spLocks noChangeShapeType="1"/>
              </p:cNvSpPr>
              <p:nvPr/>
            </p:nvSpPr>
            <p:spPr bwMode="auto">
              <a:xfrm>
                <a:off x="3271208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73" name="Line 1731"/>
              <p:cNvSpPr>
                <a:spLocks noChangeShapeType="1"/>
              </p:cNvSpPr>
              <p:nvPr/>
            </p:nvSpPr>
            <p:spPr bwMode="auto">
              <a:xfrm>
                <a:off x="3533145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74" name="Line 1732"/>
              <p:cNvSpPr>
                <a:spLocks noChangeShapeType="1"/>
              </p:cNvSpPr>
              <p:nvPr/>
            </p:nvSpPr>
            <p:spPr bwMode="auto">
              <a:xfrm>
                <a:off x="3795083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75" name="Line 1733"/>
              <p:cNvSpPr>
                <a:spLocks noChangeShapeType="1"/>
              </p:cNvSpPr>
              <p:nvPr/>
            </p:nvSpPr>
            <p:spPr bwMode="auto">
              <a:xfrm>
                <a:off x="4057020" y="4200521"/>
                <a:ext cx="0" cy="194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76" name="Rectangle 1734"/>
              <p:cNvSpPr>
                <a:spLocks noChangeArrowheads="1"/>
              </p:cNvSpPr>
              <p:nvPr/>
            </p:nvSpPr>
            <p:spPr bwMode="auto">
              <a:xfrm>
                <a:off x="1142359" y="4234476"/>
                <a:ext cx="105503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A</a:t>
                </a:r>
              </a:p>
            </p:txBody>
          </p:sp>
          <p:sp>
            <p:nvSpPr>
              <p:cNvPr id="377" name="Rectangle 1735"/>
              <p:cNvSpPr>
                <a:spLocks noChangeArrowheads="1"/>
              </p:cNvSpPr>
              <p:nvPr/>
            </p:nvSpPr>
            <p:spPr bwMode="auto">
              <a:xfrm>
                <a:off x="1404296" y="4234476"/>
                <a:ext cx="105503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B</a:t>
                </a:r>
              </a:p>
            </p:txBody>
          </p:sp>
          <p:sp>
            <p:nvSpPr>
              <p:cNvPr id="378" name="Rectangle 1736"/>
              <p:cNvSpPr>
                <a:spLocks noChangeArrowheads="1"/>
              </p:cNvSpPr>
              <p:nvPr/>
            </p:nvSpPr>
            <p:spPr bwMode="auto">
              <a:xfrm>
                <a:off x="1666234" y="4234476"/>
                <a:ext cx="105503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D</a:t>
                </a:r>
              </a:p>
            </p:txBody>
          </p:sp>
          <p:sp>
            <p:nvSpPr>
              <p:cNvPr id="379" name="Rectangle 1737"/>
              <p:cNvSpPr>
                <a:spLocks noChangeArrowheads="1"/>
              </p:cNvSpPr>
              <p:nvPr/>
            </p:nvSpPr>
            <p:spPr bwMode="auto">
              <a:xfrm>
                <a:off x="1928171" y="4234476"/>
                <a:ext cx="98227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E</a:t>
                </a:r>
              </a:p>
            </p:txBody>
          </p:sp>
          <p:sp>
            <p:nvSpPr>
              <p:cNvPr id="380" name="Rectangle 1738"/>
              <p:cNvSpPr>
                <a:spLocks noChangeArrowheads="1"/>
              </p:cNvSpPr>
              <p:nvPr/>
            </p:nvSpPr>
            <p:spPr bwMode="auto">
              <a:xfrm>
                <a:off x="2180408" y="4234476"/>
                <a:ext cx="113991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G</a:t>
                </a:r>
              </a:p>
            </p:txBody>
          </p:sp>
          <p:sp>
            <p:nvSpPr>
              <p:cNvPr id="381" name="Rectangle 1739"/>
              <p:cNvSpPr>
                <a:spLocks noChangeArrowheads="1"/>
              </p:cNvSpPr>
              <p:nvPr/>
            </p:nvSpPr>
            <p:spPr bwMode="auto">
              <a:xfrm>
                <a:off x="2452046" y="4234476"/>
                <a:ext cx="105503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H</a:t>
                </a:r>
              </a:p>
            </p:txBody>
          </p:sp>
          <p:sp>
            <p:nvSpPr>
              <p:cNvPr id="382" name="Rectangle 1740"/>
              <p:cNvSpPr>
                <a:spLocks noChangeArrowheads="1"/>
              </p:cNvSpPr>
              <p:nvPr/>
            </p:nvSpPr>
            <p:spPr bwMode="auto">
              <a:xfrm>
                <a:off x="2723685" y="4234476"/>
                <a:ext cx="81249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J</a:t>
                </a:r>
              </a:p>
            </p:txBody>
          </p:sp>
          <p:sp>
            <p:nvSpPr>
              <p:cNvPr id="383" name="Rectangle 1741"/>
              <p:cNvSpPr>
                <a:spLocks noChangeArrowheads="1"/>
              </p:cNvSpPr>
              <p:nvPr/>
            </p:nvSpPr>
            <p:spPr bwMode="auto">
              <a:xfrm>
                <a:off x="2975922" y="4234476"/>
                <a:ext cx="105503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K</a:t>
                </a:r>
              </a:p>
            </p:txBody>
          </p:sp>
          <p:sp>
            <p:nvSpPr>
              <p:cNvPr id="384" name="Rectangle 1742"/>
              <p:cNvSpPr>
                <a:spLocks noChangeArrowheads="1"/>
              </p:cNvSpPr>
              <p:nvPr/>
            </p:nvSpPr>
            <p:spPr bwMode="auto">
              <a:xfrm>
                <a:off x="3247561" y="4234476"/>
                <a:ext cx="89738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L</a:t>
                </a:r>
              </a:p>
            </p:txBody>
          </p:sp>
          <p:sp>
            <p:nvSpPr>
              <p:cNvPr id="385" name="Rectangle 1743"/>
              <p:cNvSpPr>
                <a:spLocks noChangeArrowheads="1"/>
              </p:cNvSpPr>
              <p:nvPr/>
            </p:nvSpPr>
            <p:spPr bwMode="auto">
              <a:xfrm>
                <a:off x="3490095" y="4234476"/>
                <a:ext cx="123693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</a:t>
                </a:r>
              </a:p>
            </p:txBody>
          </p:sp>
          <p:sp>
            <p:nvSpPr>
              <p:cNvPr id="386" name="Rectangle 1744"/>
              <p:cNvSpPr>
                <a:spLocks noChangeArrowheads="1"/>
              </p:cNvSpPr>
              <p:nvPr/>
            </p:nvSpPr>
            <p:spPr bwMode="auto">
              <a:xfrm>
                <a:off x="3761734" y="4234476"/>
                <a:ext cx="105503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N</a:t>
                </a:r>
              </a:p>
            </p:txBody>
          </p:sp>
          <p:sp>
            <p:nvSpPr>
              <p:cNvPr id="387" name="Line 1746"/>
              <p:cNvSpPr>
                <a:spLocks noChangeShapeType="1"/>
              </p:cNvSpPr>
              <p:nvPr/>
            </p:nvSpPr>
            <p:spPr bwMode="auto">
              <a:xfrm>
                <a:off x="904068" y="1330122"/>
                <a:ext cx="315295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88" name="Line 1747"/>
              <p:cNvSpPr>
                <a:spLocks noChangeShapeType="1"/>
              </p:cNvSpPr>
              <p:nvPr/>
            </p:nvSpPr>
            <p:spPr bwMode="auto">
              <a:xfrm flipV="1">
                <a:off x="904068" y="1330122"/>
                <a:ext cx="0" cy="288980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89" name="Rectangle 1748"/>
              <p:cNvSpPr>
                <a:spLocks noChangeArrowheads="1"/>
              </p:cNvSpPr>
              <p:nvPr/>
            </p:nvSpPr>
            <p:spPr bwMode="auto">
              <a:xfrm>
                <a:off x="797353" y="4161716"/>
                <a:ext cx="81249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2</a:t>
                </a:r>
              </a:p>
            </p:txBody>
          </p:sp>
          <p:sp>
            <p:nvSpPr>
              <p:cNvPr id="390" name="Rectangle 1749"/>
              <p:cNvSpPr>
                <a:spLocks noChangeArrowheads="1"/>
              </p:cNvSpPr>
              <p:nvPr/>
            </p:nvSpPr>
            <p:spPr bwMode="auto">
              <a:xfrm>
                <a:off x="797353" y="3840357"/>
                <a:ext cx="81249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3</a:t>
                </a:r>
              </a:p>
            </p:txBody>
          </p:sp>
          <p:sp>
            <p:nvSpPr>
              <p:cNvPr id="391" name="Rectangle 1750"/>
              <p:cNvSpPr>
                <a:spLocks noChangeArrowheads="1"/>
              </p:cNvSpPr>
              <p:nvPr/>
            </p:nvSpPr>
            <p:spPr bwMode="auto">
              <a:xfrm>
                <a:off x="797353" y="3518998"/>
                <a:ext cx="81249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4</a:t>
                </a:r>
              </a:p>
            </p:txBody>
          </p:sp>
          <p:sp>
            <p:nvSpPr>
              <p:cNvPr id="392" name="Rectangle 1751"/>
              <p:cNvSpPr>
                <a:spLocks noChangeArrowheads="1"/>
              </p:cNvSpPr>
              <p:nvPr/>
            </p:nvSpPr>
            <p:spPr bwMode="auto">
              <a:xfrm>
                <a:off x="797353" y="3198853"/>
                <a:ext cx="81249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5</a:t>
                </a:r>
              </a:p>
            </p:txBody>
          </p:sp>
          <p:sp>
            <p:nvSpPr>
              <p:cNvPr id="393" name="Rectangle 1752"/>
              <p:cNvSpPr>
                <a:spLocks noChangeArrowheads="1"/>
              </p:cNvSpPr>
              <p:nvPr/>
            </p:nvSpPr>
            <p:spPr bwMode="auto">
              <a:xfrm>
                <a:off x="797353" y="2877494"/>
                <a:ext cx="81249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6</a:t>
                </a:r>
              </a:p>
            </p:txBody>
          </p:sp>
          <p:sp>
            <p:nvSpPr>
              <p:cNvPr id="394" name="Rectangle 1753"/>
              <p:cNvSpPr>
                <a:spLocks noChangeArrowheads="1"/>
              </p:cNvSpPr>
              <p:nvPr/>
            </p:nvSpPr>
            <p:spPr bwMode="auto">
              <a:xfrm>
                <a:off x="797353" y="2556135"/>
                <a:ext cx="81249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7</a:t>
                </a:r>
              </a:p>
            </p:txBody>
          </p:sp>
          <p:sp>
            <p:nvSpPr>
              <p:cNvPr id="395" name="Rectangle 1755"/>
              <p:cNvSpPr>
                <a:spLocks noChangeArrowheads="1"/>
              </p:cNvSpPr>
              <p:nvPr/>
            </p:nvSpPr>
            <p:spPr bwMode="auto">
              <a:xfrm>
                <a:off x="797353" y="2234777"/>
                <a:ext cx="81249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8</a:t>
                </a:r>
              </a:p>
            </p:txBody>
          </p:sp>
          <p:sp>
            <p:nvSpPr>
              <p:cNvPr id="396" name="Rectangle 1756"/>
              <p:cNvSpPr>
                <a:spLocks noChangeArrowheads="1"/>
              </p:cNvSpPr>
              <p:nvPr/>
            </p:nvSpPr>
            <p:spPr bwMode="auto">
              <a:xfrm>
                <a:off x="797353" y="1914631"/>
                <a:ext cx="81249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9</a:t>
                </a:r>
              </a:p>
            </p:txBody>
          </p:sp>
          <p:sp>
            <p:nvSpPr>
              <p:cNvPr id="397" name="Rectangle 1757"/>
              <p:cNvSpPr>
                <a:spLocks noChangeArrowheads="1"/>
              </p:cNvSpPr>
              <p:nvPr/>
            </p:nvSpPr>
            <p:spPr bwMode="auto">
              <a:xfrm>
                <a:off x="739144" y="1593273"/>
                <a:ext cx="163711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10</a:t>
                </a:r>
              </a:p>
            </p:txBody>
          </p:sp>
          <p:sp>
            <p:nvSpPr>
              <p:cNvPr id="398" name="Rectangle 1758"/>
              <p:cNvSpPr>
                <a:spLocks noChangeArrowheads="1"/>
              </p:cNvSpPr>
              <p:nvPr/>
            </p:nvSpPr>
            <p:spPr bwMode="auto">
              <a:xfrm>
                <a:off x="739144" y="1271914"/>
                <a:ext cx="152797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11</a:t>
                </a:r>
              </a:p>
            </p:txBody>
          </p:sp>
          <p:sp>
            <p:nvSpPr>
              <p:cNvPr id="399" name="Rectangle 1759"/>
              <p:cNvSpPr>
                <a:spLocks noChangeArrowheads="1"/>
              </p:cNvSpPr>
              <p:nvPr/>
            </p:nvSpPr>
            <p:spPr bwMode="auto">
              <a:xfrm rot="16200000">
                <a:off x="-3768" y="2648505"/>
                <a:ext cx="127118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pt-PT" altLang="pt-PT" sz="1400" b="1" dirty="0" err="1" smtClean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N</a:t>
                </a:r>
                <a:r>
                  <a:rPr kumimoji="0" lang="pt-PT" altLang="pt-PT" sz="1400" b="1" i="0" u="none" strike="noStrike" cap="none" normalizeH="0" baseline="0" dirty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umber</a:t>
                </a: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400" b="1" i="0" u="none" strike="noStrike" cap="none" normalizeH="0" baseline="0" dirty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of</a:t>
                </a: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taxa(S)</a:t>
                </a:r>
              </a:p>
            </p:txBody>
          </p:sp>
          <p:sp>
            <p:nvSpPr>
              <p:cNvPr id="400" name="Line 1760"/>
              <p:cNvSpPr>
                <a:spLocks noChangeShapeType="1"/>
              </p:cNvSpPr>
              <p:nvPr/>
            </p:nvSpPr>
            <p:spPr bwMode="auto">
              <a:xfrm flipV="1">
                <a:off x="4057020" y="1330122"/>
                <a:ext cx="0" cy="288980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01" name="Line 1761"/>
              <p:cNvSpPr>
                <a:spLocks noChangeShapeType="1"/>
              </p:cNvSpPr>
              <p:nvPr/>
            </p:nvSpPr>
            <p:spPr bwMode="auto">
              <a:xfrm>
                <a:off x="4037618" y="4219924"/>
                <a:ext cx="1940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02" name="Line 1762"/>
              <p:cNvSpPr>
                <a:spLocks noChangeShapeType="1"/>
              </p:cNvSpPr>
              <p:nvPr/>
            </p:nvSpPr>
            <p:spPr bwMode="auto">
              <a:xfrm>
                <a:off x="4037618" y="3859760"/>
                <a:ext cx="1940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03" name="Line 1763"/>
              <p:cNvSpPr>
                <a:spLocks noChangeShapeType="1"/>
              </p:cNvSpPr>
              <p:nvPr/>
            </p:nvSpPr>
            <p:spPr bwMode="auto">
              <a:xfrm>
                <a:off x="4037618" y="3499596"/>
                <a:ext cx="1940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04" name="Line 1764"/>
              <p:cNvSpPr>
                <a:spLocks noChangeShapeType="1"/>
              </p:cNvSpPr>
              <p:nvPr/>
            </p:nvSpPr>
            <p:spPr bwMode="auto">
              <a:xfrm>
                <a:off x="4037618" y="3140644"/>
                <a:ext cx="1940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05" name="Line 1765"/>
              <p:cNvSpPr>
                <a:spLocks noChangeShapeType="1"/>
              </p:cNvSpPr>
              <p:nvPr/>
            </p:nvSpPr>
            <p:spPr bwMode="auto">
              <a:xfrm>
                <a:off x="4037618" y="2780480"/>
                <a:ext cx="1940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06" name="Line 1766"/>
              <p:cNvSpPr>
                <a:spLocks noChangeShapeType="1"/>
              </p:cNvSpPr>
              <p:nvPr/>
            </p:nvSpPr>
            <p:spPr bwMode="auto">
              <a:xfrm>
                <a:off x="4037618" y="2410615"/>
                <a:ext cx="1940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07" name="Line 1767"/>
              <p:cNvSpPr>
                <a:spLocks noChangeShapeType="1"/>
              </p:cNvSpPr>
              <p:nvPr/>
            </p:nvSpPr>
            <p:spPr bwMode="auto">
              <a:xfrm>
                <a:off x="4037618" y="2050451"/>
                <a:ext cx="1940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08" name="Line 1768"/>
              <p:cNvSpPr>
                <a:spLocks noChangeShapeType="1"/>
              </p:cNvSpPr>
              <p:nvPr/>
            </p:nvSpPr>
            <p:spPr bwMode="auto">
              <a:xfrm>
                <a:off x="4037618" y="1690286"/>
                <a:ext cx="1940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09" name="Line 1769"/>
              <p:cNvSpPr>
                <a:spLocks noChangeShapeType="1"/>
              </p:cNvSpPr>
              <p:nvPr/>
            </p:nvSpPr>
            <p:spPr bwMode="auto">
              <a:xfrm>
                <a:off x="4037618" y="1330122"/>
                <a:ext cx="1940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10" name="Rectangle 1770"/>
              <p:cNvSpPr>
                <a:spLocks noChangeArrowheads="1"/>
              </p:cNvSpPr>
              <p:nvPr/>
            </p:nvSpPr>
            <p:spPr bwMode="auto">
              <a:xfrm>
                <a:off x="4105527" y="4161716"/>
                <a:ext cx="81249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0</a:t>
                </a:r>
              </a:p>
            </p:txBody>
          </p:sp>
          <p:sp>
            <p:nvSpPr>
              <p:cNvPr id="411" name="Rectangle 1771"/>
              <p:cNvSpPr>
                <a:spLocks noChangeArrowheads="1"/>
              </p:cNvSpPr>
              <p:nvPr/>
            </p:nvSpPr>
            <p:spPr bwMode="auto">
              <a:xfrm>
                <a:off x="4105527" y="3791850"/>
                <a:ext cx="244960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500</a:t>
                </a:r>
              </a:p>
            </p:txBody>
          </p:sp>
          <p:sp>
            <p:nvSpPr>
              <p:cNvPr id="412" name="Rectangle 1772"/>
              <p:cNvSpPr>
                <a:spLocks noChangeArrowheads="1"/>
              </p:cNvSpPr>
              <p:nvPr/>
            </p:nvSpPr>
            <p:spPr bwMode="auto">
              <a:xfrm>
                <a:off x="4105527" y="3431686"/>
                <a:ext cx="327422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1000</a:t>
                </a:r>
              </a:p>
            </p:txBody>
          </p:sp>
          <p:sp>
            <p:nvSpPr>
              <p:cNvPr id="413" name="Rectangle 1773"/>
              <p:cNvSpPr>
                <a:spLocks noChangeArrowheads="1"/>
              </p:cNvSpPr>
              <p:nvPr/>
            </p:nvSpPr>
            <p:spPr bwMode="auto">
              <a:xfrm>
                <a:off x="4105527" y="3071522"/>
                <a:ext cx="327422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1500</a:t>
                </a:r>
              </a:p>
            </p:txBody>
          </p:sp>
          <p:sp>
            <p:nvSpPr>
              <p:cNvPr id="414" name="Rectangle 1774"/>
              <p:cNvSpPr>
                <a:spLocks noChangeArrowheads="1"/>
              </p:cNvSpPr>
              <p:nvPr/>
            </p:nvSpPr>
            <p:spPr bwMode="auto">
              <a:xfrm>
                <a:off x="4105527" y="2711358"/>
                <a:ext cx="327422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2000</a:t>
                </a:r>
              </a:p>
            </p:txBody>
          </p:sp>
          <p:sp>
            <p:nvSpPr>
              <p:cNvPr id="415" name="Rectangle 1775"/>
              <p:cNvSpPr>
                <a:spLocks noChangeArrowheads="1"/>
              </p:cNvSpPr>
              <p:nvPr/>
            </p:nvSpPr>
            <p:spPr bwMode="auto">
              <a:xfrm>
                <a:off x="4105527" y="2352406"/>
                <a:ext cx="327422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2500</a:t>
                </a:r>
              </a:p>
            </p:txBody>
          </p:sp>
          <p:sp>
            <p:nvSpPr>
              <p:cNvPr id="416" name="Rectangle 1776"/>
              <p:cNvSpPr>
                <a:spLocks noChangeArrowheads="1"/>
              </p:cNvSpPr>
              <p:nvPr/>
            </p:nvSpPr>
            <p:spPr bwMode="auto">
              <a:xfrm>
                <a:off x="4105527" y="1992242"/>
                <a:ext cx="327422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3000</a:t>
                </a:r>
              </a:p>
            </p:txBody>
          </p:sp>
          <p:sp>
            <p:nvSpPr>
              <p:cNvPr id="417" name="Rectangle 1777"/>
              <p:cNvSpPr>
                <a:spLocks noChangeArrowheads="1"/>
              </p:cNvSpPr>
              <p:nvPr/>
            </p:nvSpPr>
            <p:spPr bwMode="auto">
              <a:xfrm>
                <a:off x="4105527" y="1632078"/>
                <a:ext cx="327422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3500</a:t>
                </a:r>
              </a:p>
            </p:txBody>
          </p:sp>
          <p:sp>
            <p:nvSpPr>
              <p:cNvPr id="418" name="Rectangle 1778"/>
              <p:cNvSpPr>
                <a:spLocks noChangeArrowheads="1"/>
              </p:cNvSpPr>
              <p:nvPr/>
            </p:nvSpPr>
            <p:spPr bwMode="auto">
              <a:xfrm>
                <a:off x="4105527" y="1271914"/>
                <a:ext cx="327422" cy="215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4000</a:t>
                </a:r>
              </a:p>
            </p:txBody>
          </p:sp>
          <p:sp>
            <p:nvSpPr>
              <p:cNvPr id="419" name="Rectangle 1779"/>
              <p:cNvSpPr>
                <a:spLocks noChangeArrowheads="1"/>
              </p:cNvSpPr>
              <p:nvPr/>
            </p:nvSpPr>
            <p:spPr bwMode="auto">
              <a:xfrm rot="16200000">
                <a:off x="3676795" y="2641328"/>
                <a:ext cx="171361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pt-PT" altLang="pt-PT" sz="1400" b="1" dirty="0" err="1" smtClean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N</a:t>
                </a:r>
                <a:r>
                  <a:rPr kumimoji="0" lang="pt-PT" altLang="pt-PT" sz="1400" b="1" i="0" u="none" strike="noStrike" cap="none" normalizeH="0" baseline="0" dirty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umber</a:t>
                </a: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400" b="1" i="0" u="none" strike="noStrike" cap="none" normalizeH="0" baseline="0" dirty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of</a:t>
                </a: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400" b="1" i="0" u="none" strike="noStrike" cap="none" normalizeH="0" baseline="0" dirty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organisms</a:t>
                </a:r>
                <a:r>
                  <a:rPr kumimoji="0" lang="pt-PT" altLang="pt-PT" sz="14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(n)</a:t>
                </a:r>
              </a:p>
            </p:txBody>
          </p:sp>
          <p:grpSp>
            <p:nvGrpSpPr>
              <p:cNvPr id="420" name="Grupo 419"/>
              <p:cNvGrpSpPr/>
              <p:nvPr/>
            </p:nvGrpSpPr>
            <p:grpSpPr>
              <a:xfrm>
                <a:off x="3095811" y="1402237"/>
                <a:ext cx="917824" cy="688970"/>
                <a:chOff x="7740352" y="2437441"/>
                <a:chExt cx="1065902" cy="825091"/>
              </a:xfrm>
            </p:grpSpPr>
            <p:sp>
              <p:nvSpPr>
                <p:cNvPr id="421" name="Oval 157"/>
                <p:cNvSpPr>
                  <a:spLocks noChangeArrowheads="1"/>
                </p:cNvSpPr>
                <p:nvPr/>
              </p:nvSpPr>
              <p:spPr bwMode="auto">
                <a:xfrm>
                  <a:off x="7863394" y="2510011"/>
                  <a:ext cx="89318" cy="90714"/>
                </a:xfrm>
                <a:prstGeom prst="ellipse">
                  <a:avLst/>
                </a:prstGeom>
                <a:solidFill>
                  <a:schemeClr val="tx1"/>
                </a:solidFill>
                <a:ln w="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>
                    <a:solidFill>
                      <a:srgbClr val="1366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22" name="Rectangle 158"/>
                <p:cNvSpPr>
                  <a:spLocks noChangeArrowheads="1"/>
                </p:cNvSpPr>
                <p:nvPr/>
              </p:nvSpPr>
              <p:spPr bwMode="auto">
                <a:xfrm>
                  <a:off x="8030865" y="2477912"/>
                  <a:ext cx="485710" cy="1846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1366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 </a:t>
                  </a:r>
                  <a:r>
                    <a:rPr kumimoji="0" lang="pt-PT" altLang="pt-PT" sz="1200" b="0" i="0" u="none" strike="noStrike" cap="none" normalizeH="0" baseline="0" dirty="0" err="1" smtClean="0">
                      <a:ln>
                        <a:noFill/>
                      </a:ln>
                      <a:solidFill>
                        <a:srgbClr val="1366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Median</a:t>
                  </a:r>
                  <a:r>
                    <a:rPr kumimoji="0" lang="pt-PT" altLang="pt-PT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1366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 </a:t>
                  </a:r>
                </a:p>
              </p:txBody>
            </p:sp>
            <p:sp>
              <p:nvSpPr>
                <p:cNvPr id="423" name="Rectangle 159"/>
                <p:cNvSpPr>
                  <a:spLocks noChangeArrowheads="1"/>
                </p:cNvSpPr>
                <p:nvPr/>
              </p:nvSpPr>
              <p:spPr bwMode="auto">
                <a:xfrm>
                  <a:off x="7850603" y="2749625"/>
                  <a:ext cx="178636" cy="101879"/>
                </a:xfrm>
                <a:prstGeom prst="rect">
                  <a:avLst/>
                </a:prstGeom>
                <a:pattFill prst="pct30">
                  <a:fgClr>
                    <a:schemeClr val="bg1">
                      <a:lumMod val="50000"/>
                    </a:schemeClr>
                  </a:fgClr>
                  <a:bgClr>
                    <a:srgbClr val="FFFFCC"/>
                  </a:bgClr>
                </a:pattFill>
                <a:ln w="1270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>
                    <a:solidFill>
                      <a:srgbClr val="1366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24" name="Rectangle 160"/>
                <p:cNvSpPr>
                  <a:spLocks noChangeArrowheads="1"/>
                </p:cNvSpPr>
                <p:nvPr/>
              </p:nvSpPr>
              <p:spPr bwMode="auto">
                <a:xfrm>
                  <a:off x="8057151" y="2723108"/>
                  <a:ext cx="618249" cy="1842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0" i="0" u="none" strike="noStrike" cap="none" normalizeH="0" baseline="0" smtClean="0">
                      <a:ln>
                        <a:noFill/>
                      </a:ln>
                      <a:solidFill>
                        <a:srgbClr val="1366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 25%-75% </a:t>
                  </a:r>
                </a:p>
              </p:txBody>
            </p:sp>
            <p:sp>
              <p:nvSpPr>
                <p:cNvPr id="425" name="Line 161"/>
                <p:cNvSpPr>
                  <a:spLocks noChangeShapeType="1"/>
                </p:cNvSpPr>
                <p:nvPr/>
              </p:nvSpPr>
              <p:spPr bwMode="auto">
                <a:xfrm>
                  <a:off x="7875046" y="3013775"/>
                  <a:ext cx="189801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>
                    <a:solidFill>
                      <a:srgbClr val="1366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26" name="Line 162"/>
                <p:cNvSpPr>
                  <a:spLocks noChangeShapeType="1"/>
                </p:cNvSpPr>
                <p:nvPr/>
              </p:nvSpPr>
              <p:spPr bwMode="auto">
                <a:xfrm flipH="1">
                  <a:off x="7875046" y="3126819"/>
                  <a:ext cx="189801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>
                    <a:solidFill>
                      <a:srgbClr val="1366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27" name="Line 163"/>
                <p:cNvSpPr>
                  <a:spLocks noChangeShapeType="1"/>
                </p:cNvSpPr>
                <p:nvPr/>
              </p:nvSpPr>
              <p:spPr bwMode="auto">
                <a:xfrm>
                  <a:off x="7964364" y="3013775"/>
                  <a:ext cx="0" cy="11304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>
                    <a:solidFill>
                      <a:srgbClr val="136600"/>
                    </a:solidFill>
                    <a:latin typeface="Arial Narrow" charset="0"/>
                    <a:ea typeface="Arial Narrow" charset="0"/>
                    <a:cs typeface="Arial Narrow" charset="0"/>
                  </a:endParaRPr>
                </a:p>
              </p:txBody>
            </p:sp>
            <p:sp>
              <p:nvSpPr>
                <p:cNvPr id="428" name="Rectangle 164"/>
                <p:cNvSpPr>
                  <a:spLocks noChangeArrowheads="1"/>
                </p:cNvSpPr>
                <p:nvPr/>
              </p:nvSpPr>
              <p:spPr bwMode="auto">
                <a:xfrm>
                  <a:off x="8087176" y="2992841"/>
                  <a:ext cx="554052" cy="1842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0" i="0" u="none" strike="noStrike" cap="none" normalizeH="0" baseline="0" smtClean="0">
                      <a:ln>
                        <a:noFill/>
                      </a:ln>
                      <a:solidFill>
                        <a:srgbClr val="1366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 Min-Max </a:t>
                  </a:r>
                </a:p>
              </p:txBody>
            </p:sp>
            <p:sp>
              <p:nvSpPr>
                <p:cNvPr id="429" name="Retângulo 428"/>
                <p:cNvSpPr/>
                <p:nvPr/>
              </p:nvSpPr>
              <p:spPr>
                <a:xfrm>
                  <a:off x="7740352" y="2437441"/>
                  <a:ext cx="1065902" cy="825091"/>
                </a:xfrm>
                <a:prstGeom prst="rect">
                  <a:avLst/>
                </a:prstGeom>
                <a:noFill/>
                <a:ln>
                  <a:solidFill>
                    <a:srgbClr val="0068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>
                    <a:solidFill>
                      <a:srgbClr val="136600"/>
                    </a:solidFill>
                  </a:endParaRPr>
                </a:p>
              </p:txBody>
            </p:sp>
          </p:grpSp>
        </p:grpSp>
        <p:sp>
          <p:nvSpPr>
            <p:cNvPr id="450" name="Retângulo 449"/>
            <p:cNvSpPr/>
            <p:nvPr/>
          </p:nvSpPr>
          <p:spPr>
            <a:xfrm>
              <a:off x="1954770" y="4474660"/>
              <a:ext cx="107753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altLang="pt-PT" sz="1200" b="1" dirty="0" err="1" smtClean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rPr>
                <a:t>Sampling</a:t>
              </a:r>
              <a:r>
                <a:rPr lang="pt-PT" altLang="pt-PT" sz="1200" b="1" dirty="0" smtClean="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rPr>
                <a:t> sites</a:t>
              </a:r>
              <a:endParaRPr lang="pt-PT" dirty="0"/>
            </a:p>
          </p:txBody>
        </p:sp>
      </p:grpSp>
      <p:pic>
        <p:nvPicPr>
          <p:cNvPr id="452" name="Imagem 451"/>
          <p:cNvPicPr>
            <a:picLocks noChangeAspect="1"/>
          </p:cNvPicPr>
          <p:nvPr/>
        </p:nvPicPr>
        <p:blipFill rotWithShape="1">
          <a:blip r:embed="rId7"/>
          <a:srcRect l="83731" t="10019" r="2388"/>
          <a:stretch/>
        </p:blipFill>
        <p:spPr>
          <a:xfrm>
            <a:off x="8596795" y="1930686"/>
            <a:ext cx="507367" cy="1668439"/>
          </a:xfrm>
          <a:prstGeom prst="rect">
            <a:avLst/>
          </a:prstGeom>
          <a:ln>
            <a:solidFill>
              <a:srgbClr val="004B00"/>
            </a:solidFill>
          </a:ln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2000" b="1" i="1" dirty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Macroinvertebrates: d</a:t>
            </a:r>
            <a:r>
              <a:rPr lang="en-GB" sz="20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iversity and equitability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246" name="Gráfico 2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0903655"/>
              </p:ext>
            </p:extLst>
          </p:nvPr>
        </p:nvGraphicFramePr>
        <p:xfrm>
          <a:off x="4846580" y="917546"/>
          <a:ext cx="3750215" cy="191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7" name="Gráfico 2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4770446"/>
              </p:ext>
            </p:extLst>
          </p:nvPr>
        </p:nvGraphicFramePr>
        <p:xfrm>
          <a:off x="4875526" y="2813139"/>
          <a:ext cx="3704569" cy="2139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48" name="Imagem 247"/>
          <p:cNvPicPr>
            <a:picLocks noChangeAspect="1"/>
          </p:cNvPicPr>
          <p:nvPr/>
        </p:nvPicPr>
        <p:blipFill rotWithShape="1">
          <a:blip r:embed="rId6"/>
          <a:srcRect l="83731" t="10019" r="2388"/>
          <a:stretch/>
        </p:blipFill>
        <p:spPr>
          <a:xfrm>
            <a:off x="8596795" y="1930686"/>
            <a:ext cx="507367" cy="1668439"/>
          </a:xfrm>
          <a:prstGeom prst="rect">
            <a:avLst/>
          </a:prstGeom>
          <a:ln>
            <a:solidFill>
              <a:srgbClr val="004B00"/>
            </a:solidFill>
          </a:ln>
        </p:spPr>
      </p:pic>
      <p:grpSp>
        <p:nvGrpSpPr>
          <p:cNvPr id="9" name="Grupo 8"/>
          <p:cNvGrpSpPr/>
          <p:nvPr/>
        </p:nvGrpSpPr>
        <p:grpSpPr>
          <a:xfrm>
            <a:off x="385822" y="1072983"/>
            <a:ext cx="4389615" cy="3699666"/>
            <a:chOff x="468367" y="824690"/>
            <a:chExt cx="4389615" cy="3699666"/>
          </a:xfrm>
        </p:grpSpPr>
        <p:grpSp>
          <p:nvGrpSpPr>
            <p:cNvPr id="8" name="Grupo 7"/>
            <p:cNvGrpSpPr/>
            <p:nvPr/>
          </p:nvGrpSpPr>
          <p:grpSpPr>
            <a:xfrm>
              <a:off x="3689763" y="980082"/>
              <a:ext cx="405381" cy="400668"/>
              <a:chOff x="4860736" y="3973633"/>
              <a:chExt cx="405381" cy="400668"/>
            </a:xfrm>
          </p:grpSpPr>
          <p:sp>
            <p:nvSpPr>
              <p:cNvPr id="46" name="Line 6"/>
              <p:cNvSpPr>
                <a:spLocks noChangeShapeType="1"/>
              </p:cNvSpPr>
              <p:nvPr/>
            </p:nvSpPr>
            <p:spPr bwMode="auto">
              <a:xfrm>
                <a:off x="4865997" y="4031283"/>
                <a:ext cx="18938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7" name="Line 7"/>
              <p:cNvSpPr>
                <a:spLocks noChangeShapeType="1"/>
              </p:cNvSpPr>
              <p:nvPr/>
            </p:nvSpPr>
            <p:spPr bwMode="auto">
              <a:xfrm flipH="1">
                <a:off x="4865997" y="4136499"/>
                <a:ext cx="18938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8" name="Line 8"/>
              <p:cNvSpPr>
                <a:spLocks noChangeShapeType="1"/>
              </p:cNvSpPr>
              <p:nvPr/>
            </p:nvSpPr>
            <p:spPr bwMode="auto">
              <a:xfrm>
                <a:off x="4960690" y="4031283"/>
                <a:ext cx="0" cy="105215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9" name="Rectangle 9"/>
              <p:cNvSpPr>
                <a:spLocks noChangeArrowheads="1"/>
              </p:cNvSpPr>
              <p:nvPr/>
            </p:nvSpPr>
            <p:spPr bwMode="auto">
              <a:xfrm>
                <a:off x="4871258" y="4036544"/>
                <a:ext cx="178866" cy="94694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0" name="Oval 10"/>
              <p:cNvSpPr>
                <a:spLocks noChangeArrowheads="1"/>
              </p:cNvSpPr>
              <p:nvPr/>
            </p:nvSpPr>
            <p:spPr bwMode="auto">
              <a:xfrm>
                <a:off x="4929126" y="4052327"/>
                <a:ext cx="73651" cy="73651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1" name="Rectangle 11"/>
              <p:cNvSpPr>
                <a:spLocks noChangeArrowheads="1"/>
              </p:cNvSpPr>
              <p:nvPr/>
            </p:nvSpPr>
            <p:spPr bwMode="auto">
              <a:xfrm>
                <a:off x="5083375" y="3973633"/>
                <a:ext cx="18274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H'</a:t>
                </a:r>
              </a:p>
            </p:txBody>
          </p:sp>
          <p:sp>
            <p:nvSpPr>
              <p:cNvPr id="52" name="Line 12"/>
              <p:cNvSpPr>
                <a:spLocks noChangeShapeType="1"/>
              </p:cNvSpPr>
              <p:nvPr/>
            </p:nvSpPr>
            <p:spPr bwMode="auto">
              <a:xfrm>
                <a:off x="4860736" y="4215646"/>
                <a:ext cx="18938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3" name="Line 13"/>
              <p:cNvSpPr>
                <a:spLocks noChangeShapeType="1"/>
              </p:cNvSpPr>
              <p:nvPr/>
            </p:nvSpPr>
            <p:spPr bwMode="auto">
              <a:xfrm flipH="1">
                <a:off x="4860736" y="4332698"/>
                <a:ext cx="18938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4" name="Line 14"/>
              <p:cNvSpPr>
                <a:spLocks noChangeShapeType="1"/>
              </p:cNvSpPr>
              <p:nvPr/>
            </p:nvSpPr>
            <p:spPr bwMode="auto">
              <a:xfrm>
                <a:off x="4955429" y="4215646"/>
                <a:ext cx="0" cy="117052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5" name="Rectangle 15"/>
              <p:cNvSpPr>
                <a:spLocks noChangeArrowheads="1"/>
              </p:cNvSpPr>
              <p:nvPr/>
            </p:nvSpPr>
            <p:spPr bwMode="auto">
              <a:xfrm>
                <a:off x="4865997" y="4220907"/>
                <a:ext cx="178866" cy="106530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6" name="Rectangle 16"/>
              <p:cNvSpPr>
                <a:spLocks noChangeArrowheads="1"/>
              </p:cNvSpPr>
              <p:nvPr/>
            </p:nvSpPr>
            <p:spPr bwMode="auto">
              <a:xfrm>
                <a:off x="4923865" y="4247211"/>
                <a:ext cx="73651" cy="74966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7" name="Rectangle 17"/>
              <p:cNvSpPr>
                <a:spLocks noChangeArrowheads="1"/>
              </p:cNvSpPr>
              <p:nvPr/>
            </p:nvSpPr>
            <p:spPr bwMode="auto">
              <a:xfrm>
                <a:off x="5076427" y="4158857"/>
                <a:ext cx="13946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pt-PT" altLang="pt-PT" sz="1400" b="1" dirty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lang="pt-PT" altLang="pt-PT" sz="1400" b="1" dirty="0" smtClean="0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E</a:t>
                </a:r>
                <a:endPara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</p:grpSp>
        <p:sp>
          <p:nvSpPr>
            <p:cNvPr id="58" name="Line 18"/>
            <p:cNvSpPr>
              <a:spLocks noChangeShapeType="1"/>
            </p:cNvSpPr>
            <p:nvPr/>
          </p:nvSpPr>
          <p:spPr bwMode="auto">
            <a:xfrm flipV="1">
              <a:off x="1162421" y="1456140"/>
              <a:ext cx="0" cy="1772877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9" name="Line 19"/>
            <p:cNvSpPr>
              <a:spLocks noChangeShapeType="1"/>
            </p:cNvSpPr>
            <p:nvPr/>
          </p:nvSpPr>
          <p:spPr bwMode="auto">
            <a:xfrm>
              <a:off x="1130856" y="3229017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0" name="Line 20"/>
            <p:cNvSpPr>
              <a:spLocks noChangeShapeType="1"/>
            </p:cNvSpPr>
            <p:nvPr/>
          </p:nvSpPr>
          <p:spPr bwMode="auto">
            <a:xfrm>
              <a:off x="1130856" y="1456140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1" name="Line 21"/>
            <p:cNvSpPr>
              <a:spLocks noChangeShapeType="1"/>
            </p:cNvSpPr>
            <p:nvPr/>
          </p:nvSpPr>
          <p:spPr bwMode="auto">
            <a:xfrm flipH="1">
              <a:off x="1162421" y="3229017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2" name="Line 22"/>
            <p:cNvSpPr>
              <a:spLocks noChangeShapeType="1"/>
            </p:cNvSpPr>
            <p:nvPr/>
          </p:nvSpPr>
          <p:spPr bwMode="auto">
            <a:xfrm flipH="1">
              <a:off x="1162421" y="1456140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3" name="Rectangle 23"/>
            <p:cNvSpPr>
              <a:spLocks noChangeArrowheads="1"/>
            </p:cNvSpPr>
            <p:nvPr/>
          </p:nvSpPr>
          <p:spPr bwMode="auto">
            <a:xfrm>
              <a:off x="1125595" y="1767841"/>
              <a:ext cx="73651" cy="1287572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4" name="Line 24"/>
            <p:cNvSpPr>
              <a:spLocks noChangeShapeType="1"/>
            </p:cNvSpPr>
            <p:nvPr/>
          </p:nvSpPr>
          <p:spPr bwMode="auto">
            <a:xfrm flipV="1">
              <a:off x="1446502" y="1298318"/>
              <a:ext cx="0" cy="143487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5" name="Line 25"/>
            <p:cNvSpPr>
              <a:spLocks noChangeShapeType="1"/>
            </p:cNvSpPr>
            <p:nvPr/>
          </p:nvSpPr>
          <p:spPr bwMode="auto">
            <a:xfrm>
              <a:off x="1414937" y="2733190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6" name="Line 26"/>
            <p:cNvSpPr>
              <a:spLocks noChangeShapeType="1"/>
            </p:cNvSpPr>
            <p:nvPr/>
          </p:nvSpPr>
          <p:spPr bwMode="auto">
            <a:xfrm>
              <a:off x="1414937" y="1298318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7" name="Line 27"/>
            <p:cNvSpPr>
              <a:spLocks noChangeShapeType="1"/>
            </p:cNvSpPr>
            <p:nvPr/>
          </p:nvSpPr>
          <p:spPr bwMode="auto">
            <a:xfrm flipH="1">
              <a:off x="1446502" y="2733190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8" name="Line 28"/>
            <p:cNvSpPr>
              <a:spLocks noChangeShapeType="1"/>
            </p:cNvSpPr>
            <p:nvPr/>
          </p:nvSpPr>
          <p:spPr bwMode="auto">
            <a:xfrm flipH="1">
              <a:off x="1446502" y="1298318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9" name="Rectangle 29"/>
            <p:cNvSpPr>
              <a:spLocks noChangeArrowheads="1"/>
            </p:cNvSpPr>
            <p:nvPr/>
          </p:nvSpPr>
          <p:spPr bwMode="auto">
            <a:xfrm>
              <a:off x="1409676" y="1345664"/>
              <a:ext cx="84172" cy="1340179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0" name="Line 30"/>
            <p:cNvSpPr>
              <a:spLocks noChangeShapeType="1"/>
            </p:cNvSpPr>
            <p:nvPr/>
          </p:nvSpPr>
          <p:spPr bwMode="auto">
            <a:xfrm flipV="1">
              <a:off x="1741104" y="2300493"/>
              <a:ext cx="0" cy="117183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1" name="Line 31"/>
            <p:cNvSpPr>
              <a:spLocks noChangeShapeType="1"/>
            </p:cNvSpPr>
            <p:nvPr/>
          </p:nvSpPr>
          <p:spPr bwMode="auto">
            <a:xfrm>
              <a:off x="1709540" y="3472327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2" name="Line 32"/>
            <p:cNvSpPr>
              <a:spLocks noChangeShapeType="1"/>
            </p:cNvSpPr>
            <p:nvPr/>
          </p:nvSpPr>
          <p:spPr bwMode="auto">
            <a:xfrm>
              <a:off x="1709540" y="2300493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3" name="Line 33"/>
            <p:cNvSpPr>
              <a:spLocks noChangeShapeType="1"/>
            </p:cNvSpPr>
            <p:nvPr/>
          </p:nvSpPr>
          <p:spPr bwMode="auto">
            <a:xfrm flipH="1">
              <a:off x="1741104" y="3472327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4" name="Line 34"/>
            <p:cNvSpPr>
              <a:spLocks noChangeShapeType="1"/>
            </p:cNvSpPr>
            <p:nvPr/>
          </p:nvSpPr>
          <p:spPr bwMode="auto">
            <a:xfrm flipH="1">
              <a:off x="1741104" y="2300493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5" name="Rectangle 35"/>
            <p:cNvSpPr>
              <a:spLocks noChangeArrowheads="1"/>
            </p:cNvSpPr>
            <p:nvPr/>
          </p:nvSpPr>
          <p:spPr bwMode="auto">
            <a:xfrm>
              <a:off x="1693757" y="2400447"/>
              <a:ext cx="84172" cy="201224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6" name="Line 36"/>
            <p:cNvSpPr>
              <a:spLocks noChangeShapeType="1"/>
            </p:cNvSpPr>
            <p:nvPr/>
          </p:nvSpPr>
          <p:spPr bwMode="auto">
            <a:xfrm flipV="1">
              <a:off x="2025185" y="2090062"/>
              <a:ext cx="0" cy="127705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7" name="Line 37"/>
            <p:cNvSpPr>
              <a:spLocks noChangeShapeType="1"/>
            </p:cNvSpPr>
            <p:nvPr/>
          </p:nvSpPr>
          <p:spPr bwMode="auto">
            <a:xfrm>
              <a:off x="1993621" y="3367112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8" name="Line 38"/>
            <p:cNvSpPr>
              <a:spLocks noChangeShapeType="1"/>
            </p:cNvSpPr>
            <p:nvPr/>
          </p:nvSpPr>
          <p:spPr bwMode="auto">
            <a:xfrm>
              <a:off x="1993621" y="2090062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9" name="Line 39"/>
            <p:cNvSpPr>
              <a:spLocks noChangeShapeType="1"/>
            </p:cNvSpPr>
            <p:nvPr/>
          </p:nvSpPr>
          <p:spPr bwMode="auto">
            <a:xfrm flipH="1">
              <a:off x="2025185" y="3367112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0" name="Line 40"/>
            <p:cNvSpPr>
              <a:spLocks noChangeShapeType="1"/>
            </p:cNvSpPr>
            <p:nvPr/>
          </p:nvSpPr>
          <p:spPr bwMode="auto">
            <a:xfrm flipH="1">
              <a:off x="2025185" y="2090062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" name="Rectangle 41"/>
            <p:cNvSpPr>
              <a:spLocks noChangeArrowheads="1"/>
            </p:cNvSpPr>
            <p:nvPr/>
          </p:nvSpPr>
          <p:spPr bwMode="auto">
            <a:xfrm>
              <a:off x="1988360" y="2116366"/>
              <a:ext cx="84172" cy="991654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" name="Line 42"/>
            <p:cNvSpPr>
              <a:spLocks noChangeShapeType="1"/>
            </p:cNvSpPr>
            <p:nvPr/>
          </p:nvSpPr>
          <p:spPr bwMode="auto">
            <a:xfrm flipV="1">
              <a:off x="2319788" y="1731015"/>
              <a:ext cx="0" cy="739137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" name="Line 43"/>
            <p:cNvSpPr>
              <a:spLocks noChangeShapeType="1"/>
            </p:cNvSpPr>
            <p:nvPr/>
          </p:nvSpPr>
          <p:spPr bwMode="auto">
            <a:xfrm>
              <a:off x="2288224" y="2470152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" name="Line 44"/>
            <p:cNvSpPr>
              <a:spLocks noChangeShapeType="1"/>
            </p:cNvSpPr>
            <p:nvPr/>
          </p:nvSpPr>
          <p:spPr bwMode="auto">
            <a:xfrm>
              <a:off x="2288224" y="1731015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" name="Line 45"/>
            <p:cNvSpPr>
              <a:spLocks noChangeShapeType="1"/>
            </p:cNvSpPr>
            <p:nvPr/>
          </p:nvSpPr>
          <p:spPr bwMode="auto">
            <a:xfrm flipH="1">
              <a:off x="2319788" y="2470152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" name="Line 46"/>
            <p:cNvSpPr>
              <a:spLocks noChangeShapeType="1"/>
            </p:cNvSpPr>
            <p:nvPr/>
          </p:nvSpPr>
          <p:spPr bwMode="auto">
            <a:xfrm flipH="1">
              <a:off x="2319788" y="1731015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" name="Rectangle 47"/>
            <p:cNvSpPr>
              <a:spLocks noChangeArrowheads="1"/>
            </p:cNvSpPr>
            <p:nvPr/>
          </p:nvSpPr>
          <p:spPr bwMode="auto">
            <a:xfrm>
              <a:off x="2272441" y="1958543"/>
              <a:ext cx="84172" cy="178866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" name="Line 48"/>
            <p:cNvSpPr>
              <a:spLocks noChangeShapeType="1"/>
            </p:cNvSpPr>
            <p:nvPr/>
          </p:nvSpPr>
          <p:spPr bwMode="auto">
            <a:xfrm flipV="1">
              <a:off x="2603869" y="1077366"/>
              <a:ext cx="0" cy="104426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9" name="Line 49"/>
            <p:cNvSpPr>
              <a:spLocks noChangeShapeType="1"/>
            </p:cNvSpPr>
            <p:nvPr/>
          </p:nvSpPr>
          <p:spPr bwMode="auto">
            <a:xfrm>
              <a:off x="2572305" y="2121627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" name="Line 50"/>
            <p:cNvSpPr>
              <a:spLocks noChangeShapeType="1"/>
            </p:cNvSpPr>
            <p:nvPr/>
          </p:nvSpPr>
          <p:spPr bwMode="auto">
            <a:xfrm>
              <a:off x="2572305" y="1077366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1" name="Line 51"/>
            <p:cNvSpPr>
              <a:spLocks noChangeShapeType="1"/>
            </p:cNvSpPr>
            <p:nvPr/>
          </p:nvSpPr>
          <p:spPr bwMode="auto">
            <a:xfrm flipH="1">
              <a:off x="2603869" y="2121627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" name="Line 52"/>
            <p:cNvSpPr>
              <a:spLocks noChangeShapeType="1"/>
            </p:cNvSpPr>
            <p:nvPr/>
          </p:nvSpPr>
          <p:spPr bwMode="auto">
            <a:xfrm flipH="1">
              <a:off x="2603869" y="1077366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" name="Rectangle 53"/>
            <p:cNvSpPr>
              <a:spLocks noChangeArrowheads="1"/>
            </p:cNvSpPr>
            <p:nvPr/>
          </p:nvSpPr>
          <p:spPr bwMode="auto">
            <a:xfrm>
              <a:off x="2567044" y="1652104"/>
              <a:ext cx="73651" cy="443219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" name="Line 54"/>
            <p:cNvSpPr>
              <a:spLocks noChangeShapeType="1"/>
            </p:cNvSpPr>
            <p:nvPr/>
          </p:nvSpPr>
          <p:spPr bwMode="auto">
            <a:xfrm flipV="1">
              <a:off x="2887950" y="1477183"/>
              <a:ext cx="0" cy="1319136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5" name="Line 55"/>
            <p:cNvSpPr>
              <a:spLocks noChangeShapeType="1"/>
            </p:cNvSpPr>
            <p:nvPr/>
          </p:nvSpPr>
          <p:spPr bwMode="auto">
            <a:xfrm>
              <a:off x="2856386" y="2796320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Line 56"/>
            <p:cNvSpPr>
              <a:spLocks noChangeShapeType="1"/>
            </p:cNvSpPr>
            <p:nvPr/>
          </p:nvSpPr>
          <p:spPr bwMode="auto">
            <a:xfrm>
              <a:off x="2856386" y="1477183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7" name="Line 57"/>
            <p:cNvSpPr>
              <a:spLocks noChangeShapeType="1"/>
            </p:cNvSpPr>
            <p:nvPr/>
          </p:nvSpPr>
          <p:spPr bwMode="auto">
            <a:xfrm flipH="1">
              <a:off x="2887950" y="2796320"/>
              <a:ext cx="4208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8" name="Line 58"/>
            <p:cNvSpPr>
              <a:spLocks noChangeShapeType="1"/>
            </p:cNvSpPr>
            <p:nvPr/>
          </p:nvSpPr>
          <p:spPr bwMode="auto">
            <a:xfrm flipH="1">
              <a:off x="2887950" y="1477183"/>
              <a:ext cx="42086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9" name="Rectangle 59"/>
            <p:cNvSpPr>
              <a:spLocks noChangeArrowheads="1"/>
            </p:cNvSpPr>
            <p:nvPr/>
          </p:nvSpPr>
          <p:spPr bwMode="auto">
            <a:xfrm>
              <a:off x="2851125" y="1694190"/>
              <a:ext cx="84172" cy="896960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0" name="Line 60"/>
            <p:cNvSpPr>
              <a:spLocks noChangeShapeType="1"/>
            </p:cNvSpPr>
            <p:nvPr/>
          </p:nvSpPr>
          <p:spPr bwMode="auto">
            <a:xfrm flipV="1">
              <a:off x="3182553" y="1731015"/>
              <a:ext cx="0" cy="91800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Line 61"/>
            <p:cNvSpPr>
              <a:spLocks noChangeShapeType="1"/>
            </p:cNvSpPr>
            <p:nvPr/>
          </p:nvSpPr>
          <p:spPr bwMode="auto">
            <a:xfrm>
              <a:off x="3150988" y="2649018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2" name="Line 62"/>
            <p:cNvSpPr>
              <a:spLocks noChangeShapeType="1"/>
            </p:cNvSpPr>
            <p:nvPr/>
          </p:nvSpPr>
          <p:spPr bwMode="auto">
            <a:xfrm>
              <a:off x="3150988" y="1731015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3" name="Line 63"/>
            <p:cNvSpPr>
              <a:spLocks noChangeShapeType="1"/>
            </p:cNvSpPr>
            <p:nvPr/>
          </p:nvSpPr>
          <p:spPr bwMode="auto">
            <a:xfrm flipH="1">
              <a:off x="3182553" y="2649018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Line 64"/>
            <p:cNvSpPr>
              <a:spLocks noChangeShapeType="1"/>
            </p:cNvSpPr>
            <p:nvPr/>
          </p:nvSpPr>
          <p:spPr bwMode="auto">
            <a:xfrm flipH="1">
              <a:off x="3182553" y="1731015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5" name="Rectangle 65"/>
            <p:cNvSpPr>
              <a:spLocks noChangeArrowheads="1"/>
            </p:cNvSpPr>
            <p:nvPr/>
          </p:nvSpPr>
          <p:spPr bwMode="auto">
            <a:xfrm>
              <a:off x="3135206" y="1757319"/>
              <a:ext cx="84172" cy="443219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Line 66"/>
            <p:cNvSpPr>
              <a:spLocks noChangeShapeType="1"/>
            </p:cNvSpPr>
            <p:nvPr/>
          </p:nvSpPr>
          <p:spPr bwMode="auto">
            <a:xfrm flipV="1">
              <a:off x="3466634" y="1625800"/>
              <a:ext cx="0" cy="127705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Line 67"/>
            <p:cNvSpPr>
              <a:spLocks noChangeShapeType="1"/>
            </p:cNvSpPr>
            <p:nvPr/>
          </p:nvSpPr>
          <p:spPr bwMode="auto">
            <a:xfrm>
              <a:off x="3435070" y="2902850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Line 68"/>
            <p:cNvSpPr>
              <a:spLocks noChangeShapeType="1"/>
            </p:cNvSpPr>
            <p:nvPr/>
          </p:nvSpPr>
          <p:spPr bwMode="auto">
            <a:xfrm>
              <a:off x="3435070" y="1625800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9" name="Line 69"/>
            <p:cNvSpPr>
              <a:spLocks noChangeShapeType="1"/>
            </p:cNvSpPr>
            <p:nvPr/>
          </p:nvSpPr>
          <p:spPr bwMode="auto">
            <a:xfrm flipH="1">
              <a:off x="3466634" y="2902850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0" name="Line 70"/>
            <p:cNvSpPr>
              <a:spLocks noChangeShapeType="1"/>
            </p:cNvSpPr>
            <p:nvPr/>
          </p:nvSpPr>
          <p:spPr bwMode="auto">
            <a:xfrm flipH="1">
              <a:off x="3466634" y="1625800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1" name="Rectangle 71"/>
            <p:cNvSpPr>
              <a:spLocks noChangeArrowheads="1"/>
            </p:cNvSpPr>
            <p:nvPr/>
          </p:nvSpPr>
          <p:spPr bwMode="auto">
            <a:xfrm>
              <a:off x="3429809" y="2000629"/>
              <a:ext cx="84172" cy="537913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2" name="Line 72"/>
            <p:cNvSpPr>
              <a:spLocks noChangeShapeType="1"/>
            </p:cNvSpPr>
            <p:nvPr/>
          </p:nvSpPr>
          <p:spPr bwMode="auto">
            <a:xfrm flipV="1">
              <a:off x="3761237" y="1773101"/>
              <a:ext cx="0" cy="130861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3" name="Line 73"/>
            <p:cNvSpPr>
              <a:spLocks noChangeShapeType="1"/>
            </p:cNvSpPr>
            <p:nvPr/>
          </p:nvSpPr>
          <p:spPr bwMode="auto">
            <a:xfrm>
              <a:off x="3729672" y="3081716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4" name="Line 74"/>
            <p:cNvSpPr>
              <a:spLocks noChangeShapeType="1"/>
            </p:cNvSpPr>
            <p:nvPr/>
          </p:nvSpPr>
          <p:spPr bwMode="auto">
            <a:xfrm>
              <a:off x="3729672" y="1773101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5" name="Line 75"/>
            <p:cNvSpPr>
              <a:spLocks noChangeShapeType="1"/>
            </p:cNvSpPr>
            <p:nvPr/>
          </p:nvSpPr>
          <p:spPr bwMode="auto">
            <a:xfrm flipH="1">
              <a:off x="3761237" y="3081716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6" name="Line 76"/>
            <p:cNvSpPr>
              <a:spLocks noChangeShapeType="1"/>
            </p:cNvSpPr>
            <p:nvPr/>
          </p:nvSpPr>
          <p:spPr bwMode="auto">
            <a:xfrm flipH="1">
              <a:off x="3761237" y="1773101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7" name="Rectangle 77"/>
            <p:cNvSpPr>
              <a:spLocks noChangeArrowheads="1"/>
            </p:cNvSpPr>
            <p:nvPr/>
          </p:nvSpPr>
          <p:spPr bwMode="auto">
            <a:xfrm>
              <a:off x="3713890" y="2337318"/>
              <a:ext cx="84172" cy="211746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8" name="Line 78"/>
            <p:cNvSpPr>
              <a:spLocks noChangeShapeType="1"/>
            </p:cNvSpPr>
            <p:nvPr/>
          </p:nvSpPr>
          <p:spPr bwMode="auto">
            <a:xfrm flipV="1">
              <a:off x="4045318" y="2132148"/>
              <a:ext cx="0" cy="1720269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9" name="Line 79"/>
            <p:cNvSpPr>
              <a:spLocks noChangeShapeType="1"/>
            </p:cNvSpPr>
            <p:nvPr/>
          </p:nvSpPr>
          <p:spPr bwMode="auto">
            <a:xfrm>
              <a:off x="4013753" y="3852418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0" name="Line 80"/>
            <p:cNvSpPr>
              <a:spLocks noChangeShapeType="1"/>
            </p:cNvSpPr>
            <p:nvPr/>
          </p:nvSpPr>
          <p:spPr bwMode="auto">
            <a:xfrm>
              <a:off x="4013753" y="2132148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1" name="Line 81"/>
            <p:cNvSpPr>
              <a:spLocks noChangeShapeType="1"/>
            </p:cNvSpPr>
            <p:nvPr/>
          </p:nvSpPr>
          <p:spPr bwMode="auto">
            <a:xfrm flipH="1">
              <a:off x="4045318" y="3852418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2" name="Line 82"/>
            <p:cNvSpPr>
              <a:spLocks noChangeShapeType="1"/>
            </p:cNvSpPr>
            <p:nvPr/>
          </p:nvSpPr>
          <p:spPr bwMode="auto">
            <a:xfrm flipH="1">
              <a:off x="4045318" y="2132148"/>
              <a:ext cx="31565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3" name="Rectangle 83"/>
            <p:cNvSpPr>
              <a:spLocks noChangeArrowheads="1"/>
            </p:cNvSpPr>
            <p:nvPr/>
          </p:nvSpPr>
          <p:spPr bwMode="auto">
            <a:xfrm>
              <a:off x="4008493" y="2454370"/>
              <a:ext cx="73651" cy="453741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4" name="Oval 84"/>
            <p:cNvSpPr>
              <a:spLocks noChangeArrowheads="1"/>
            </p:cNvSpPr>
            <p:nvPr/>
          </p:nvSpPr>
          <p:spPr bwMode="auto">
            <a:xfrm>
              <a:off x="1130856" y="2491195"/>
              <a:ext cx="73651" cy="7365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5" name="Oval 85"/>
            <p:cNvSpPr>
              <a:spLocks noChangeArrowheads="1"/>
            </p:cNvSpPr>
            <p:nvPr/>
          </p:nvSpPr>
          <p:spPr bwMode="auto">
            <a:xfrm>
              <a:off x="1414937" y="2342579"/>
              <a:ext cx="73651" cy="7496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6" name="Oval 86"/>
            <p:cNvSpPr>
              <a:spLocks noChangeArrowheads="1"/>
            </p:cNvSpPr>
            <p:nvPr/>
          </p:nvSpPr>
          <p:spPr bwMode="auto">
            <a:xfrm>
              <a:off x="1709540" y="2522760"/>
              <a:ext cx="73651" cy="7365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7" name="Oval 87"/>
            <p:cNvSpPr>
              <a:spLocks noChangeArrowheads="1"/>
            </p:cNvSpPr>
            <p:nvPr/>
          </p:nvSpPr>
          <p:spPr bwMode="auto">
            <a:xfrm>
              <a:off x="1993621" y="2733190"/>
              <a:ext cx="73651" cy="7365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8" name="Oval 88"/>
            <p:cNvSpPr>
              <a:spLocks noChangeArrowheads="1"/>
            </p:cNvSpPr>
            <p:nvPr/>
          </p:nvSpPr>
          <p:spPr bwMode="auto">
            <a:xfrm>
              <a:off x="2288224" y="2016412"/>
              <a:ext cx="73651" cy="7365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9" name="Oval 89"/>
            <p:cNvSpPr>
              <a:spLocks noChangeArrowheads="1"/>
            </p:cNvSpPr>
            <p:nvPr/>
          </p:nvSpPr>
          <p:spPr bwMode="auto">
            <a:xfrm>
              <a:off x="2572305" y="1846752"/>
              <a:ext cx="73651" cy="7365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0" name="Oval 90"/>
            <p:cNvSpPr>
              <a:spLocks noChangeArrowheads="1"/>
            </p:cNvSpPr>
            <p:nvPr/>
          </p:nvSpPr>
          <p:spPr bwMode="auto">
            <a:xfrm>
              <a:off x="2856386" y="1974326"/>
              <a:ext cx="73651" cy="7365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1" name="Oval 91"/>
            <p:cNvSpPr>
              <a:spLocks noChangeArrowheads="1"/>
            </p:cNvSpPr>
            <p:nvPr/>
          </p:nvSpPr>
          <p:spPr bwMode="auto">
            <a:xfrm>
              <a:off x="3150988" y="1794144"/>
              <a:ext cx="73651" cy="7365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2" name="Oval 92"/>
            <p:cNvSpPr>
              <a:spLocks noChangeArrowheads="1"/>
            </p:cNvSpPr>
            <p:nvPr/>
          </p:nvSpPr>
          <p:spPr bwMode="auto">
            <a:xfrm>
              <a:off x="3435070" y="2121627"/>
              <a:ext cx="73651" cy="7365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3" name="Oval 93"/>
            <p:cNvSpPr>
              <a:spLocks noChangeArrowheads="1"/>
            </p:cNvSpPr>
            <p:nvPr/>
          </p:nvSpPr>
          <p:spPr bwMode="auto">
            <a:xfrm>
              <a:off x="3729672" y="2417545"/>
              <a:ext cx="73651" cy="7365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4" name="Oval 94"/>
            <p:cNvSpPr>
              <a:spLocks noChangeArrowheads="1"/>
            </p:cNvSpPr>
            <p:nvPr/>
          </p:nvSpPr>
          <p:spPr bwMode="auto">
            <a:xfrm>
              <a:off x="4013753" y="2512238"/>
              <a:ext cx="73651" cy="7365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5" name="Line 95"/>
            <p:cNvSpPr>
              <a:spLocks noChangeShapeType="1"/>
            </p:cNvSpPr>
            <p:nvPr/>
          </p:nvSpPr>
          <p:spPr bwMode="auto">
            <a:xfrm flipV="1">
              <a:off x="1278157" y="1224667"/>
              <a:ext cx="0" cy="2110881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6" name="Line 96"/>
            <p:cNvSpPr>
              <a:spLocks noChangeShapeType="1"/>
            </p:cNvSpPr>
            <p:nvPr/>
          </p:nvSpPr>
          <p:spPr bwMode="auto">
            <a:xfrm>
              <a:off x="1246593" y="3335548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7" name="Line 97"/>
            <p:cNvSpPr>
              <a:spLocks noChangeShapeType="1"/>
            </p:cNvSpPr>
            <p:nvPr/>
          </p:nvSpPr>
          <p:spPr bwMode="auto">
            <a:xfrm>
              <a:off x="1246593" y="1224667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8" name="Line 98"/>
            <p:cNvSpPr>
              <a:spLocks noChangeShapeType="1"/>
            </p:cNvSpPr>
            <p:nvPr/>
          </p:nvSpPr>
          <p:spPr bwMode="auto">
            <a:xfrm flipH="1">
              <a:off x="1278157" y="3335548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9" name="Line 99"/>
            <p:cNvSpPr>
              <a:spLocks noChangeShapeType="1"/>
            </p:cNvSpPr>
            <p:nvPr/>
          </p:nvSpPr>
          <p:spPr bwMode="auto">
            <a:xfrm flipH="1">
              <a:off x="1278157" y="1224667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0" name="Rectangle 100"/>
            <p:cNvSpPr>
              <a:spLocks noChangeArrowheads="1"/>
            </p:cNvSpPr>
            <p:nvPr/>
          </p:nvSpPr>
          <p:spPr bwMode="auto">
            <a:xfrm>
              <a:off x="1241332" y="1841491"/>
              <a:ext cx="73651" cy="127705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87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1" name="Line 101"/>
            <p:cNvSpPr>
              <a:spLocks noChangeShapeType="1"/>
            </p:cNvSpPr>
            <p:nvPr/>
          </p:nvSpPr>
          <p:spPr bwMode="auto">
            <a:xfrm flipV="1">
              <a:off x="1562238" y="1657365"/>
              <a:ext cx="0" cy="1329658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2" name="Line 102"/>
            <p:cNvSpPr>
              <a:spLocks noChangeShapeType="1"/>
            </p:cNvSpPr>
            <p:nvPr/>
          </p:nvSpPr>
          <p:spPr bwMode="auto">
            <a:xfrm>
              <a:off x="1530674" y="2987022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3" name="Line 103"/>
            <p:cNvSpPr>
              <a:spLocks noChangeShapeType="1"/>
            </p:cNvSpPr>
            <p:nvPr/>
          </p:nvSpPr>
          <p:spPr bwMode="auto">
            <a:xfrm>
              <a:off x="1530674" y="1657365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4" name="Line 104"/>
            <p:cNvSpPr>
              <a:spLocks noChangeShapeType="1"/>
            </p:cNvSpPr>
            <p:nvPr/>
          </p:nvSpPr>
          <p:spPr bwMode="auto">
            <a:xfrm flipH="1">
              <a:off x="1562238" y="2987022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5" name="Line 105"/>
            <p:cNvSpPr>
              <a:spLocks noChangeShapeType="1"/>
            </p:cNvSpPr>
            <p:nvPr/>
          </p:nvSpPr>
          <p:spPr bwMode="auto">
            <a:xfrm flipH="1">
              <a:off x="1562238" y="1657365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6" name="Rectangle 106"/>
            <p:cNvSpPr>
              <a:spLocks noChangeArrowheads="1"/>
            </p:cNvSpPr>
            <p:nvPr/>
          </p:nvSpPr>
          <p:spPr bwMode="auto">
            <a:xfrm>
              <a:off x="1525413" y="1820448"/>
              <a:ext cx="84172" cy="89696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87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7" name="Line 107"/>
            <p:cNvSpPr>
              <a:spLocks noChangeShapeType="1"/>
            </p:cNvSpPr>
            <p:nvPr/>
          </p:nvSpPr>
          <p:spPr bwMode="auto">
            <a:xfrm flipV="1">
              <a:off x="1856841" y="1119452"/>
              <a:ext cx="0" cy="195174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8" name="Line 108"/>
            <p:cNvSpPr>
              <a:spLocks noChangeShapeType="1"/>
            </p:cNvSpPr>
            <p:nvPr/>
          </p:nvSpPr>
          <p:spPr bwMode="auto">
            <a:xfrm>
              <a:off x="1825276" y="3071194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9" name="Line 109"/>
            <p:cNvSpPr>
              <a:spLocks noChangeShapeType="1"/>
            </p:cNvSpPr>
            <p:nvPr/>
          </p:nvSpPr>
          <p:spPr bwMode="auto">
            <a:xfrm>
              <a:off x="1825276" y="1119452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0" name="Line 110"/>
            <p:cNvSpPr>
              <a:spLocks noChangeShapeType="1"/>
            </p:cNvSpPr>
            <p:nvPr/>
          </p:nvSpPr>
          <p:spPr bwMode="auto">
            <a:xfrm flipH="1">
              <a:off x="1856841" y="3071194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1" name="Line 111"/>
            <p:cNvSpPr>
              <a:spLocks noChangeShapeType="1"/>
            </p:cNvSpPr>
            <p:nvPr/>
          </p:nvSpPr>
          <p:spPr bwMode="auto">
            <a:xfrm flipH="1">
              <a:off x="1856841" y="1119452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2" name="Rectangle 112"/>
            <p:cNvSpPr>
              <a:spLocks noChangeArrowheads="1"/>
            </p:cNvSpPr>
            <p:nvPr/>
          </p:nvSpPr>
          <p:spPr bwMode="auto">
            <a:xfrm>
              <a:off x="1809494" y="2105845"/>
              <a:ext cx="84172" cy="844352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87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3" name="Line 113"/>
            <p:cNvSpPr>
              <a:spLocks noChangeShapeType="1"/>
            </p:cNvSpPr>
            <p:nvPr/>
          </p:nvSpPr>
          <p:spPr bwMode="auto">
            <a:xfrm flipV="1">
              <a:off x="2140922" y="1445619"/>
              <a:ext cx="0" cy="2184531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4" name="Line 114"/>
            <p:cNvSpPr>
              <a:spLocks noChangeShapeType="1"/>
            </p:cNvSpPr>
            <p:nvPr/>
          </p:nvSpPr>
          <p:spPr bwMode="auto">
            <a:xfrm>
              <a:off x="2109358" y="3630150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5" name="Line 115"/>
            <p:cNvSpPr>
              <a:spLocks noChangeShapeType="1"/>
            </p:cNvSpPr>
            <p:nvPr/>
          </p:nvSpPr>
          <p:spPr bwMode="auto">
            <a:xfrm>
              <a:off x="2109358" y="1445619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6" name="Line 116"/>
            <p:cNvSpPr>
              <a:spLocks noChangeShapeType="1"/>
            </p:cNvSpPr>
            <p:nvPr/>
          </p:nvSpPr>
          <p:spPr bwMode="auto">
            <a:xfrm flipH="1">
              <a:off x="2140922" y="3630150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7" name="Line 117"/>
            <p:cNvSpPr>
              <a:spLocks noChangeShapeType="1"/>
            </p:cNvSpPr>
            <p:nvPr/>
          </p:nvSpPr>
          <p:spPr bwMode="auto">
            <a:xfrm flipH="1">
              <a:off x="2140922" y="1445619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8" name="Rectangle 118"/>
            <p:cNvSpPr>
              <a:spLocks noChangeArrowheads="1"/>
            </p:cNvSpPr>
            <p:nvPr/>
          </p:nvSpPr>
          <p:spPr bwMode="auto">
            <a:xfrm>
              <a:off x="2104097" y="1471923"/>
              <a:ext cx="84172" cy="1868886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87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9" name="Line 119"/>
            <p:cNvSpPr>
              <a:spLocks noChangeShapeType="1"/>
            </p:cNvSpPr>
            <p:nvPr/>
          </p:nvSpPr>
          <p:spPr bwMode="auto">
            <a:xfrm flipV="1">
              <a:off x="2435525" y="1329882"/>
              <a:ext cx="0" cy="105478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0" name="Line 120"/>
            <p:cNvSpPr>
              <a:spLocks noChangeShapeType="1"/>
            </p:cNvSpPr>
            <p:nvPr/>
          </p:nvSpPr>
          <p:spPr bwMode="auto">
            <a:xfrm>
              <a:off x="2393439" y="2384665"/>
              <a:ext cx="4208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1" name="Line 121"/>
            <p:cNvSpPr>
              <a:spLocks noChangeShapeType="1"/>
            </p:cNvSpPr>
            <p:nvPr/>
          </p:nvSpPr>
          <p:spPr bwMode="auto">
            <a:xfrm>
              <a:off x="2393439" y="1329882"/>
              <a:ext cx="42086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2" name="Line 122"/>
            <p:cNvSpPr>
              <a:spLocks noChangeShapeType="1"/>
            </p:cNvSpPr>
            <p:nvPr/>
          </p:nvSpPr>
          <p:spPr bwMode="auto">
            <a:xfrm flipH="1">
              <a:off x="2435525" y="2384665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3" name="Line 123"/>
            <p:cNvSpPr>
              <a:spLocks noChangeShapeType="1"/>
            </p:cNvSpPr>
            <p:nvPr/>
          </p:nvSpPr>
          <p:spPr bwMode="auto">
            <a:xfrm flipH="1">
              <a:off x="2435525" y="1329882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4" name="Rectangle 124"/>
            <p:cNvSpPr>
              <a:spLocks noChangeArrowheads="1"/>
            </p:cNvSpPr>
            <p:nvPr/>
          </p:nvSpPr>
          <p:spPr bwMode="auto">
            <a:xfrm>
              <a:off x="2388178" y="1820448"/>
              <a:ext cx="84172" cy="443219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87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5" name="Line 125"/>
            <p:cNvSpPr>
              <a:spLocks noChangeShapeType="1"/>
            </p:cNvSpPr>
            <p:nvPr/>
          </p:nvSpPr>
          <p:spPr bwMode="auto">
            <a:xfrm flipV="1">
              <a:off x="2719606" y="1909881"/>
              <a:ext cx="0" cy="51818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6" name="Line 126"/>
            <p:cNvSpPr>
              <a:spLocks noChangeShapeType="1"/>
            </p:cNvSpPr>
            <p:nvPr/>
          </p:nvSpPr>
          <p:spPr bwMode="auto">
            <a:xfrm>
              <a:off x="2688041" y="2428066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7" name="Line 127"/>
            <p:cNvSpPr>
              <a:spLocks noChangeShapeType="1"/>
            </p:cNvSpPr>
            <p:nvPr/>
          </p:nvSpPr>
          <p:spPr bwMode="auto">
            <a:xfrm>
              <a:off x="2688041" y="1909881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8" name="Line 128"/>
            <p:cNvSpPr>
              <a:spLocks noChangeShapeType="1"/>
            </p:cNvSpPr>
            <p:nvPr/>
          </p:nvSpPr>
          <p:spPr bwMode="auto">
            <a:xfrm flipH="1">
              <a:off x="2719606" y="2428066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9" name="Line 129"/>
            <p:cNvSpPr>
              <a:spLocks noChangeShapeType="1"/>
            </p:cNvSpPr>
            <p:nvPr/>
          </p:nvSpPr>
          <p:spPr bwMode="auto">
            <a:xfrm flipH="1">
              <a:off x="2719606" y="1909881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0" name="Rectangle 130"/>
            <p:cNvSpPr>
              <a:spLocks noChangeArrowheads="1"/>
            </p:cNvSpPr>
            <p:nvPr/>
          </p:nvSpPr>
          <p:spPr bwMode="auto">
            <a:xfrm>
              <a:off x="2682781" y="1958543"/>
              <a:ext cx="73651" cy="410339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87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1" name="Line 131"/>
            <p:cNvSpPr>
              <a:spLocks noChangeShapeType="1"/>
            </p:cNvSpPr>
            <p:nvPr/>
          </p:nvSpPr>
          <p:spPr bwMode="auto">
            <a:xfrm flipV="1">
              <a:off x="3003687" y="1836231"/>
              <a:ext cx="0" cy="116131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2" name="Line 132"/>
            <p:cNvSpPr>
              <a:spLocks noChangeShapeType="1"/>
            </p:cNvSpPr>
            <p:nvPr/>
          </p:nvSpPr>
          <p:spPr bwMode="auto">
            <a:xfrm>
              <a:off x="2972123" y="2997544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3" name="Line 133"/>
            <p:cNvSpPr>
              <a:spLocks noChangeShapeType="1"/>
            </p:cNvSpPr>
            <p:nvPr/>
          </p:nvSpPr>
          <p:spPr bwMode="auto">
            <a:xfrm>
              <a:off x="2972123" y="1836231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4" name="Line 134"/>
            <p:cNvSpPr>
              <a:spLocks noChangeShapeType="1"/>
            </p:cNvSpPr>
            <p:nvPr/>
          </p:nvSpPr>
          <p:spPr bwMode="auto">
            <a:xfrm flipH="1">
              <a:off x="3003687" y="2997544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5" name="Line 135"/>
            <p:cNvSpPr>
              <a:spLocks noChangeShapeType="1"/>
            </p:cNvSpPr>
            <p:nvPr/>
          </p:nvSpPr>
          <p:spPr bwMode="auto">
            <a:xfrm flipH="1">
              <a:off x="3003687" y="1836231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6" name="Rectangle 136"/>
            <p:cNvSpPr>
              <a:spLocks noChangeArrowheads="1"/>
            </p:cNvSpPr>
            <p:nvPr/>
          </p:nvSpPr>
          <p:spPr bwMode="auto">
            <a:xfrm>
              <a:off x="2966862" y="1990108"/>
              <a:ext cx="84172" cy="443219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87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7" name="Line 137"/>
            <p:cNvSpPr>
              <a:spLocks noChangeShapeType="1"/>
            </p:cNvSpPr>
            <p:nvPr/>
          </p:nvSpPr>
          <p:spPr bwMode="auto">
            <a:xfrm flipV="1">
              <a:off x="3298290" y="1804666"/>
              <a:ext cx="0" cy="1023218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8" name="Line 138"/>
            <p:cNvSpPr>
              <a:spLocks noChangeShapeType="1"/>
            </p:cNvSpPr>
            <p:nvPr/>
          </p:nvSpPr>
          <p:spPr bwMode="auto">
            <a:xfrm>
              <a:off x="3266725" y="2827884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9" name="Line 139"/>
            <p:cNvSpPr>
              <a:spLocks noChangeShapeType="1"/>
            </p:cNvSpPr>
            <p:nvPr/>
          </p:nvSpPr>
          <p:spPr bwMode="auto">
            <a:xfrm>
              <a:off x="3266725" y="1804666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0" name="Line 140"/>
            <p:cNvSpPr>
              <a:spLocks noChangeShapeType="1"/>
            </p:cNvSpPr>
            <p:nvPr/>
          </p:nvSpPr>
          <p:spPr bwMode="auto">
            <a:xfrm flipH="1">
              <a:off x="3298290" y="2827884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1" name="Line 141"/>
            <p:cNvSpPr>
              <a:spLocks noChangeShapeType="1"/>
            </p:cNvSpPr>
            <p:nvPr/>
          </p:nvSpPr>
          <p:spPr bwMode="auto">
            <a:xfrm flipH="1">
              <a:off x="3298290" y="1804666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2" name="Rectangle 142"/>
            <p:cNvSpPr>
              <a:spLocks noChangeArrowheads="1"/>
            </p:cNvSpPr>
            <p:nvPr/>
          </p:nvSpPr>
          <p:spPr bwMode="auto">
            <a:xfrm>
              <a:off x="3250943" y="1915142"/>
              <a:ext cx="84172" cy="422176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87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3" name="Line 143"/>
            <p:cNvSpPr>
              <a:spLocks noChangeShapeType="1"/>
            </p:cNvSpPr>
            <p:nvPr/>
          </p:nvSpPr>
          <p:spPr bwMode="auto">
            <a:xfrm flipV="1">
              <a:off x="3582371" y="1414054"/>
              <a:ext cx="0" cy="1836006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4" name="Line 144"/>
            <p:cNvSpPr>
              <a:spLocks noChangeShapeType="1"/>
            </p:cNvSpPr>
            <p:nvPr/>
          </p:nvSpPr>
          <p:spPr bwMode="auto">
            <a:xfrm>
              <a:off x="3550806" y="3250060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5" name="Line 145"/>
            <p:cNvSpPr>
              <a:spLocks noChangeShapeType="1"/>
            </p:cNvSpPr>
            <p:nvPr/>
          </p:nvSpPr>
          <p:spPr bwMode="auto">
            <a:xfrm>
              <a:off x="3550806" y="1414054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6" name="Line 146"/>
            <p:cNvSpPr>
              <a:spLocks noChangeShapeType="1"/>
            </p:cNvSpPr>
            <p:nvPr/>
          </p:nvSpPr>
          <p:spPr bwMode="auto">
            <a:xfrm flipH="1">
              <a:off x="3582371" y="3250060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7" name="Line 147"/>
            <p:cNvSpPr>
              <a:spLocks noChangeShapeType="1"/>
            </p:cNvSpPr>
            <p:nvPr/>
          </p:nvSpPr>
          <p:spPr bwMode="auto">
            <a:xfrm flipH="1">
              <a:off x="3582371" y="1414054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8" name="Rectangle 148"/>
            <p:cNvSpPr>
              <a:spLocks noChangeArrowheads="1"/>
            </p:cNvSpPr>
            <p:nvPr/>
          </p:nvSpPr>
          <p:spPr bwMode="auto">
            <a:xfrm>
              <a:off x="3545546" y="1652104"/>
              <a:ext cx="84172" cy="432698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87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9" name="Line 149"/>
            <p:cNvSpPr>
              <a:spLocks noChangeShapeType="1"/>
            </p:cNvSpPr>
            <p:nvPr/>
          </p:nvSpPr>
          <p:spPr bwMode="auto">
            <a:xfrm flipV="1">
              <a:off x="3876974" y="1520585"/>
              <a:ext cx="0" cy="1212606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0" name="Line 150"/>
            <p:cNvSpPr>
              <a:spLocks noChangeShapeType="1"/>
            </p:cNvSpPr>
            <p:nvPr/>
          </p:nvSpPr>
          <p:spPr bwMode="auto">
            <a:xfrm>
              <a:off x="3845409" y="2733190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1" name="Line 151"/>
            <p:cNvSpPr>
              <a:spLocks noChangeShapeType="1"/>
            </p:cNvSpPr>
            <p:nvPr/>
          </p:nvSpPr>
          <p:spPr bwMode="auto">
            <a:xfrm>
              <a:off x="3845409" y="1520585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2" name="Line 152"/>
            <p:cNvSpPr>
              <a:spLocks noChangeShapeType="1"/>
            </p:cNvSpPr>
            <p:nvPr/>
          </p:nvSpPr>
          <p:spPr bwMode="auto">
            <a:xfrm flipH="1">
              <a:off x="3876974" y="2733190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3" name="Line 153"/>
            <p:cNvSpPr>
              <a:spLocks noChangeShapeType="1"/>
            </p:cNvSpPr>
            <p:nvPr/>
          </p:nvSpPr>
          <p:spPr bwMode="auto">
            <a:xfrm flipH="1">
              <a:off x="3876974" y="1520585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4" name="Rectangle 154"/>
            <p:cNvSpPr>
              <a:spLocks noChangeArrowheads="1"/>
            </p:cNvSpPr>
            <p:nvPr/>
          </p:nvSpPr>
          <p:spPr bwMode="auto">
            <a:xfrm>
              <a:off x="3829627" y="1799405"/>
              <a:ext cx="84172" cy="558956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87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5" name="Line 155"/>
            <p:cNvSpPr>
              <a:spLocks noChangeShapeType="1"/>
            </p:cNvSpPr>
            <p:nvPr/>
          </p:nvSpPr>
          <p:spPr bwMode="auto">
            <a:xfrm flipV="1">
              <a:off x="4161055" y="1499542"/>
              <a:ext cx="0" cy="2267388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6" name="Line 156"/>
            <p:cNvSpPr>
              <a:spLocks noChangeShapeType="1"/>
            </p:cNvSpPr>
            <p:nvPr/>
          </p:nvSpPr>
          <p:spPr bwMode="auto">
            <a:xfrm>
              <a:off x="4129490" y="3766930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7" name="Line 157"/>
            <p:cNvSpPr>
              <a:spLocks noChangeShapeType="1"/>
            </p:cNvSpPr>
            <p:nvPr/>
          </p:nvSpPr>
          <p:spPr bwMode="auto">
            <a:xfrm>
              <a:off x="4129490" y="1499542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8" name="Line 158"/>
            <p:cNvSpPr>
              <a:spLocks noChangeShapeType="1"/>
            </p:cNvSpPr>
            <p:nvPr/>
          </p:nvSpPr>
          <p:spPr bwMode="auto">
            <a:xfrm flipH="1">
              <a:off x="4161055" y="3766930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9" name="Line 159"/>
            <p:cNvSpPr>
              <a:spLocks noChangeShapeType="1"/>
            </p:cNvSpPr>
            <p:nvPr/>
          </p:nvSpPr>
          <p:spPr bwMode="auto">
            <a:xfrm flipH="1">
              <a:off x="4161055" y="1499542"/>
              <a:ext cx="31565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0" name="Rectangle 160"/>
            <p:cNvSpPr>
              <a:spLocks noChangeArrowheads="1"/>
            </p:cNvSpPr>
            <p:nvPr/>
          </p:nvSpPr>
          <p:spPr bwMode="auto">
            <a:xfrm>
              <a:off x="4124229" y="1969065"/>
              <a:ext cx="73651" cy="790429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87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1" name="Rectangle 161"/>
            <p:cNvSpPr>
              <a:spLocks noChangeArrowheads="1"/>
            </p:cNvSpPr>
            <p:nvPr/>
          </p:nvSpPr>
          <p:spPr bwMode="auto">
            <a:xfrm>
              <a:off x="1246593" y="2205799"/>
              <a:ext cx="73651" cy="7365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2" name="Rectangle 162"/>
            <p:cNvSpPr>
              <a:spLocks noChangeArrowheads="1"/>
            </p:cNvSpPr>
            <p:nvPr/>
          </p:nvSpPr>
          <p:spPr bwMode="auto">
            <a:xfrm>
              <a:off x="1530674" y="2005890"/>
              <a:ext cx="73651" cy="7365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3" name="Rectangle 163"/>
            <p:cNvSpPr>
              <a:spLocks noChangeArrowheads="1"/>
            </p:cNvSpPr>
            <p:nvPr/>
          </p:nvSpPr>
          <p:spPr bwMode="auto">
            <a:xfrm>
              <a:off x="1825276" y="2311014"/>
              <a:ext cx="73651" cy="7365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4" name="Rectangle 164"/>
            <p:cNvSpPr>
              <a:spLocks noChangeArrowheads="1"/>
            </p:cNvSpPr>
            <p:nvPr/>
          </p:nvSpPr>
          <p:spPr bwMode="auto">
            <a:xfrm>
              <a:off x="2109358" y="2659540"/>
              <a:ext cx="73651" cy="7365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5" name="Rectangle 165"/>
            <p:cNvSpPr>
              <a:spLocks noChangeArrowheads="1"/>
            </p:cNvSpPr>
            <p:nvPr/>
          </p:nvSpPr>
          <p:spPr bwMode="auto">
            <a:xfrm>
              <a:off x="2403960" y="1941446"/>
              <a:ext cx="73651" cy="74966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6" name="Rectangle 166"/>
            <p:cNvSpPr>
              <a:spLocks noChangeArrowheads="1"/>
            </p:cNvSpPr>
            <p:nvPr/>
          </p:nvSpPr>
          <p:spPr bwMode="auto">
            <a:xfrm>
              <a:off x="2688041" y="2205799"/>
              <a:ext cx="73651" cy="7365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7" name="Rectangle 167"/>
            <p:cNvSpPr>
              <a:spLocks noChangeArrowheads="1"/>
            </p:cNvSpPr>
            <p:nvPr/>
          </p:nvSpPr>
          <p:spPr bwMode="auto">
            <a:xfrm>
              <a:off x="2972123" y="2111105"/>
              <a:ext cx="73651" cy="7365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8" name="Rectangle 168"/>
            <p:cNvSpPr>
              <a:spLocks noChangeArrowheads="1"/>
            </p:cNvSpPr>
            <p:nvPr/>
          </p:nvSpPr>
          <p:spPr bwMode="auto">
            <a:xfrm>
              <a:off x="3266725" y="2258407"/>
              <a:ext cx="73651" cy="7365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9" name="Rectangle 169"/>
            <p:cNvSpPr>
              <a:spLocks noChangeArrowheads="1"/>
            </p:cNvSpPr>
            <p:nvPr/>
          </p:nvSpPr>
          <p:spPr bwMode="auto">
            <a:xfrm>
              <a:off x="3550806" y="1709972"/>
              <a:ext cx="73651" cy="7365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0" name="Rectangle 170"/>
            <p:cNvSpPr>
              <a:spLocks noChangeArrowheads="1"/>
            </p:cNvSpPr>
            <p:nvPr/>
          </p:nvSpPr>
          <p:spPr bwMode="auto">
            <a:xfrm>
              <a:off x="3845409" y="2142670"/>
              <a:ext cx="73651" cy="7365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1" name="Rectangle 171"/>
            <p:cNvSpPr>
              <a:spLocks noChangeArrowheads="1"/>
            </p:cNvSpPr>
            <p:nvPr/>
          </p:nvSpPr>
          <p:spPr bwMode="auto">
            <a:xfrm>
              <a:off x="4129490" y="2311014"/>
              <a:ext cx="73651" cy="7365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2" name="Line 172"/>
            <p:cNvSpPr>
              <a:spLocks noChangeShapeType="1"/>
            </p:cNvSpPr>
            <p:nvPr/>
          </p:nvSpPr>
          <p:spPr bwMode="auto">
            <a:xfrm>
              <a:off x="930947" y="4041805"/>
              <a:ext cx="346158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3" name="Line 173"/>
            <p:cNvSpPr>
              <a:spLocks noChangeShapeType="1"/>
            </p:cNvSpPr>
            <p:nvPr/>
          </p:nvSpPr>
          <p:spPr bwMode="auto">
            <a:xfrm>
              <a:off x="930947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4" name="Line 174"/>
            <p:cNvSpPr>
              <a:spLocks noChangeShapeType="1"/>
            </p:cNvSpPr>
            <p:nvPr/>
          </p:nvSpPr>
          <p:spPr bwMode="auto">
            <a:xfrm>
              <a:off x="1215028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5" name="Line 175"/>
            <p:cNvSpPr>
              <a:spLocks noChangeShapeType="1"/>
            </p:cNvSpPr>
            <p:nvPr/>
          </p:nvSpPr>
          <p:spPr bwMode="auto">
            <a:xfrm>
              <a:off x="1509631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6" name="Line 176"/>
            <p:cNvSpPr>
              <a:spLocks noChangeShapeType="1"/>
            </p:cNvSpPr>
            <p:nvPr/>
          </p:nvSpPr>
          <p:spPr bwMode="auto">
            <a:xfrm>
              <a:off x="1793712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7" name="Line 177"/>
            <p:cNvSpPr>
              <a:spLocks noChangeShapeType="1"/>
            </p:cNvSpPr>
            <p:nvPr/>
          </p:nvSpPr>
          <p:spPr bwMode="auto">
            <a:xfrm>
              <a:off x="2088315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8" name="Line 178"/>
            <p:cNvSpPr>
              <a:spLocks noChangeShapeType="1"/>
            </p:cNvSpPr>
            <p:nvPr/>
          </p:nvSpPr>
          <p:spPr bwMode="auto">
            <a:xfrm>
              <a:off x="2372396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9" name="Line 179"/>
            <p:cNvSpPr>
              <a:spLocks noChangeShapeType="1"/>
            </p:cNvSpPr>
            <p:nvPr/>
          </p:nvSpPr>
          <p:spPr bwMode="auto">
            <a:xfrm>
              <a:off x="2666998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0" name="Line 180"/>
            <p:cNvSpPr>
              <a:spLocks noChangeShapeType="1"/>
            </p:cNvSpPr>
            <p:nvPr/>
          </p:nvSpPr>
          <p:spPr bwMode="auto">
            <a:xfrm>
              <a:off x="2951079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1" name="Line 181"/>
            <p:cNvSpPr>
              <a:spLocks noChangeShapeType="1"/>
            </p:cNvSpPr>
            <p:nvPr/>
          </p:nvSpPr>
          <p:spPr bwMode="auto">
            <a:xfrm>
              <a:off x="3235161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2" name="Line 182"/>
            <p:cNvSpPr>
              <a:spLocks noChangeShapeType="1"/>
            </p:cNvSpPr>
            <p:nvPr/>
          </p:nvSpPr>
          <p:spPr bwMode="auto">
            <a:xfrm>
              <a:off x="3529763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3" name="Line 183"/>
            <p:cNvSpPr>
              <a:spLocks noChangeShapeType="1"/>
            </p:cNvSpPr>
            <p:nvPr/>
          </p:nvSpPr>
          <p:spPr bwMode="auto">
            <a:xfrm>
              <a:off x="3813844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4" name="Line 184"/>
            <p:cNvSpPr>
              <a:spLocks noChangeShapeType="1"/>
            </p:cNvSpPr>
            <p:nvPr/>
          </p:nvSpPr>
          <p:spPr bwMode="auto">
            <a:xfrm>
              <a:off x="4108447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5" name="Line 185"/>
            <p:cNvSpPr>
              <a:spLocks noChangeShapeType="1"/>
            </p:cNvSpPr>
            <p:nvPr/>
          </p:nvSpPr>
          <p:spPr bwMode="auto">
            <a:xfrm>
              <a:off x="4392528" y="4020762"/>
              <a:ext cx="0" cy="210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6" name="Rectangle 186"/>
            <p:cNvSpPr>
              <a:spLocks noChangeArrowheads="1"/>
            </p:cNvSpPr>
            <p:nvPr/>
          </p:nvSpPr>
          <p:spPr bwMode="auto">
            <a:xfrm>
              <a:off x="1164458" y="4054955"/>
              <a:ext cx="1057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227" name="Rectangle 187"/>
            <p:cNvSpPr>
              <a:spLocks noChangeArrowheads="1"/>
            </p:cNvSpPr>
            <p:nvPr/>
          </p:nvSpPr>
          <p:spPr bwMode="auto">
            <a:xfrm>
              <a:off x="1448539" y="4054955"/>
              <a:ext cx="1057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28" name="Rectangle 188"/>
            <p:cNvSpPr>
              <a:spLocks noChangeArrowheads="1"/>
            </p:cNvSpPr>
            <p:nvPr/>
          </p:nvSpPr>
          <p:spPr bwMode="auto">
            <a:xfrm>
              <a:off x="1743141" y="4054955"/>
              <a:ext cx="105215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229" name="Rectangle 189"/>
            <p:cNvSpPr>
              <a:spLocks noChangeArrowheads="1"/>
            </p:cNvSpPr>
            <p:nvPr/>
          </p:nvSpPr>
          <p:spPr bwMode="auto">
            <a:xfrm>
              <a:off x="2027222" y="4054955"/>
              <a:ext cx="97324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30" name="Rectangle 190"/>
            <p:cNvSpPr>
              <a:spLocks noChangeArrowheads="1"/>
            </p:cNvSpPr>
            <p:nvPr/>
          </p:nvSpPr>
          <p:spPr bwMode="auto">
            <a:xfrm>
              <a:off x="2311304" y="4054955"/>
              <a:ext cx="114422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31" name="Rectangle 191"/>
            <p:cNvSpPr>
              <a:spLocks noChangeArrowheads="1"/>
            </p:cNvSpPr>
            <p:nvPr/>
          </p:nvSpPr>
          <p:spPr bwMode="auto">
            <a:xfrm>
              <a:off x="2605906" y="4054955"/>
              <a:ext cx="105215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32" name="Rectangle 192"/>
            <p:cNvSpPr>
              <a:spLocks noChangeArrowheads="1"/>
            </p:cNvSpPr>
            <p:nvPr/>
          </p:nvSpPr>
          <p:spPr bwMode="auto">
            <a:xfrm>
              <a:off x="2900509" y="4054955"/>
              <a:ext cx="8175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33" name="Rectangle 193"/>
            <p:cNvSpPr>
              <a:spLocks noChangeArrowheads="1"/>
            </p:cNvSpPr>
            <p:nvPr/>
          </p:nvSpPr>
          <p:spPr bwMode="auto">
            <a:xfrm>
              <a:off x="3184590" y="4054955"/>
              <a:ext cx="1057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34" name="Rectangle 194"/>
            <p:cNvSpPr>
              <a:spLocks noChangeArrowheads="1"/>
            </p:cNvSpPr>
            <p:nvPr/>
          </p:nvSpPr>
          <p:spPr bwMode="auto">
            <a:xfrm>
              <a:off x="3479193" y="4054955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35" name="Rectangle 195"/>
            <p:cNvSpPr>
              <a:spLocks noChangeArrowheads="1"/>
            </p:cNvSpPr>
            <p:nvPr/>
          </p:nvSpPr>
          <p:spPr bwMode="auto">
            <a:xfrm>
              <a:off x="3752752" y="4054955"/>
              <a:ext cx="123628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236" name="Rectangle 196"/>
            <p:cNvSpPr>
              <a:spLocks noChangeArrowheads="1"/>
            </p:cNvSpPr>
            <p:nvPr/>
          </p:nvSpPr>
          <p:spPr bwMode="auto">
            <a:xfrm>
              <a:off x="4047355" y="4054955"/>
              <a:ext cx="105215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37" name="Rectangle 197"/>
            <p:cNvSpPr>
              <a:spLocks noChangeArrowheads="1"/>
            </p:cNvSpPr>
            <p:nvPr/>
          </p:nvSpPr>
          <p:spPr bwMode="auto">
            <a:xfrm>
              <a:off x="2319788" y="4308912"/>
              <a:ext cx="104195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1400" b="1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rPr>
                <a:t>S</a:t>
              </a: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ampling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sites</a:t>
              </a:r>
            </a:p>
          </p:txBody>
        </p:sp>
        <p:sp>
          <p:nvSpPr>
            <p:cNvPr id="238" name="Line 198"/>
            <p:cNvSpPr>
              <a:spLocks noChangeShapeType="1"/>
            </p:cNvSpPr>
            <p:nvPr/>
          </p:nvSpPr>
          <p:spPr bwMode="auto">
            <a:xfrm>
              <a:off x="930947" y="907706"/>
              <a:ext cx="346158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9" name="Line 199"/>
            <p:cNvSpPr>
              <a:spLocks noChangeShapeType="1"/>
            </p:cNvSpPr>
            <p:nvPr/>
          </p:nvSpPr>
          <p:spPr bwMode="auto">
            <a:xfrm flipV="1">
              <a:off x="930947" y="907706"/>
              <a:ext cx="0" cy="3134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0" name="Line 200"/>
            <p:cNvSpPr>
              <a:spLocks noChangeShapeType="1"/>
            </p:cNvSpPr>
            <p:nvPr/>
          </p:nvSpPr>
          <p:spPr bwMode="auto">
            <a:xfrm flipH="1">
              <a:off x="930947" y="4041805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1" name="Line 201"/>
            <p:cNvSpPr>
              <a:spLocks noChangeShapeType="1"/>
            </p:cNvSpPr>
            <p:nvPr/>
          </p:nvSpPr>
          <p:spPr bwMode="auto">
            <a:xfrm flipH="1">
              <a:off x="930947" y="3651193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2" name="Line 202"/>
            <p:cNvSpPr>
              <a:spLocks noChangeShapeType="1"/>
            </p:cNvSpPr>
            <p:nvPr/>
          </p:nvSpPr>
          <p:spPr bwMode="auto">
            <a:xfrm flipH="1">
              <a:off x="930947" y="3260582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3" name="Line 203"/>
            <p:cNvSpPr>
              <a:spLocks noChangeShapeType="1"/>
            </p:cNvSpPr>
            <p:nvPr/>
          </p:nvSpPr>
          <p:spPr bwMode="auto">
            <a:xfrm flipH="1">
              <a:off x="930947" y="2871285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4" name="Line 204"/>
            <p:cNvSpPr>
              <a:spLocks noChangeShapeType="1"/>
            </p:cNvSpPr>
            <p:nvPr/>
          </p:nvSpPr>
          <p:spPr bwMode="auto">
            <a:xfrm flipH="1">
              <a:off x="930947" y="2480674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5" name="Line 205"/>
            <p:cNvSpPr>
              <a:spLocks noChangeShapeType="1"/>
            </p:cNvSpPr>
            <p:nvPr/>
          </p:nvSpPr>
          <p:spPr bwMode="auto">
            <a:xfrm flipH="1">
              <a:off x="930947" y="2079541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" name="Line 207"/>
            <p:cNvSpPr>
              <a:spLocks noChangeShapeType="1"/>
            </p:cNvSpPr>
            <p:nvPr/>
          </p:nvSpPr>
          <p:spPr bwMode="auto">
            <a:xfrm flipH="1">
              <a:off x="930947" y="1688929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Line 208"/>
            <p:cNvSpPr>
              <a:spLocks noChangeShapeType="1"/>
            </p:cNvSpPr>
            <p:nvPr/>
          </p:nvSpPr>
          <p:spPr bwMode="auto">
            <a:xfrm flipH="1">
              <a:off x="930947" y="1298317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" name="Line 209"/>
            <p:cNvSpPr>
              <a:spLocks noChangeShapeType="1"/>
            </p:cNvSpPr>
            <p:nvPr/>
          </p:nvSpPr>
          <p:spPr bwMode="auto">
            <a:xfrm flipH="1">
              <a:off x="930947" y="907706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Rectangle 210"/>
            <p:cNvSpPr>
              <a:spLocks noChangeArrowheads="1"/>
            </p:cNvSpPr>
            <p:nvPr/>
          </p:nvSpPr>
          <p:spPr bwMode="auto">
            <a:xfrm>
              <a:off x="720517" y="3978676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0,2</a:t>
              </a:r>
            </a:p>
          </p:txBody>
        </p:sp>
        <p:sp>
          <p:nvSpPr>
            <p:cNvPr id="17" name="Rectangle 211"/>
            <p:cNvSpPr>
              <a:spLocks noChangeArrowheads="1"/>
            </p:cNvSpPr>
            <p:nvPr/>
          </p:nvSpPr>
          <p:spPr bwMode="auto">
            <a:xfrm>
              <a:off x="679889" y="3557656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0,4</a:t>
              </a:r>
            </a:p>
          </p:txBody>
        </p:sp>
        <p:sp>
          <p:nvSpPr>
            <p:cNvPr id="18" name="Rectangle 212"/>
            <p:cNvSpPr>
              <a:spLocks noChangeArrowheads="1"/>
            </p:cNvSpPr>
            <p:nvPr/>
          </p:nvSpPr>
          <p:spPr bwMode="auto">
            <a:xfrm>
              <a:off x="679889" y="3167044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0,6</a:t>
              </a:r>
            </a:p>
          </p:txBody>
        </p:sp>
        <p:sp>
          <p:nvSpPr>
            <p:cNvPr id="19" name="Rectangle 213"/>
            <p:cNvSpPr>
              <a:spLocks noChangeArrowheads="1"/>
            </p:cNvSpPr>
            <p:nvPr/>
          </p:nvSpPr>
          <p:spPr bwMode="auto">
            <a:xfrm>
              <a:off x="679889" y="2776432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0,8</a:t>
              </a:r>
            </a:p>
          </p:txBody>
        </p:sp>
        <p:sp>
          <p:nvSpPr>
            <p:cNvPr id="20" name="Rectangle 214"/>
            <p:cNvSpPr>
              <a:spLocks noChangeArrowheads="1"/>
            </p:cNvSpPr>
            <p:nvPr/>
          </p:nvSpPr>
          <p:spPr bwMode="auto">
            <a:xfrm>
              <a:off x="679889" y="2385821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1,0</a:t>
              </a:r>
            </a:p>
          </p:txBody>
        </p:sp>
        <p:sp>
          <p:nvSpPr>
            <p:cNvPr id="21" name="Rectangle 215"/>
            <p:cNvSpPr>
              <a:spLocks noChangeArrowheads="1"/>
            </p:cNvSpPr>
            <p:nvPr/>
          </p:nvSpPr>
          <p:spPr bwMode="auto">
            <a:xfrm>
              <a:off x="679889" y="1996524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1,2</a:t>
              </a:r>
            </a:p>
          </p:txBody>
        </p:sp>
        <p:sp>
          <p:nvSpPr>
            <p:cNvPr id="22" name="Rectangle 216"/>
            <p:cNvSpPr>
              <a:spLocks noChangeArrowheads="1"/>
            </p:cNvSpPr>
            <p:nvPr/>
          </p:nvSpPr>
          <p:spPr bwMode="auto">
            <a:xfrm>
              <a:off x="679889" y="1605913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1,4</a:t>
              </a:r>
            </a:p>
          </p:txBody>
        </p:sp>
        <p:sp>
          <p:nvSpPr>
            <p:cNvPr id="23" name="Rectangle 217"/>
            <p:cNvSpPr>
              <a:spLocks noChangeArrowheads="1"/>
            </p:cNvSpPr>
            <p:nvPr/>
          </p:nvSpPr>
          <p:spPr bwMode="auto">
            <a:xfrm>
              <a:off x="679889" y="1215301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1,6</a:t>
              </a:r>
            </a:p>
          </p:txBody>
        </p:sp>
        <p:sp>
          <p:nvSpPr>
            <p:cNvPr id="24" name="Rectangle 218"/>
            <p:cNvSpPr>
              <a:spLocks noChangeArrowheads="1"/>
            </p:cNvSpPr>
            <p:nvPr/>
          </p:nvSpPr>
          <p:spPr bwMode="auto">
            <a:xfrm>
              <a:off x="679889" y="824690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1,8</a:t>
              </a:r>
            </a:p>
          </p:txBody>
        </p:sp>
        <p:sp>
          <p:nvSpPr>
            <p:cNvPr id="25" name="Rectangle 219"/>
            <p:cNvSpPr>
              <a:spLocks noChangeArrowheads="1"/>
            </p:cNvSpPr>
            <p:nvPr/>
          </p:nvSpPr>
          <p:spPr bwMode="auto">
            <a:xfrm rot="16200000">
              <a:off x="-203772" y="2346648"/>
              <a:ext cx="155972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Shannon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diversity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(H')</a:t>
              </a:r>
            </a:p>
          </p:txBody>
        </p:sp>
        <p:sp>
          <p:nvSpPr>
            <p:cNvPr id="26" name="Line 220"/>
            <p:cNvSpPr>
              <a:spLocks noChangeShapeType="1"/>
            </p:cNvSpPr>
            <p:nvPr/>
          </p:nvSpPr>
          <p:spPr bwMode="auto">
            <a:xfrm flipV="1">
              <a:off x="4392528" y="907706"/>
              <a:ext cx="0" cy="3134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" name="Line 221"/>
            <p:cNvSpPr>
              <a:spLocks noChangeShapeType="1"/>
            </p:cNvSpPr>
            <p:nvPr/>
          </p:nvSpPr>
          <p:spPr bwMode="auto">
            <a:xfrm>
              <a:off x="4371485" y="4041805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" name="Line 222"/>
            <p:cNvSpPr>
              <a:spLocks noChangeShapeType="1"/>
            </p:cNvSpPr>
            <p:nvPr/>
          </p:nvSpPr>
          <p:spPr bwMode="auto">
            <a:xfrm>
              <a:off x="4371485" y="3651193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" name="Line 223"/>
            <p:cNvSpPr>
              <a:spLocks noChangeShapeType="1"/>
            </p:cNvSpPr>
            <p:nvPr/>
          </p:nvSpPr>
          <p:spPr bwMode="auto">
            <a:xfrm>
              <a:off x="4371485" y="3260582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" name="Line 224"/>
            <p:cNvSpPr>
              <a:spLocks noChangeShapeType="1"/>
            </p:cNvSpPr>
            <p:nvPr/>
          </p:nvSpPr>
          <p:spPr bwMode="auto">
            <a:xfrm>
              <a:off x="4371485" y="2871285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" name="Line 225"/>
            <p:cNvSpPr>
              <a:spLocks noChangeShapeType="1"/>
            </p:cNvSpPr>
            <p:nvPr/>
          </p:nvSpPr>
          <p:spPr bwMode="auto">
            <a:xfrm>
              <a:off x="4371485" y="2480674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" name="Line 226"/>
            <p:cNvSpPr>
              <a:spLocks noChangeShapeType="1"/>
            </p:cNvSpPr>
            <p:nvPr/>
          </p:nvSpPr>
          <p:spPr bwMode="auto">
            <a:xfrm>
              <a:off x="4371485" y="2079541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" name="Line 227"/>
            <p:cNvSpPr>
              <a:spLocks noChangeShapeType="1"/>
            </p:cNvSpPr>
            <p:nvPr/>
          </p:nvSpPr>
          <p:spPr bwMode="auto">
            <a:xfrm>
              <a:off x="4371485" y="1688929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" name="Line 228"/>
            <p:cNvSpPr>
              <a:spLocks noChangeShapeType="1"/>
            </p:cNvSpPr>
            <p:nvPr/>
          </p:nvSpPr>
          <p:spPr bwMode="auto">
            <a:xfrm>
              <a:off x="4371485" y="1298317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Line 229"/>
            <p:cNvSpPr>
              <a:spLocks noChangeShapeType="1"/>
            </p:cNvSpPr>
            <p:nvPr/>
          </p:nvSpPr>
          <p:spPr bwMode="auto">
            <a:xfrm>
              <a:off x="4371485" y="907706"/>
              <a:ext cx="210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Rectangle 230"/>
            <p:cNvSpPr>
              <a:spLocks noChangeArrowheads="1"/>
            </p:cNvSpPr>
            <p:nvPr/>
          </p:nvSpPr>
          <p:spPr bwMode="auto">
            <a:xfrm>
              <a:off x="4445136" y="3978676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0,2</a:t>
              </a:r>
            </a:p>
          </p:txBody>
        </p:sp>
        <p:sp>
          <p:nvSpPr>
            <p:cNvPr id="37" name="Rectangle 231"/>
            <p:cNvSpPr>
              <a:spLocks noChangeArrowheads="1"/>
            </p:cNvSpPr>
            <p:nvPr/>
          </p:nvSpPr>
          <p:spPr bwMode="auto">
            <a:xfrm>
              <a:off x="4445136" y="3577543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0,3</a:t>
              </a:r>
            </a:p>
          </p:txBody>
        </p:sp>
        <p:sp>
          <p:nvSpPr>
            <p:cNvPr id="38" name="Rectangle 232"/>
            <p:cNvSpPr>
              <a:spLocks noChangeArrowheads="1"/>
            </p:cNvSpPr>
            <p:nvPr/>
          </p:nvSpPr>
          <p:spPr bwMode="auto">
            <a:xfrm>
              <a:off x="4445136" y="3186931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0,4</a:t>
              </a:r>
            </a:p>
          </p:txBody>
        </p:sp>
        <p:sp>
          <p:nvSpPr>
            <p:cNvPr id="39" name="Rectangle 233"/>
            <p:cNvSpPr>
              <a:spLocks noChangeArrowheads="1"/>
            </p:cNvSpPr>
            <p:nvPr/>
          </p:nvSpPr>
          <p:spPr bwMode="auto">
            <a:xfrm>
              <a:off x="4445136" y="2796319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0,5</a:t>
              </a:r>
            </a:p>
          </p:txBody>
        </p:sp>
        <p:sp>
          <p:nvSpPr>
            <p:cNvPr id="40" name="Rectangle 234"/>
            <p:cNvSpPr>
              <a:spLocks noChangeArrowheads="1"/>
            </p:cNvSpPr>
            <p:nvPr/>
          </p:nvSpPr>
          <p:spPr bwMode="auto">
            <a:xfrm>
              <a:off x="4445136" y="2405708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0,6</a:t>
              </a:r>
            </a:p>
          </p:txBody>
        </p:sp>
        <p:sp>
          <p:nvSpPr>
            <p:cNvPr id="41" name="Rectangle 235"/>
            <p:cNvSpPr>
              <a:spLocks noChangeArrowheads="1"/>
            </p:cNvSpPr>
            <p:nvPr/>
          </p:nvSpPr>
          <p:spPr bwMode="auto">
            <a:xfrm>
              <a:off x="4445136" y="2016411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0,7</a:t>
              </a:r>
            </a:p>
          </p:txBody>
        </p:sp>
        <p:sp>
          <p:nvSpPr>
            <p:cNvPr id="42" name="Rectangle 236"/>
            <p:cNvSpPr>
              <a:spLocks noChangeArrowheads="1"/>
            </p:cNvSpPr>
            <p:nvPr/>
          </p:nvSpPr>
          <p:spPr bwMode="auto">
            <a:xfrm>
              <a:off x="4445136" y="1625800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0,8</a:t>
              </a:r>
            </a:p>
          </p:txBody>
        </p:sp>
        <p:sp>
          <p:nvSpPr>
            <p:cNvPr id="43" name="Rectangle 237"/>
            <p:cNvSpPr>
              <a:spLocks noChangeArrowheads="1"/>
            </p:cNvSpPr>
            <p:nvPr/>
          </p:nvSpPr>
          <p:spPr bwMode="auto">
            <a:xfrm>
              <a:off x="4445136" y="1235188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0,9</a:t>
              </a:r>
            </a:p>
          </p:txBody>
        </p:sp>
        <p:sp>
          <p:nvSpPr>
            <p:cNvPr id="44" name="Rectangle 238"/>
            <p:cNvSpPr>
              <a:spLocks noChangeArrowheads="1"/>
            </p:cNvSpPr>
            <p:nvPr/>
          </p:nvSpPr>
          <p:spPr bwMode="auto">
            <a:xfrm>
              <a:off x="4445136" y="844577"/>
              <a:ext cx="205170" cy="215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1,0</a:t>
              </a:r>
            </a:p>
          </p:txBody>
        </p:sp>
        <p:sp>
          <p:nvSpPr>
            <p:cNvPr id="45" name="Rectangle 239"/>
            <p:cNvSpPr>
              <a:spLocks noChangeArrowheads="1"/>
            </p:cNvSpPr>
            <p:nvPr/>
          </p:nvSpPr>
          <p:spPr bwMode="auto">
            <a:xfrm rot="16200000">
              <a:off x="4098639" y="2359922"/>
              <a:ext cx="130324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Pielou eveness (E)</a:t>
              </a:r>
            </a:p>
          </p:txBody>
        </p:sp>
        <p:grpSp>
          <p:nvGrpSpPr>
            <p:cNvPr id="249" name="Grupo 248"/>
            <p:cNvGrpSpPr/>
            <p:nvPr/>
          </p:nvGrpSpPr>
          <p:grpSpPr>
            <a:xfrm>
              <a:off x="2440785" y="3275992"/>
              <a:ext cx="917824" cy="688970"/>
              <a:chOff x="7740352" y="2437441"/>
              <a:chExt cx="1065902" cy="825091"/>
            </a:xfrm>
          </p:grpSpPr>
          <p:sp>
            <p:nvSpPr>
              <p:cNvPr id="250" name="Oval 157"/>
              <p:cNvSpPr>
                <a:spLocks noChangeArrowheads="1"/>
              </p:cNvSpPr>
              <p:nvPr/>
            </p:nvSpPr>
            <p:spPr bwMode="auto">
              <a:xfrm>
                <a:off x="7863394" y="2510011"/>
                <a:ext cx="89318" cy="90714"/>
              </a:xfrm>
              <a:prstGeom prst="ellipse">
                <a:avLst/>
              </a:prstGeom>
              <a:solidFill>
                <a:schemeClr val="tx1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1" name="Rectangle 158"/>
              <p:cNvSpPr>
                <a:spLocks noChangeArrowheads="1"/>
              </p:cNvSpPr>
              <p:nvPr/>
            </p:nvSpPr>
            <p:spPr bwMode="auto">
              <a:xfrm>
                <a:off x="8030865" y="2477912"/>
                <a:ext cx="48571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dirty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200" b="0" i="0" u="none" strike="noStrike" cap="none" normalizeH="0" baseline="0" dirty="0" err="1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Median</a:t>
                </a:r>
                <a:r>
                  <a:rPr kumimoji="0" lang="pt-PT" altLang="pt-PT" sz="1200" b="0" i="0" u="none" strike="noStrike" cap="none" normalizeH="0" baseline="0" dirty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</a:p>
            </p:txBody>
          </p:sp>
          <p:sp>
            <p:nvSpPr>
              <p:cNvPr id="252" name="Rectangle 159"/>
              <p:cNvSpPr>
                <a:spLocks noChangeArrowheads="1"/>
              </p:cNvSpPr>
              <p:nvPr/>
            </p:nvSpPr>
            <p:spPr bwMode="auto">
              <a:xfrm>
                <a:off x="7850603" y="2749625"/>
                <a:ext cx="178636" cy="101879"/>
              </a:xfrm>
              <a:prstGeom prst="rect">
                <a:avLst/>
              </a:prstGeom>
              <a:pattFill prst="pct30">
                <a:fgClr>
                  <a:schemeClr val="bg1">
                    <a:lumMod val="50000"/>
                  </a:schemeClr>
                </a:fgClr>
                <a:bgClr>
                  <a:srgbClr val="FFFFCC"/>
                </a:bgClr>
              </a:pattFill>
              <a:ln w="1270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3" name="Rectangle 160"/>
              <p:cNvSpPr>
                <a:spLocks noChangeArrowheads="1"/>
              </p:cNvSpPr>
              <p:nvPr/>
            </p:nvSpPr>
            <p:spPr bwMode="auto">
              <a:xfrm>
                <a:off x="8057151" y="2723108"/>
                <a:ext cx="618249" cy="184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25%-75% </a:t>
                </a:r>
              </a:p>
            </p:txBody>
          </p:sp>
          <p:sp>
            <p:nvSpPr>
              <p:cNvPr id="254" name="Line 161"/>
              <p:cNvSpPr>
                <a:spLocks noChangeShapeType="1"/>
              </p:cNvSpPr>
              <p:nvPr/>
            </p:nvSpPr>
            <p:spPr bwMode="auto">
              <a:xfrm>
                <a:off x="7875046" y="3013775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5" name="Line 162"/>
              <p:cNvSpPr>
                <a:spLocks noChangeShapeType="1"/>
              </p:cNvSpPr>
              <p:nvPr/>
            </p:nvSpPr>
            <p:spPr bwMode="auto">
              <a:xfrm flipH="1">
                <a:off x="7875046" y="3126819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6" name="Line 163"/>
              <p:cNvSpPr>
                <a:spLocks noChangeShapeType="1"/>
              </p:cNvSpPr>
              <p:nvPr/>
            </p:nvSpPr>
            <p:spPr bwMode="auto">
              <a:xfrm>
                <a:off x="7964364" y="3013775"/>
                <a:ext cx="0" cy="11304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7" name="Rectangle 164"/>
              <p:cNvSpPr>
                <a:spLocks noChangeArrowheads="1"/>
              </p:cNvSpPr>
              <p:nvPr/>
            </p:nvSpPr>
            <p:spPr bwMode="auto">
              <a:xfrm>
                <a:off x="8087176" y="2992841"/>
                <a:ext cx="554052" cy="184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Min-Max </a:t>
                </a:r>
              </a:p>
            </p:txBody>
          </p:sp>
          <p:sp>
            <p:nvSpPr>
              <p:cNvPr id="258" name="Retângulo 257"/>
              <p:cNvSpPr/>
              <p:nvPr/>
            </p:nvSpPr>
            <p:spPr>
              <a:xfrm>
                <a:off x="7740352" y="2437441"/>
                <a:ext cx="1065902" cy="825091"/>
              </a:xfrm>
              <a:prstGeom prst="rect">
                <a:avLst/>
              </a:prstGeom>
              <a:noFill/>
              <a:ln>
                <a:solidFill>
                  <a:srgbClr val="006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>
                  <a:solidFill>
                    <a:srgbClr val="1366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178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6" grpId="0">
        <p:bldAsOne/>
      </p:bldGraphic>
      <p:bldGraphic spid="247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7" name="Grupo 6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8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2000" b="1" i="1" dirty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Macroinvertebrates: EPT </a:t>
            </a:r>
            <a:r>
              <a:rPr lang="en-GB" sz="20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and </a:t>
            </a:r>
            <a:r>
              <a:rPr lang="en-GB" sz="2000" b="1" i="1" dirty="0" err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Diptera</a:t>
            </a:r>
            <a:r>
              <a:rPr lang="en-GB" sz="20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taxa</a:t>
            </a:r>
          </a:p>
        </p:txBody>
      </p:sp>
      <p:sp>
        <p:nvSpPr>
          <p:cNvPr id="11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229" name="Gráfico 2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5216568"/>
              </p:ext>
            </p:extLst>
          </p:nvPr>
        </p:nvGraphicFramePr>
        <p:xfrm>
          <a:off x="4400464" y="862990"/>
          <a:ext cx="4196330" cy="2036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1" name="Gráfico 2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613126"/>
              </p:ext>
            </p:extLst>
          </p:nvPr>
        </p:nvGraphicFramePr>
        <p:xfrm>
          <a:off x="4513654" y="2811168"/>
          <a:ext cx="4083142" cy="2073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32" name="Imagem 231"/>
          <p:cNvPicPr>
            <a:picLocks noChangeAspect="1"/>
          </p:cNvPicPr>
          <p:nvPr/>
        </p:nvPicPr>
        <p:blipFill rotWithShape="1">
          <a:blip r:embed="rId6"/>
          <a:srcRect l="83731" t="10019" r="2388"/>
          <a:stretch/>
        </p:blipFill>
        <p:spPr>
          <a:xfrm>
            <a:off x="8596795" y="1930686"/>
            <a:ext cx="507367" cy="1668439"/>
          </a:xfrm>
          <a:prstGeom prst="rect">
            <a:avLst/>
          </a:prstGeom>
          <a:ln>
            <a:solidFill>
              <a:srgbClr val="004B00"/>
            </a:solidFill>
          </a:ln>
        </p:spPr>
      </p:pic>
      <p:grpSp>
        <p:nvGrpSpPr>
          <p:cNvPr id="2" name="Grupo 1"/>
          <p:cNvGrpSpPr/>
          <p:nvPr/>
        </p:nvGrpSpPr>
        <p:grpSpPr>
          <a:xfrm>
            <a:off x="361744" y="853476"/>
            <a:ext cx="3921099" cy="3814744"/>
            <a:chOff x="222840" y="1106773"/>
            <a:chExt cx="4075723" cy="3579166"/>
          </a:xfrm>
        </p:grpSpPr>
        <p:sp>
          <p:nvSpPr>
            <p:cNvPr id="29" name="Line 6"/>
            <p:cNvSpPr>
              <a:spLocks noChangeShapeType="1"/>
            </p:cNvSpPr>
            <p:nvPr/>
          </p:nvSpPr>
          <p:spPr bwMode="auto">
            <a:xfrm>
              <a:off x="1405036" y="1344288"/>
              <a:ext cx="18626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" name="Line 7"/>
            <p:cNvSpPr>
              <a:spLocks noChangeShapeType="1"/>
            </p:cNvSpPr>
            <p:nvPr/>
          </p:nvSpPr>
          <p:spPr bwMode="auto">
            <a:xfrm flipH="1">
              <a:off x="1405036" y="1447769"/>
              <a:ext cx="18626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" name="Line 8"/>
            <p:cNvSpPr>
              <a:spLocks noChangeShapeType="1"/>
            </p:cNvSpPr>
            <p:nvPr/>
          </p:nvSpPr>
          <p:spPr bwMode="auto">
            <a:xfrm>
              <a:off x="1498169" y="1344288"/>
              <a:ext cx="0" cy="10348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" name="Rectangle 9"/>
            <p:cNvSpPr>
              <a:spLocks noChangeArrowheads="1"/>
            </p:cNvSpPr>
            <p:nvPr/>
          </p:nvSpPr>
          <p:spPr bwMode="auto">
            <a:xfrm>
              <a:off x="1410210" y="1349462"/>
              <a:ext cx="175919" cy="93133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" name="Oval 10"/>
            <p:cNvSpPr>
              <a:spLocks noChangeArrowheads="1"/>
            </p:cNvSpPr>
            <p:nvPr/>
          </p:nvSpPr>
          <p:spPr bwMode="auto">
            <a:xfrm>
              <a:off x="1467125" y="1364984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auto">
            <a:xfrm>
              <a:off x="1620430" y="1299015"/>
              <a:ext cx="281987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EPT</a:t>
              </a:r>
            </a:p>
          </p:txBody>
        </p:sp>
        <p:sp>
          <p:nvSpPr>
            <p:cNvPr id="35" name="Line 12"/>
            <p:cNvSpPr>
              <a:spLocks noChangeShapeType="1"/>
            </p:cNvSpPr>
            <p:nvPr/>
          </p:nvSpPr>
          <p:spPr bwMode="auto">
            <a:xfrm>
              <a:off x="1405036" y="1509210"/>
              <a:ext cx="18626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Line 13"/>
            <p:cNvSpPr>
              <a:spLocks noChangeShapeType="1"/>
            </p:cNvSpPr>
            <p:nvPr/>
          </p:nvSpPr>
          <p:spPr bwMode="auto">
            <a:xfrm flipH="1">
              <a:off x="1405036" y="1624333"/>
              <a:ext cx="18626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" name="Line 14"/>
            <p:cNvSpPr>
              <a:spLocks noChangeShapeType="1"/>
            </p:cNvSpPr>
            <p:nvPr/>
          </p:nvSpPr>
          <p:spPr bwMode="auto">
            <a:xfrm>
              <a:off x="1498169" y="1509210"/>
              <a:ext cx="0" cy="11512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auto">
            <a:xfrm>
              <a:off x="1410210" y="1514384"/>
              <a:ext cx="175919" cy="104775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Rectangle 16"/>
            <p:cNvSpPr>
              <a:spLocks noChangeArrowheads="1"/>
            </p:cNvSpPr>
            <p:nvPr/>
          </p:nvSpPr>
          <p:spPr bwMode="auto">
            <a:xfrm>
              <a:off x="1467125" y="1540254"/>
              <a:ext cx="72437" cy="73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Rectangle 17"/>
            <p:cNvSpPr>
              <a:spLocks noChangeArrowheads="1"/>
            </p:cNvSpPr>
            <p:nvPr/>
          </p:nvSpPr>
          <p:spPr bwMode="auto">
            <a:xfrm>
              <a:off x="1611999" y="1469759"/>
              <a:ext cx="47128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Diptera</a:t>
              </a:r>
            </a:p>
          </p:txBody>
        </p:sp>
        <p:sp>
          <p:nvSpPr>
            <p:cNvPr id="41" name="Line 18"/>
            <p:cNvSpPr>
              <a:spLocks noChangeShapeType="1"/>
            </p:cNvSpPr>
            <p:nvPr/>
          </p:nvSpPr>
          <p:spPr bwMode="auto">
            <a:xfrm flipV="1">
              <a:off x="790541" y="3482967"/>
              <a:ext cx="0" cy="76835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" name="Line 19"/>
            <p:cNvSpPr>
              <a:spLocks noChangeShapeType="1"/>
            </p:cNvSpPr>
            <p:nvPr/>
          </p:nvSpPr>
          <p:spPr bwMode="auto">
            <a:xfrm>
              <a:off x="759496" y="425131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" name="Line 20"/>
            <p:cNvSpPr>
              <a:spLocks noChangeShapeType="1"/>
            </p:cNvSpPr>
            <p:nvPr/>
          </p:nvSpPr>
          <p:spPr bwMode="auto">
            <a:xfrm>
              <a:off x="759496" y="348296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" name="Line 21"/>
            <p:cNvSpPr>
              <a:spLocks noChangeShapeType="1"/>
            </p:cNvSpPr>
            <p:nvPr/>
          </p:nvSpPr>
          <p:spPr bwMode="auto">
            <a:xfrm flipH="1">
              <a:off x="790541" y="4251317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5" name="Line 22"/>
            <p:cNvSpPr>
              <a:spLocks noChangeShapeType="1"/>
            </p:cNvSpPr>
            <p:nvPr/>
          </p:nvSpPr>
          <p:spPr bwMode="auto">
            <a:xfrm flipH="1">
              <a:off x="790541" y="3482967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" name="Rectangle 23"/>
            <p:cNvSpPr>
              <a:spLocks noChangeArrowheads="1"/>
            </p:cNvSpPr>
            <p:nvPr/>
          </p:nvSpPr>
          <p:spPr bwMode="auto">
            <a:xfrm>
              <a:off x="743974" y="3872316"/>
              <a:ext cx="93133" cy="373827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7" name="Line 24"/>
            <p:cNvSpPr>
              <a:spLocks noChangeShapeType="1"/>
            </p:cNvSpPr>
            <p:nvPr/>
          </p:nvSpPr>
          <p:spPr bwMode="auto">
            <a:xfrm flipV="1">
              <a:off x="1100985" y="3482967"/>
              <a:ext cx="0" cy="38417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" name="Line 25"/>
            <p:cNvSpPr>
              <a:spLocks noChangeShapeType="1"/>
            </p:cNvSpPr>
            <p:nvPr/>
          </p:nvSpPr>
          <p:spPr bwMode="auto">
            <a:xfrm>
              <a:off x="1069941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9" name="Line 26"/>
            <p:cNvSpPr>
              <a:spLocks noChangeShapeType="1"/>
            </p:cNvSpPr>
            <p:nvPr/>
          </p:nvSpPr>
          <p:spPr bwMode="auto">
            <a:xfrm>
              <a:off x="1069941" y="348296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0" name="Line 27"/>
            <p:cNvSpPr>
              <a:spLocks noChangeShapeType="1"/>
            </p:cNvSpPr>
            <p:nvPr/>
          </p:nvSpPr>
          <p:spPr bwMode="auto">
            <a:xfrm flipH="1">
              <a:off x="1100985" y="3867142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1" name="Line 28"/>
            <p:cNvSpPr>
              <a:spLocks noChangeShapeType="1"/>
            </p:cNvSpPr>
            <p:nvPr/>
          </p:nvSpPr>
          <p:spPr bwMode="auto">
            <a:xfrm flipH="1">
              <a:off x="1100985" y="3482967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2" name="Rectangle 29"/>
            <p:cNvSpPr>
              <a:spLocks noChangeArrowheads="1"/>
            </p:cNvSpPr>
            <p:nvPr/>
          </p:nvSpPr>
          <p:spPr bwMode="auto">
            <a:xfrm>
              <a:off x="1064766" y="3488141"/>
              <a:ext cx="82785" cy="373827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3" name="Line 30"/>
            <p:cNvSpPr>
              <a:spLocks noChangeShapeType="1"/>
            </p:cNvSpPr>
            <p:nvPr/>
          </p:nvSpPr>
          <p:spPr bwMode="auto">
            <a:xfrm flipV="1">
              <a:off x="1421778" y="3867142"/>
              <a:ext cx="0" cy="38417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4" name="Line 31"/>
            <p:cNvSpPr>
              <a:spLocks noChangeShapeType="1"/>
            </p:cNvSpPr>
            <p:nvPr/>
          </p:nvSpPr>
          <p:spPr bwMode="auto">
            <a:xfrm>
              <a:off x="1380385" y="4251317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5" name="Line 32"/>
            <p:cNvSpPr>
              <a:spLocks noChangeShapeType="1"/>
            </p:cNvSpPr>
            <p:nvPr/>
          </p:nvSpPr>
          <p:spPr bwMode="auto">
            <a:xfrm>
              <a:off x="1380385" y="3867142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6" name="Line 33"/>
            <p:cNvSpPr>
              <a:spLocks noChangeShapeType="1"/>
            </p:cNvSpPr>
            <p:nvPr/>
          </p:nvSpPr>
          <p:spPr bwMode="auto">
            <a:xfrm flipH="1">
              <a:off x="1421778" y="425131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7" name="Line 34"/>
            <p:cNvSpPr>
              <a:spLocks noChangeShapeType="1"/>
            </p:cNvSpPr>
            <p:nvPr/>
          </p:nvSpPr>
          <p:spPr bwMode="auto">
            <a:xfrm flipH="1">
              <a:off x="1421778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8" name="Rectangle 35"/>
            <p:cNvSpPr>
              <a:spLocks noChangeArrowheads="1"/>
            </p:cNvSpPr>
            <p:nvPr/>
          </p:nvSpPr>
          <p:spPr bwMode="auto">
            <a:xfrm>
              <a:off x="1370037" y="3867142"/>
              <a:ext cx="103481" cy="129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9" name="Line 36"/>
            <p:cNvSpPr>
              <a:spLocks noChangeShapeType="1"/>
            </p:cNvSpPr>
            <p:nvPr/>
          </p:nvSpPr>
          <p:spPr bwMode="auto">
            <a:xfrm flipV="1">
              <a:off x="1732222" y="3867142"/>
              <a:ext cx="0" cy="38417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0" name="Line 37"/>
            <p:cNvSpPr>
              <a:spLocks noChangeShapeType="1"/>
            </p:cNvSpPr>
            <p:nvPr/>
          </p:nvSpPr>
          <p:spPr bwMode="auto">
            <a:xfrm>
              <a:off x="1701178" y="425131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1701178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2" name="Line 39"/>
            <p:cNvSpPr>
              <a:spLocks noChangeShapeType="1"/>
            </p:cNvSpPr>
            <p:nvPr/>
          </p:nvSpPr>
          <p:spPr bwMode="auto">
            <a:xfrm flipH="1">
              <a:off x="1732222" y="425131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3" name="Line 40"/>
            <p:cNvSpPr>
              <a:spLocks noChangeShapeType="1"/>
            </p:cNvSpPr>
            <p:nvPr/>
          </p:nvSpPr>
          <p:spPr bwMode="auto">
            <a:xfrm flipH="1">
              <a:off x="1732222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4" name="Rectangle 41"/>
            <p:cNvSpPr>
              <a:spLocks noChangeArrowheads="1"/>
            </p:cNvSpPr>
            <p:nvPr/>
          </p:nvSpPr>
          <p:spPr bwMode="auto">
            <a:xfrm>
              <a:off x="1680481" y="3867142"/>
              <a:ext cx="103481" cy="129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5" name="Line 42"/>
            <p:cNvSpPr>
              <a:spLocks noChangeShapeType="1"/>
            </p:cNvSpPr>
            <p:nvPr/>
          </p:nvSpPr>
          <p:spPr bwMode="auto">
            <a:xfrm flipV="1">
              <a:off x="2042666" y="3867142"/>
              <a:ext cx="0" cy="38417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6" name="Line 43"/>
            <p:cNvSpPr>
              <a:spLocks noChangeShapeType="1"/>
            </p:cNvSpPr>
            <p:nvPr/>
          </p:nvSpPr>
          <p:spPr bwMode="auto">
            <a:xfrm>
              <a:off x="2011622" y="425131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7" name="Line 44"/>
            <p:cNvSpPr>
              <a:spLocks noChangeShapeType="1"/>
            </p:cNvSpPr>
            <p:nvPr/>
          </p:nvSpPr>
          <p:spPr bwMode="auto">
            <a:xfrm>
              <a:off x="2011622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8" name="Line 45"/>
            <p:cNvSpPr>
              <a:spLocks noChangeShapeType="1"/>
            </p:cNvSpPr>
            <p:nvPr/>
          </p:nvSpPr>
          <p:spPr bwMode="auto">
            <a:xfrm flipH="1">
              <a:off x="2042666" y="4251317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9" name="Line 46"/>
            <p:cNvSpPr>
              <a:spLocks noChangeShapeType="1"/>
            </p:cNvSpPr>
            <p:nvPr/>
          </p:nvSpPr>
          <p:spPr bwMode="auto">
            <a:xfrm flipH="1">
              <a:off x="2042666" y="3867142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0" name="Rectangle 47"/>
            <p:cNvSpPr>
              <a:spLocks noChangeArrowheads="1"/>
            </p:cNvSpPr>
            <p:nvPr/>
          </p:nvSpPr>
          <p:spPr bwMode="auto">
            <a:xfrm>
              <a:off x="1990926" y="3867142"/>
              <a:ext cx="103481" cy="129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1" name="Line 48"/>
            <p:cNvSpPr>
              <a:spLocks noChangeShapeType="1"/>
            </p:cNvSpPr>
            <p:nvPr/>
          </p:nvSpPr>
          <p:spPr bwMode="auto">
            <a:xfrm flipV="1">
              <a:off x="2353111" y="3482967"/>
              <a:ext cx="0" cy="38417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2" name="Line 49"/>
            <p:cNvSpPr>
              <a:spLocks noChangeShapeType="1"/>
            </p:cNvSpPr>
            <p:nvPr/>
          </p:nvSpPr>
          <p:spPr bwMode="auto">
            <a:xfrm>
              <a:off x="2322066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3" name="Line 50"/>
            <p:cNvSpPr>
              <a:spLocks noChangeShapeType="1"/>
            </p:cNvSpPr>
            <p:nvPr/>
          </p:nvSpPr>
          <p:spPr bwMode="auto">
            <a:xfrm>
              <a:off x="2322066" y="348296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4" name="Line 51"/>
            <p:cNvSpPr>
              <a:spLocks noChangeShapeType="1"/>
            </p:cNvSpPr>
            <p:nvPr/>
          </p:nvSpPr>
          <p:spPr bwMode="auto">
            <a:xfrm flipH="1">
              <a:off x="2353111" y="3867142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5" name="Line 52"/>
            <p:cNvSpPr>
              <a:spLocks noChangeShapeType="1"/>
            </p:cNvSpPr>
            <p:nvPr/>
          </p:nvSpPr>
          <p:spPr bwMode="auto">
            <a:xfrm flipH="1">
              <a:off x="2353111" y="3482967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6" name="Rectangle 53"/>
            <p:cNvSpPr>
              <a:spLocks noChangeArrowheads="1"/>
            </p:cNvSpPr>
            <p:nvPr/>
          </p:nvSpPr>
          <p:spPr bwMode="auto">
            <a:xfrm>
              <a:off x="2311718" y="3867142"/>
              <a:ext cx="93133" cy="129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7" name="Line 54"/>
            <p:cNvSpPr>
              <a:spLocks noChangeShapeType="1"/>
            </p:cNvSpPr>
            <p:nvPr/>
          </p:nvSpPr>
          <p:spPr bwMode="auto">
            <a:xfrm flipV="1">
              <a:off x="2673903" y="3482967"/>
              <a:ext cx="0" cy="76835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8" name="Line 55"/>
            <p:cNvSpPr>
              <a:spLocks noChangeShapeType="1"/>
            </p:cNvSpPr>
            <p:nvPr/>
          </p:nvSpPr>
          <p:spPr bwMode="auto">
            <a:xfrm>
              <a:off x="2632511" y="4251317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9" name="Line 56"/>
            <p:cNvSpPr>
              <a:spLocks noChangeShapeType="1"/>
            </p:cNvSpPr>
            <p:nvPr/>
          </p:nvSpPr>
          <p:spPr bwMode="auto">
            <a:xfrm>
              <a:off x="2632511" y="3482967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0" name="Line 57"/>
            <p:cNvSpPr>
              <a:spLocks noChangeShapeType="1"/>
            </p:cNvSpPr>
            <p:nvPr/>
          </p:nvSpPr>
          <p:spPr bwMode="auto">
            <a:xfrm flipH="1">
              <a:off x="2673903" y="425131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" name="Line 58"/>
            <p:cNvSpPr>
              <a:spLocks noChangeShapeType="1"/>
            </p:cNvSpPr>
            <p:nvPr/>
          </p:nvSpPr>
          <p:spPr bwMode="auto">
            <a:xfrm flipH="1">
              <a:off x="2673903" y="348296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" name="Rectangle 59"/>
            <p:cNvSpPr>
              <a:spLocks noChangeArrowheads="1"/>
            </p:cNvSpPr>
            <p:nvPr/>
          </p:nvSpPr>
          <p:spPr bwMode="auto">
            <a:xfrm>
              <a:off x="2627337" y="3488141"/>
              <a:ext cx="93133" cy="758002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" name="Line 60"/>
            <p:cNvSpPr>
              <a:spLocks noChangeShapeType="1"/>
            </p:cNvSpPr>
            <p:nvPr/>
          </p:nvSpPr>
          <p:spPr bwMode="auto">
            <a:xfrm flipV="1">
              <a:off x="2984348" y="3482967"/>
              <a:ext cx="0" cy="38417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" name="Line 61"/>
            <p:cNvSpPr>
              <a:spLocks noChangeShapeType="1"/>
            </p:cNvSpPr>
            <p:nvPr/>
          </p:nvSpPr>
          <p:spPr bwMode="auto">
            <a:xfrm>
              <a:off x="2953303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" name="Line 62"/>
            <p:cNvSpPr>
              <a:spLocks noChangeShapeType="1"/>
            </p:cNvSpPr>
            <p:nvPr/>
          </p:nvSpPr>
          <p:spPr bwMode="auto">
            <a:xfrm>
              <a:off x="2953303" y="348296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" name="Line 63"/>
            <p:cNvSpPr>
              <a:spLocks noChangeShapeType="1"/>
            </p:cNvSpPr>
            <p:nvPr/>
          </p:nvSpPr>
          <p:spPr bwMode="auto">
            <a:xfrm flipH="1">
              <a:off x="2984348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" name="Line 64"/>
            <p:cNvSpPr>
              <a:spLocks noChangeShapeType="1"/>
            </p:cNvSpPr>
            <p:nvPr/>
          </p:nvSpPr>
          <p:spPr bwMode="auto">
            <a:xfrm flipH="1">
              <a:off x="2984348" y="348296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" name="Rectangle 65"/>
            <p:cNvSpPr>
              <a:spLocks noChangeArrowheads="1"/>
            </p:cNvSpPr>
            <p:nvPr/>
          </p:nvSpPr>
          <p:spPr bwMode="auto">
            <a:xfrm>
              <a:off x="2937781" y="3488141"/>
              <a:ext cx="93133" cy="373827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9" name="Line 66"/>
            <p:cNvSpPr>
              <a:spLocks noChangeShapeType="1"/>
            </p:cNvSpPr>
            <p:nvPr/>
          </p:nvSpPr>
          <p:spPr bwMode="auto">
            <a:xfrm flipV="1">
              <a:off x="3294792" y="3482967"/>
              <a:ext cx="0" cy="38417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" name="Line 67"/>
            <p:cNvSpPr>
              <a:spLocks noChangeShapeType="1"/>
            </p:cNvSpPr>
            <p:nvPr/>
          </p:nvSpPr>
          <p:spPr bwMode="auto">
            <a:xfrm>
              <a:off x="3263748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1" name="Line 68"/>
            <p:cNvSpPr>
              <a:spLocks noChangeShapeType="1"/>
            </p:cNvSpPr>
            <p:nvPr/>
          </p:nvSpPr>
          <p:spPr bwMode="auto">
            <a:xfrm>
              <a:off x="3263748" y="348296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" name="Line 69"/>
            <p:cNvSpPr>
              <a:spLocks noChangeShapeType="1"/>
            </p:cNvSpPr>
            <p:nvPr/>
          </p:nvSpPr>
          <p:spPr bwMode="auto">
            <a:xfrm flipH="1">
              <a:off x="3294792" y="3867142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" name="Line 70"/>
            <p:cNvSpPr>
              <a:spLocks noChangeShapeType="1"/>
            </p:cNvSpPr>
            <p:nvPr/>
          </p:nvSpPr>
          <p:spPr bwMode="auto">
            <a:xfrm flipH="1">
              <a:off x="3294792" y="3482967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" name="Rectangle 71"/>
            <p:cNvSpPr>
              <a:spLocks noChangeArrowheads="1"/>
            </p:cNvSpPr>
            <p:nvPr/>
          </p:nvSpPr>
          <p:spPr bwMode="auto">
            <a:xfrm>
              <a:off x="3243052" y="3867142"/>
              <a:ext cx="103481" cy="129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5" name="Line 72"/>
            <p:cNvSpPr>
              <a:spLocks noChangeShapeType="1"/>
            </p:cNvSpPr>
            <p:nvPr/>
          </p:nvSpPr>
          <p:spPr bwMode="auto">
            <a:xfrm flipV="1">
              <a:off x="3605237" y="3482967"/>
              <a:ext cx="0" cy="38417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Line 73"/>
            <p:cNvSpPr>
              <a:spLocks noChangeShapeType="1"/>
            </p:cNvSpPr>
            <p:nvPr/>
          </p:nvSpPr>
          <p:spPr bwMode="auto">
            <a:xfrm>
              <a:off x="3574192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7" name="Line 74"/>
            <p:cNvSpPr>
              <a:spLocks noChangeShapeType="1"/>
            </p:cNvSpPr>
            <p:nvPr/>
          </p:nvSpPr>
          <p:spPr bwMode="auto">
            <a:xfrm>
              <a:off x="3574192" y="348296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8" name="Line 75"/>
            <p:cNvSpPr>
              <a:spLocks noChangeShapeType="1"/>
            </p:cNvSpPr>
            <p:nvPr/>
          </p:nvSpPr>
          <p:spPr bwMode="auto">
            <a:xfrm flipH="1">
              <a:off x="3605237" y="3867142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9" name="Line 76"/>
            <p:cNvSpPr>
              <a:spLocks noChangeShapeType="1"/>
            </p:cNvSpPr>
            <p:nvPr/>
          </p:nvSpPr>
          <p:spPr bwMode="auto">
            <a:xfrm flipH="1">
              <a:off x="3605237" y="3482967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0" name="Rectangle 77"/>
            <p:cNvSpPr>
              <a:spLocks noChangeArrowheads="1"/>
            </p:cNvSpPr>
            <p:nvPr/>
          </p:nvSpPr>
          <p:spPr bwMode="auto">
            <a:xfrm>
              <a:off x="3563844" y="3867142"/>
              <a:ext cx="93133" cy="129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Line 78"/>
            <p:cNvSpPr>
              <a:spLocks noChangeShapeType="1"/>
            </p:cNvSpPr>
            <p:nvPr/>
          </p:nvSpPr>
          <p:spPr bwMode="auto">
            <a:xfrm flipV="1">
              <a:off x="3926029" y="3867142"/>
              <a:ext cx="0" cy="38417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2" name="Line 79"/>
            <p:cNvSpPr>
              <a:spLocks noChangeShapeType="1"/>
            </p:cNvSpPr>
            <p:nvPr/>
          </p:nvSpPr>
          <p:spPr bwMode="auto">
            <a:xfrm>
              <a:off x="3884637" y="4251317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3" name="Line 80"/>
            <p:cNvSpPr>
              <a:spLocks noChangeShapeType="1"/>
            </p:cNvSpPr>
            <p:nvPr/>
          </p:nvSpPr>
          <p:spPr bwMode="auto">
            <a:xfrm>
              <a:off x="3884637" y="3867142"/>
              <a:ext cx="41393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Line 81"/>
            <p:cNvSpPr>
              <a:spLocks noChangeShapeType="1"/>
            </p:cNvSpPr>
            <p:nvPr/>
          </p:nvSpPr>
          <p:spPr bwMode="auto">
            <a:xfrm flipH="1">
              <a:off x="3926029" y="4251317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5" name="Line 82"/>
            <p:cNvSpPr>
              <a:spLocks noChangeShapeType="1"/>
            </p:cNvSpPr>
            <p:nvPr/>
          </p:nvSpPr>
          <p:spPr bwMode="auto">
            <a:xfrm flipH="1">
              <a:off x="3926029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Rectangle 83"/>
            <p:cNvSpPr>
              <a:spLocks noChangeArrowheads="1"/>
            </p:cNvSpPr>
            <p:nvPr/>
          </p:nvSpPr>
          <p:spPr bwMode="auto">
            <a:xfrm>
              <a:off x="3874289" y="3867142"/>
              <a:ext cx="103481" cy="129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Oval 84"/>
            <p:cNvSpPr>
              <a:spLocks noChangeArrowheads="1"/>
            </p:cNvSpPr>
            <p:nvPr/>
          </p:nvSpPr>
          <p:spPr bwMode="auto">
            <a:xfrm>
              <a:off x="759496" y="4034006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Oval 85"/>
            <p:cNvSpPr>
              <a:spLocks noChangeArrowheads="1"/>
            </p:cNvSpPr>
            <p:nvPr/>
          </p:nvSpPr>
          <p:spPr bwMode="auto">
            <a:xfrm>
              <a:off x="1069941" y="3836097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9" name="Oval 86"/>
            <p:cNvSpPr>
              <a:spLocks noChangeArrowheads="1"/>
            </p:cNvSpPr>
            <p:nvPr/>
          </p:nvSpPr>
          <p:spPr bwMode="auto">
            <a:xfrm>
              <a:off x="1390733" y="3836097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0" name="Oval 87"/>
            <p:cNvSpPr>
              <a:spLocks noChangeArrowheads="1"/>
            </p:cNvSpPr>
            <p:nvPr/>
          </p:nvSpPr>
          <p:spPr bwMode="auto">
            <a:xfrm>
              <a:off x="1701178" y="3836097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1" name="Oval 88"/>
            <p:cNvSpPr>
              <a:spLocks noChangeArrowheads="1"/>
            </p:cNvSpPr>
            <p:nvPr/>
          </p:nvSpPr>
          <p:spPr bwMode="auto">
            <a:xfrm>
              <a:off x="2011622" y="3836097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2" name="Oval 89"/>
            <p:cNvSpPr>
              <a:spLocks noChangeArrowheads="1"/>
            </p:cNvSpPr>
            <p:nvPr/>
          </p:nvSpPr>
          <p:spPr bwMode="auto">
            <a:xfrm>
              <a:off x="2322066" y="3836097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3" name="Oval 90"/>
            <p:cNvSpPr>
              <a:spLocks noChangeArrowheads="1"/>
            </p:cNvSpPr>
            <p:nvPr/>
          </p:nvSpPr>
          <p:spPr bwMode="auto">
            <a:xfrm>
              <a:off x="2642859" y="3836097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4" name="Oval 91"/>
            <p:cNvSpPr>
              <a:spLocks noChangeArrowheads="1"/>
            </p:cNvSpPr>
            <p:nvPr/>
          </p:nvSpPr>
          <p:spPr bwMode="auto">
            <a:xfrm>
              <a:off x="2953303" y="3639482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5" name="Oval 92"/>
            <p:cNvSpPr>
              <a:spLocks noChangeArrowheads="1"/>
            </p:cNvSpPr>
            <p:nvPr/>
          </p:nvSpPr>
          <p:spPr bwMode="auto">
            <a:xfrm>
              <a:off x="3263748" y="3836097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6" name="Oval 93"/>
            <p:cNvSpPr>
              <a:spLocks noChangeArrowheads="1"/>
            </p:cNvSpPr>
            <p:nvPr/>
          </p:nvSpPr>
          <p:spPr bwMode="auto">
            <a:xfrm>
              <a:off x="3574192" y="3836097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7" name="Oval 94"/>
            <p:cNvSpPr>
              <a:spLocks noChangeArrowheads="1"/>
            </p:cNvSpPr>
            <p:nvPr/>
          </p:nvSpPr>
          <p:spPr bwMode="auto">
            <a:xfrm>
              <a:off x="3894985" y="3836097"/>
              <a:ext cx="72437" cy="72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8" name="Line 95"/>
            <p:cNvSpPr>
              <a:spLocks noChangeShapeType="1"/>
            </p:cNvSpPr>
            <p:nvPr/>
          </p:nvSpPr>
          <p:spPr bwMode="auto">
            <a:xfrm flipV="1">
              <a:off x="914718" y="1937212"/>
              <a:ext cx="0" cy="154575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9" name="Line 96"/>
            <p:cNvSpPr>
              <a:spLocks noChangeShapeType="1"/>
            </p:cNvSpPr>
            <p:nvPr/>
          </p:nvSpPr>
          <p:spPr bwMode="auto">
            <a:xfrm>
              <a:off x="883674" y="3482967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0" name="Line 97"/>
            <p:cNvSpPr>
              <a:spLocks noChangeShapeType="1"/>
            </p:cNvSpPr>
            <p:nvPr/>
          </p:nvSpPr>
          <p:spPr bwMode="auto">
            <a:xfrm>
              <a:off x="883674" y="193721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1" name="Line 98"/>
            <p:cNvSpPr>
              <a:spLocks noChangeShapeType="1"/>
            </p:cNvSpPr>
            <p:nvPr/>
          </p:nvSpPr>
          <p:spPr bwMode="auto">
            <a:xfrm flipH="1">
              <a:off x="914718" y="3482967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2" name="Line 99"/>
            <p:cNvSpPr>
              <a:spLocks noChangeShapeType="1"/>
            </p:cNvSpPr>
            <p:nvPr/>
          </p:nvSpPr>
          <p:spPr bwMode="auto">
            <a:xfrm flipH="1">
              <a:off x="914718" y="1937212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3" name="Rectangle 100"/>
            <p:cNvSpPr>
              <a:spLocks noChangeArrowheads="1"/>
            </p:cNvSpPr>
            <p:nvPr/>
          </p:nvSpPr>
          <p:spPr bwMode="auto">
            <a:xfrm>
              <a:off x="862978" y="2321387"/>
              <a:ext cx="103481" cy="1294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4" name="Line 101"/>
            <p:cNvSpPr>
              <a:spLocks noChangeShapeType="1"/>
            </p:cNvSpPr>
            <p:nvPr/>
          </p:nvSpPr>
          <p:spPr bwMode="auto">
            <a:xfrm flipV="1">
              <a:off x="1235511" y="1553037"/>
              <a:ext cx="0" cy="231410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5" name="Line 102"/>
            <p:cNvSpPr>
              <a:spLocks noChangeShapeType="1"/>
            </p:cNvSpPr>
            <p:nvPr/>
          </p:nvSpPr>
          <p:spPr bwMode="auto">
            <a:xfrm>
              <a:off x="1194118" y="3867142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6" name="Line 103"/>
            <p:cNvSpPr>
              <a:spLocks noChangeShapeType="1"/>
            </p:cNvSpPr>
            <p:nvPr/>
          </p:nvSpPr>
          <p:spPr bwMode="auto">
            <a:xfrm>
              <a:off x="1194118" y="1553037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7" name="Line 104"/>
            <p:cNvSpPr>
              <a:spLocks noChangeShapeType="1"/>
            </p:cNvSpPr>
            <p:nvPr/>
          </p:nvSpPr>
          <p:spPr bwMode="auto">
            <a:xfrm flipH="1">
              <a:off x="1235511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8" name="Line 105"/>
            <p:cNvSpPr>
              <a:spLocks noChangeShapeType="1"/>
            </p:cNvSpPr>
            <p:nvPr/>
          </p:nvSpPr>
          <p:spPr bwMode="auto">
            <a:xfrm flipH="1">
              <a:off x="1235511" y="1553037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9" name="Rectangle 106"/>
            <p:cNvSpPr>
              <a:spLocks noChangeArrowheads="1"/>
            </p:cNvSpPr>
            <p:nvPr/>
          </p:nvSpPr>
          <p:spPr bwMode="auto">
            <a:xfrm>
              <a:off x="1188944" y="2326561"/>
              <a:ext cx="82785" cy="1151232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0" name="Line 107"/>
            <p:cNvSpPr>
              <a:spLocks noChangeShapeType="1"/>
            </p:cNvSpPr>
            <p:nvPr/>
          </p:nvSpPr>
          <p:spPr bwMode="auto">
            <a:xfrm flipV="1">
              <a:off x="1545955" y="1937212"/>
              <a:ext cx="0" cy="192993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1" name="Line 108"/>
            <p:cNvSpPr>
              <a:spLocks noChangeShapeType="1"/>
            </p:cNvSpPr>
            <p:nvPr/>
          </p:nvSpPr>
          <p:spPr bwMode="auto">
            <a:xfrm>
              <a:off x="1504563" y="3867142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2" name="Line 109"/>
            <p:cNvSpPr>
              <a:spLocks noChangeShapeType="1"/>
            </p:cNvSpPr>
            <p:nvPr/>
          </p:nvSpPr>
          <p:spPr bwMode="auto">
            <a:xfrm>
              <a:off x="1504563" y="1937212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3" name="Line 110"/>
            <p:cNvSpPr>
              <a:spLocks noChangeShapeType="1"/>
            </p:cNvSpPr>
            <p:nvPr/>
          </p:nvSpPr>
          <p:spPr bwMode="auto">
            <a:xfrm flipH="1">
              <a:off x="1545955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4" name="Line 111"/>
            <p:cNvSpPr>
              <a:spLocks noChangeShapeType="1"/>
            </p:cNvSpPr>
            <p:nvPr/>
          </p:nvSpPr>
          <p:spPr bwMode="auto">
            <a:xfrm flipH="1">
              <a:off x="1545955" y="193721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5" name="Rectangle 112"/>
            <p:cNvSpPr>
              <a:spLocks noChangeArrowheads="1"/>
            </p:cNvSpPr>
            <p:nvPr/>
          </p:nvSpPr>
          <p:spPr bwMode="auto">
            <a:xfrm>
              <a:off x="1499389" y="2721084"/>
              <a:ext cx="93133" cy="1140883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6" name="Line 113"/>
            <p:cNvSpPr>
              <a:spLocks noChangeShapeType="1"/>
            </p:cNvSpPr>
            <p:nvPr/>
          </p:nvSpPr>
          <p:spPr bwMode="auto">
            <a:xfrm flipV="1">
              <a:off x="1856400" y="1937212"/>
              <a:ext cx="0" cy="116287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7" name="Line 114"/>
            <p:cNvSpPr>
              <a:spLocks noChangeShapeType="1"/>
            </p:cNvSpPr>
            <p:nvPr/>
          </p:nvSpPr>
          <p:spPr bwMode="auto">
            <a:xfrm>
              <a:off x="1825355" y="3100085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8" name="Line 115"/>
            <p:cNvSpPr>
              <a:spLocks noChangeShapeType="1"/>
            </p:cNvSpPr>
            <p:nvPr/>
          </p:nvSpPr>
          <p:spPr bwMode="auto">
            <a:xfrm>
              <a:off x="1825355" y="193721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9" name="Line 116"/>
            <p:cNvSpPr>
              <a:spLocks noChangeShapeType="1"/>
            </p:cNvSpPr>
            <p:nvPr/>
          </p:nvSpPr>
          <p:spPr bwMode="auto">
            <a:xfrm flipH="1">
              <a:off x="1856400" y="3100085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0" name="Line 117"/>
            <p:cNvSpPr>
              <a:spLocks noChangeShapeType="1"/>
            </p:cNvSpPr>
            <p:nvPr/>
          </p:nvSpPr>
          <p:spPr bwMode="auto">
            <a:xfrm flipH="1">
              <a:off x="1856400" y="193721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1" name="Rectangle 118"/>
            <p:cNvSpPr>
              <a:spLocks noChangeArrowheads="1"/>
            </p:cNvSpPr>
            <p:nvPr/>
          </p:nvSpPr>
          <p:spPr bwMode="auto">
            <a:xfrm>
              <a:off x="1809833" y="1942386"/>
              <a:ext cx="93133" cy="76835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2" name="Line 119"/>
            <p:cNvSpPr>
              <a:spLocks noChangeShapeType="1"/>
            </p:cNvSpPr>
            <p:nvPr/>
          </p:nvSpPr>
          <p:spPr bwMode="auto">
            <a:xfrm flipV="1">
              <a:off x="2166844" y="1937212"/>
              <a:ext cx="0" cy="116287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3" name="Line 120"/>
            <p:cNvSpPr>
              <a:spLocks noChangeShapeType="1"/>
            </p:cNvSpPr>
            <p:nvPr/>
          </p:nvSpPr>
          <p:spPr bwMode="auto">
            <a:xfrm>
              <a:off x="2135800" y="3100085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4" name="Line 121"/>
            <p:cNvSpPr>
              <a:spLocks noChangeShapeType="1"/>
            </p:cNvSpPr>
            <p:nvPr/>
          </p:nvSpPr>
          <p:spPr bwMode="auto">
            <a:xfrm>
              <a:off x="2135800" y="193721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5" name="Line 122"/>
            <p:cNvSpPr>
              <a:spLocks noChangeShapeType="1"/>
            </p:cNvSpPr>
            <p:nvPr/>
          </p:nvSpPr>
          <p:spPr bwMode="auto">
            <a:xfrm flipH="1">
              <a:off x="2166844" y="3100085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6" name="Line 123"/>
            <p:cNvSpPr>
              <a:spLocks noChangeShapeType="1"/>
            </p:cNvSpPr>
            <p:nvPr/>
          </p:nvSpPr>
          <p:spPr bwMode="auto">
            <a:xfrm flipH="1">
              <a:off x="2166844" y="1937212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7" name="Rectangle 124"/>
            <p:cNvSpPr>
              <a:spLocks noChangeArrowheads="1"/>
            </p:cNvSpPr>
            <p:nvPr/>
          </p:nvSpPr>
          <p:spPr bwMode="auto">
            <a:xfrm>
              <a:off x="2120278" y="1942386"/>
              <a:ext cx="93133" cy="1152525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8" name="Line 125"/>
            <p:cNvSpPr>
              <a:spLocks noChangeShapeType="1"/>
            </p:cNvSpPr>
            <p:nvPr/>
          </p:nvSpPr>
          <p:spPr bwMode="auto">
            <a:xfrm flipV="1">
              <a:off x="2487637" y="1553037"/>
              <a:ext cx="0" cy="1547048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9" name="Line 126"/>
            <p:cNvSpPr>
              <a:spLocks noChangeShapeType="1"/>
            </p:cNvSpPr>
            <p:nvPr/>
          </p:nvSpPr>
          <p:spPr bwMode="auto">
            <a:xfrm>
              <a:off x="2446244" y="3100085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0" name="Line 127"/>
            <p:cNvSpPr>
              <a:spLocks noChangeShapeType="1"/>
            </p:cNvSpPr>
            <p:nvPr/>
          </p:nvSpPr>
          <p:spPr bwMode="auto">
            <a:xfrm>
              <a:off x="2446244" y="1553037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1" name="Line 128"/>
            <p:cNvSpPr>
              <a:spLocks noChangeShapeType="1"/>
            </p:cNvSpPr>
            <p:nvPr/>
          </p:nvSpPr>
          <p:spPr bwMode="auto">
            <a:xfrm flipH="1">
              <a:off x="2487637" y="3100085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2" name="Line 129"/>
            <p:cNvSpPr>
              <a:spLocks noChangeShapeType="1"/>
            </p:cNvSpPr>
            <p:nvPr/>
          </p:nvSpPr>
          <p:spPr bwMode="auto">
            <a:xfrm flipH="1">
              <a:off x="2487637" y="1553037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3" name="Rectangle 130"/>
            <p:cNvSpPr>
              <a:spLocks noChangeArrowheads="1"/>
            </p:cNvSpPr>
            <p:nvPr/>
          </p:nvSpPr>
          <p:spPr bwMode="auto">
            <a:xfrm>
              <a:off x="2441070" y="1942386"/>
              <a:ext cx="82785" cy="373827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4" name="Line 131"/>
            <p:cNvSpPr>
              <a:spLocks noChangeShapeType="1"/>
            </p:cNvSpPr>
            <p:nvPr/>
          </p:nvSpPr>
          <p:spPr bwMode="auto">
            <a:xfrm flipV="1">
              <a:off x="2798081" y="1937212"/>
              <a:ext cx="0" cy="192993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5" name="Line 132"/>
            <p:cNvSpPr>
              <a:spLocks noChangeShapeType="1"/>
            </p:cNvSpPr>
            <p:nvPr/>
          </p:nvSpPr>
          <p:spPr bwMode="auto">
            <a:xfrm>
              <a:off x="2756689" y="3867142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6" name="Line 133"/>
            <p:cNvSpPr>
              <a:spLocks noChangeShapeType="1"/>
            </p:cNvSpPr>
            <p:nvPr/>
          </p:nvSpPr>
          <p:spPr bwMode="auto">
            <a:xfrm>
              <a:off x="2756689" y="1937212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7" name="Line 134"/>
            <p:cNvSpPr>
              <a:spLocks noChangeShapeType="1"/>
            </p:cNvSpPr>
            <p:nvPr/>
          </p:nvSpPr>
          <p:spPr bwMode="auto">
            <a:xfrm flipH="1">
              <a:off x="2798081" y="386714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8" name="Line 135"/>
            <p:cNvSpPr>
              <a:spLocks noChangeShapeType="1"/>
            </p:cNvSpPr>
            <p:nvPr/>
          </p:nvSpPr>
          <p:spPr bwMode="auto">
            <a:xfrm flipH="1">
              <a:off x="2798081" y="193721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9" name="Rectangle 136"/>
            <p:cNvSpPr>
              <a:spLocks noChangeArrowheads="1"/>
            </p:cNvSpPr>
            <p:nvPr/>
          </p:nvSpPr>
          <p:spPr bwMode="auto">
            <a:xfrm>
              <a:off x="2751515" y="1942386"/>
              <a:ext cx="93133" cy="1152525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0" name="Line 137"/>
            <p:cNvSpPr>
              <a:spLocks noChangeShapeType="1"/>
            </p:cNvSpPr>
            <p:nvPr/>
          </p:nvSpPr>
          <p:spPr bwMode="auto">
            <a:xfrm flipV="1">
              <a:off x="3108526" y="1937212"/>
              <a:ext cx="0" cy="1162873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1" name="Line 138"/>
            <p:cNvSpPr>
              <a:spLocks noChangeShapeType="1"/>
            </p:cNvSpPr>
            <p:nvPr/>
          </p:nvSpPr>
          <p:spPr bwMode="auto">
            <a:xfrm>
              <a:off x="3077481" y="3100085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2" name="Line 139"/>
            <p:cNvSpPr>
              <a:spLocks noChangeShapeType="1"/>
            </p:cNvSpPr>
            <p:nvPr/>
          </p:nvSpPr>
          <p:spPr bwMode="auto">
            <a:xfrm>
              <a:off x="3077481" y="193721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3" name="Line 140"/>
            <p:cNvSpPr>
              <a:spLocks noChangeShapeType="1"/>
            </p:cNvSpPr>
            <p:nvPr/>
          </p:nvSpPr>
          <p:spPr bwMode="auto">
            <a:xfrm flipH="1">
              <a:off x="3108526" y="3100085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4" name="Line 141"/>
            <p:cNvSpPr>
              <a:spLocks noChangeShapeType="1"/>
            </p:cNvSpPr>
            <p:nvPr/>
          </p:nvSpPr>
          <p:spPr bwMode="auto">
            <a:xfrm flipH="1">
              <a:off x="3108526" y="193721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5" name="Rectangle 142"/>
            <p:cNvSpPr>
              <a:spLocks noChangeArrowheads="1"/>
            </p:cNvSpPr>
            <p:nvPr/>
          </p:nvSpPr>
          <p:spPr bwMode="auto">
            <a:xfrm>
              <a:off x="3061959" y="1942386"/>
              <a:ext cx="93133" cy="1152525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6" name="Line 143"/>
            <p:cNvSpPr>
              <a:spLocks noChangeShapeType="1"/>
            </p:cNvSpPr>
            <p:nvPr/>
          </p:nvSpPr>
          <p:spPr bwMode="auto">
            <a:xfrm flipV="1">
              <a:off x="3418970" y="1937212"/>
              <a:ext cx="0" cy="154575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7" name="Line 144"/>
            <p:cNvSpPr>
              <a:spLocks noChangeShapeType="1"/>
            </p:cNvSpPr>
            <p:nvPr/>
          </p:nvSpPr>
          <p:spPr bwMode="auto">
            <a:xfrm>
              <a:off x="3387926" y="3482967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8" name="Line 145"/>
            <p:cNvSpPr>
              <a:spLocks noChangeShapeType="1"/>
            </p:cNvSpPr>
            <p:nvPr/>
          </p:nvSpPr>
          <p:spPr bwMode="auto">
            <a:xfrm>
              <a:off x="3387926" y="1937212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9" name="Line 146"/>
            <p:cNvSpPr>
              <a:spLocks noChangeShapeType="1"/>
            </p:cNvSpPr>
            <p:nvPr/>
          </p:nvSpPr>
          <p:spPr bwMode="auto">
            <a:xfrm flipH="1">
              <a:off x="3418970" y="3482967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0" name="Line 147"/>
            <p:cNvSpPr>
              <a:spLocks noChangeShapeType="1"/>
            </p:cNvSpPr>
            <p:nvPr/>
          </p:nvSpPr>
          <p:spPr bwMode="auto">
            <a:xfrm flipH="1">
              <a:off x="3418970" y="1937212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1" name="Rectangle 148"/>
            <p:cNvSpPr>
              <a:spLocks noChangeArrowheads="1"/>
            </p:cNvSpPr>
            <p:nvPr/>
          </p:nvSpPr>
          <p:spPr bwMode="auto">
            <a:xfrm>
              <a:off x="3372403" y="2326561"/>
              <a:ext cx="93133" cy="76835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2" name="Line 149"/>
            <p:cNvSpPr>
              <a:spLocks noChangeShapeType="1"/>
            </p:cNvSpPr>
            <p:nvPr/>
          </p:nvSpPr>
          <p:spPr bwMode="auto">
            <a:xfrm flipV="1">
              <a:off x="3739763" y="2321387"/>
              <a:ext cx="0" cy="778698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3" name="Line 150"/>
            <p:cNvSpPr>
              <a:spLocks noChangeShapeType="1"/>
            </p:cNvSpPr>
            <p:nvPr/>
          </p:nvSpPr>
          <p:spPr bwMode="auto">
            <a:xfrm>
              <a:off x="3698370" y="3100085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4" name="Line 151"/>
            <p:cNvSpPr>
              <a:spLocks noChangeShapeType="1"/>
            </p:cNvSpPr>
            <p:nvPr/>
          </p:nvSpPr>
          <p:spPr bwMode="auto">
            <a:xfrm>
              <a:off x="3698370" y="2321387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5" name="Line 152"/>
            <p:cNvSpPr>
              <a:spLocks noChangeShapeType="1"/>
            </p:cNvSpPr>
            <p:nvPr/>
          </p:nvSpPr>
          <p:spPr bwMode="auto">
            <a:xfrm flipH="1">
              <a:off x="3739763" y="3100085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6" name="Line 153"/>
            <p:cNvSpPr>
              <a:spLocks noChangeShapeType="1"/>
            </p:cNvSpPr>
            <p:nvPr/>
          </p:nvSpPr>
          <p:spPr bwMode="auto">
            <a:xfrm flipH="1">
              <a:off x="3739763" y="2321387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7" name="Rectangle 154"/>
            <p:cNvSpPr>
              <a:spLocks noChangeArrowheads="1"/>
            </p:cNvSpPr>
            <p:nvPr/>
          </p:nvSpPr>
          <p:spPr bwMode="auto">
            <a:xfrm>
              <a:off x="3693196" y="2326561"/>
              <a:ext cx="82785" cy="768350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8" name="Line 155"/>
            <p:cNvSpPr>
              <a:spLocks noChangeShapeType="1"/>
            </p:cNvSpPr>
            <p:nvPr/>
          </p:nvSpPr>
          <p:spPr bwMode="auto">
            <a:xfrm flipV="1">
              <a:off x="4050207" y="2715910"/>
              <a:ext cx="0" cy="767057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9" name="Line 156"/>
            <p:cNvSpPr>
              <a:spLocks noChangeShapeType="1"/>
            </p:cNvSpPr>
            <p:nvPr/>
          </p:nvSpPr>
          <p:spPr bwMode="auto">
            <a:xfrm>
              <a:off x="4008815" y="3482967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0" name="Line 157"/>
            <p:cNvSpPr>
              <a:spLocks noChangeShapeType="1"/>
            </p:cNvSpPr>
            <p:nvPr/>
          </p:nvSpPr>
          <p:spPr bwMode="auto">
            <a:xfrm>
              <a:off x="4008815" y="2715910"/>
              <a:ext cx="41393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1" name="Line 158"/>
            <p:cNvSpPr>
              <a:spLocks noChangeShapeType="1"/>
            </p:cNvSpPr>
            <p:nvPr/>
          </p:nvSpPr>
          <p:spPr bwMode="auto">
            <a:xfrm flipH="1">
              <a:off x="4050207" y="3482967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2" name="Line 159"/>
            <p:cNvSpPr>
              <a:spLocks noChangeShapeType="1"/>
            </p:cNvSpPr>
            <p:nvPr/>
          </p:nvSpPr>
          <p:spPr bwMode="auto">
            <a:xfrm flipH="1">
              <a:off x="4050207" y="2715910"/>
              <a:ext cx="3104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3" name="Rectangle 160"/>
            <p:cNvSpPr>
              <a:spLocks noChangeArrowheads="1"/>
            </p:cNvSpPr>
            <p:nvPr/>
          </p:nvSpPr>
          <p:spPr bwMode="auto">
            <a:xfrm>
              <a:off x="3998466" y="3100085"/>
              <a:ext cx="103481" cy="1294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4" name="Rectangle 161"/>
            <p:cNvSpPr>
              <a:spLocks noChangeArrowheads="1"/>
            </p:cNvSpPr>
            <p:nvPr/>
          </p:nvSpPr>
          <p:spPr bwMode="auto">
            <a:xfrm>
              <a:off x="883674" y="2290343"/>
              <a:ext cx="72437" cy="72437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5" name="Rectangle 162"/>
            <p:cNvSpPr>
              <a:spLocks noChangeArrowheads="1"/>
            </p:cNvSpPr>
            <p:nvPr/>
          </p:nvSpPr>
          <p:spPr bwMode="auto">
            <a:xfrm>
              <a:off x="1204466" y="2486957"/>
              <a:ext cx="72437" cy="72437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6" name="Rectangle 163"/>
            <p:cNvSpPr>
              <a:spLocks noChangeArrowheads="1"/>
            </p:cNvSpPr>
            <p:nvPr/>
          </p:nvSpPr>
          <p:spPr bwMode="auto">
            <a:xfrm>
              <a:off x="1514911" y="2871132"/>
              <a:ext cx="72437" cy="72437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7" name="Rectangle 164"/>
            <p:cNvSpPr>
              <a:spLocks noChangeArrowheads="1"/>
            </p:cNvSpPr>
            <p:nvPr/>
          </p:nvSpPr>
          <p:spPr bwMode="auto">
            <a:xfrm>
              <a:off x="1825355" y="2486957"/>
              <a:ext cx="72437" cy="72437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8" name="Rectangle 165"/>
            <p:cNvSpPr>
              <a:spLocks noChangeArrowheads="1"/>
            </p:cNvSpPr>
            <p:nvPr/>
          </p:nvSpPr>
          <p:spPr bwMode="auto">
            <a:xfrm>
              <a:off x="2135800" y="2290343"/>
              <a:ext cx="72437" cy="72437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9" name="Rectangle 166"/>
            <p:cNvSpPr>
              <a:spLocks noChangeArrowheads="1"/>
            </p:cNvSpPr>
            <p:nvPr/>
          </p:nvSpPr>
          <p:spPr bwMode="auto">
            <a:xfrm>
              <a:off x="2456592" y="2102782"/>
              <a:ext cx="72437" cy="72437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0" name="Rectangle 167"/>
            <p:cNvSpPr>
              <a:spLocks noChangeArrowheads="1"/>
            </p:cNvSpPr>
            <p:nvPr/>
          </p:nvSpPr>
          <p:spPr bwMode="auto">
            <a:xfrm>
              <a:off x="2767037" y="2486957"/>
              <a:ext cx="72437" cy="72437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1" name="Rectangle 168"/>
            <p:cNvSpPr>
              <a:spLocks noChangeArrowheads="1"/>
            </p:cNvSpPr>
            <p:nvPr/>
          </p:nvSpPr>
          <p:spPr bwMode="auto">
            <a:xfrm>
              <a:off x="3077481" y="2684866"/>
              <a:ext cx="72437" cy="72437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2" name="Rectangle 169"/>
            <p:cNvSpPr>
              <a:spLocks noChangeArrowheads="1"/>
            </p:cNvSpPr>
            <p:nvPr/>
          </p:nvSpPr>
          <p:spPr bwMode="auto">
            <a:xfrm>
              <a:off x="3387926" y="2684866"/>
              <a:ext cx="72437" cy="72437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3" name="Rectangle 170"/>
            <p:cNvSpPr>
              <a:spLocks noChangeArrowheads="1"/>
            </p:cNvSpPr>
            <p:nvPr/>
          </p:nvSpPr>
          <p:spPr bwMode="auto">
            <a:xfrm>
              <a:off x="3708718" y="2486957"/>
              <a:ext cx="72437" cy="72437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4" name="Rectangle 171"/>
            <p:cNvSpPr>
              <a:spLocks noChangeArrowheads="1"/>
            </p:cNvSpPr>
            <p:nvPr/>
          </p:nvSpPr>
          <p:spPr bwMode="auto">
            <a:xfrm>
              <a:off x="4019163" y="3067747"/>
              <a:ext cx="72437" cy="73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5" name="Line 172"/>
            <p:cNvSpPr>
              <a:spLocks noChangeShapeType="1"/>
            </p:cNvSpPr>
            <p:nvPr/>
          </p:nvSpPr>
          <p:spPr bwMode="auto">
            <a:xfrm>
              <a:off x="542185" y="4251317"/>
              <a:ext cx="375637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6" name="Line 173"/>
            <p:cNvSpPr>
              <a:spLocks noChangeShapeType="1"/>
            </p:cNvSpPr>
            <p:nvPr/>
          </p:nvSpPr>
          <p:spPr bwMode="auto">
            <a:xfrm>
              <a:off x="542185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7" name="Line 174"/>
            <p:cNvSpPr>
              <a:spLocks noChangeShapeType="1"/>
            </p:cNvSpPr>
            <p:nvPr/>
          </p:nvSpPr>
          <p:spPr bwMode="auto">
            <a:xfrm>
              <a:off x="852629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8" name="Line 175"/>
            <p:cNvSpPr>
              <a:spLocks noChangeShapeType="1"/>
            </p:cNvSpPr>
            <p:nvPr/>
          </p:nvSpPr>
          <p:spPr bwMode="auto">
            <a:xfrm>
              <a:off x="1173422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9" name="Line 176"/>
            <p:cNvSpPr>
              <a:spLocks noChangeShapeType="1"/>
            </p:cNvSpPr>
            <p:nvPr/>
          </p:nvSpPr>
          <p:spPr bwMode="auto">
            <a:xfrm>
              <a:off x="1483866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0" name="Line 177"/>
            <p:cNvSpPr>
              <a:spLocks noChangeShapeType="1"/>
            </p:cNvSpPr>
            <p:nvPr/>
          </p:nvSpPr>
          <p:spPr bwMode="auto">
            <a:xfrm>
              <a:off x="1794311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1" name="Line 178"/>
            <p:cNvSpPr>
              <a:spLocks noChangeShapeType="1"/>
            </p:cNvSpPr>
            <p:nvPr/>
          </p:nvSpPr>
          <p:spPr bwMode="auto">
            <a:xfrm>
              <a:off x="2104755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2" name="Line 179"/>
            <p:cNvSpPr>
              <a:spLocks noChangeShapeType="1"/>
            </p:cNvSpPr>
            <p:nvPr/>
          </p:nvSpPr>
          <p:spPr bwMode="auto">
            <a:xfrm>
              <a:off x="2425548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3" name="Line 180"/>
            <p:cNvSpPr>
              <a:spLocks noChangeShapeType="1"/>
            </p:cNvSpPr>
            <p:nvPr/>
          </p:nvSpPr>
          <p:spPr bwMode="auto">
            <a:xfrm>
              <a:off x="2735992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4" name="Line 181"/>
            <p:cNvSpPr>
              <a:spLocks noChangeShapeType="1"/>
            </p:cNvSpPr>
            <p:nvPr/>
          </p:nvSpPr>
          <p:spPr bwMode="auto">
            <a:xfrm>
              <a:off x="3046437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5" name="Line 182"/>
            <p:cNvSpPr>
              <a:spLocks noChangeShapeType="1"/>
            </p:cNvSpPr>
            <p:nvPr/>
          </p:nvSpPr>
          <p:spPr bwMode="auto">
            <a:xfrm>
              <a:off x="3356881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6" name="Line 183"/>
            <p:cNvSpPr>
              <a:spLocks noChangeShapeType="1"/>
            </p:cNvSpPr>
            <p:nvPr/>
          </p:nvSpPr>
          <p:spPr bwMode="auto">
            <a:xfrm>
              <a:off x="3677674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7" name="Line 184"/>
            <p:cNvSpPr>
              <a:spLocks noChangeShapeType="1"/>
            </p:cNvSpPr>
            <p:nvPr/>
          </p:nvSpPr>
          <p:spPr bwMode="auto">
            <a:xfrm>
              <a:off x="3988118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8" name="Line 185"/>
            <p:cNvSpPr>
              <a:spLocks noChangeShapeType="1"/>
            </p:cNvSpPr>
            <p:nvPr/>
          </p:nvSpPr>
          <p:spPr bwMode="auto">
            <a:xfrm>
              <a:off x="4298563" y="4230620"/>
              <a:ext cx="0" cy="206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9" name="Rectangle 186"/>
            <p:cNvSpPr>
              <a:spLocks noChangeArrowheads="1"/>
            </p:cNvSpPr>
            <p:nvPr/>
          </p:nvSpPr>
          <p:spPr bwMode="auto">
            <a:xfrm>
              <a:off x="821585" y="4303058"/>
              <a:ext cx="9137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210" name="Rectangle 187"/>
            <p:cNvSpPr>
              <a:spLocks noChangeArrowheads="1"/>
            </p:cNvSpPr>
            <p:nvPr/>
          </p:nvSpPr>
          <p:spPr bwMode="auto">
            <a:xfrm>
              <a:off x="1132029" y="4303058"/>
              <a:ext cx="9137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11" name="Rectangle 188"/>
            <p:cNvSpPr>
              <a:spLocks noChangeArrowheads="1"/>
            </p:cNvSpPr>
            <p:nvPr/>
          </p:nvSpPr>
          <p:spPr bwMode="auto">
            <a:xfrm>
              <a:off x="1442474" y="4303058"/>
              <a:ext cx="91840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212" name="Rectangle 189"/>
            <p:cNvSpPr>
              <a:spLocks noChangeArrowheads="1"/>
            </p:cNvSpPr>
            <p:nvPr/>
          </p:nvSpPr>
          <p:spPr bwMode="auto">
            <a:xfrm>
              <a:off x="1763266" y="4303058"/>
              <a:ext cx="85372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13" name="Rectangle 190"/>
            <p:cNvSpPr>
              <a:spLocks noChangeArrowheads="1"/>
            </p:cNvSpPr>
            <p:nvPr/>
          </p:nvSpPr>
          <p:spPr bwMode="auto">
            <a:xfrm>
              <a:off x="2063363" y="4303058"/>
              <a:ext cx="98307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14" name="Rectangle 191"/>
            <p:cNvSpPr>
              <a:spLocks noChangeArrowheads="1"/>
            </p:cNvSpPr>
            <p:nvPr/>
          </p:nvSpPr>
          <p:spPr bwMode="auto">
            <a:xfrm>
              <a:off x="2384155" y="4303058"/>
              <a:ext cx="91840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15" name="Rectangle 192"/>
            <p:cNvSpPr>
              <a:spLocks noChangeArrowheads="1"/>
            </p:cNvSpPr>
            <p:nvPr/>
          </p:nvSpPr>
          <p:spPr bwMode="auto">
            <a:xfrm>
              <a:off x="2704948" y="4303058"/>
              <a:ext cx="7053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16" name="Rectangle 193"/>
            <p:cNvSpPr>
              <a:spLocks noChangeArrowheads="1"/>
            </p:cNvSpPr>
            <p:nvPr/>
          </p:nvSpPr>
          <p:spPr bwMode="auto">
            <a:xfrm>
              <a:off x="3015392" y="4303058"/>
              <a:ext cx="9137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17" name="Rectangle 194"/>
            <p:cNvSpPr>
              <a:spLocks noChangeArrowheads="1"/>
            </p:cNvSpPr>
            <p:nvPr/>
          </p:nvSpPr>
          <p:spPr bwMode="auto">
            <a:xfrm>
              <a:off x="3325837" y="4303058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18" name="Rectangle 195"/>
            <p:cNvSpPr>
              <a:spLocks noChangeArrowheads="1"/>
            </p:cNvSpPr>
            <p:nvPr/>
          </p:nvSpPr>
          <p:spPr bwMode="auto">
            <a:xfrm>
              <a:off x="3625933" y="4303058"/>
              <a:ext cx="106069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219" name="Rectangle 196"/>
            <p:cNvSpPr>
              <a:spLocks noChangeArrowheads="1"/>
            </p:cNvSpPr>
            <p:nvPr/>
          </p:nvSpPr>
          <p:spPr bwMode="auto">
            <a:xfrm>
              <a:off x="3946726" y="4303058"/>
              <a:ext cx="91840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20" name="Rectangle 197"/>
            <p:cNvSpPr>
              <a:spLocks noChangeArrowheads="1"/>
            </p:cNvSpPr>
            <p:nvPr/>
          </p:nvSpPr>
          <p:spPr bwMode="auto">
            <a:xfrm>
              <a:off x="2084059" y="4500966"/>
              <a:ext cx="892528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1200" b="1" dirty="0" err="1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rPr>
                <a:t>S</a:t>
              </a:r>
              <a:r>
                <a:rPr kumimoji="0" lang="pt-PT" altLang="pt-PT" sz="12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ampling</a:t>
              </a: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sites</a:t>
              </a:r>
            </a:p>
          </p:txBody>
        </p:sp>
        <p:sp>
          <p:nvSpPr>
            <p:cNvPr id="221" name="Line 198"/>
            <p:cNvSpPr>
              <a:spLocks noChangeShapeType="1"/>
            </p:cNvSpPr>
            <p:nvPr/>
          </p:nvSpPr>
          <p:spPr bwMode="auto">
            <a:xfrm>
              <a:off x="542185" y="1168862"/>
              <a:ext cx="375637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2" name="Line 199"/>
            <p:cNvSpPr>
              <a:spLocks noChangeShapeType="1"/>
            </p:cNvSpPr>
            <p:nvPr/>
          </p:nvSpPr>
          <p:spPr bwMode="auto">
            <a:xfrm flipV="1">
              <a:off x="542185" y="1168862"/>
              <a:ext cx="0" cy="30824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3" name="Line 200"/>
            <p:cNvSpPr>
              <a:spLocks noChangeShapeType="1"/>
            </p:cNvSpPr>
            <p:nvPr/>
          </p:nvSpPr>
          <p:spPr bwMode="auto">
            <a:xfrm flipH="1">
              <a:off x="542185" y="4251317"/>
              <a:ext cx="206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4" name="Line 201"/>
            <p:cNvSpPr>
              <a:spLocks noChangeShapeType="1"/>
            </p:cNvSpPr>
            <p:nvPr/>
          </p:nvSpPr>
          <p:spPr bwMode="auto">
            <a:xfrm flipH="1">
              <a:off x="542185" y="3867142"/>
              <a:ext cx="206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5" name="Line 202"/>
            <p:cNvSpPr>
              <a:spLocks noChangeShapeType="1"/>
            </p:cNvSpPr>
            <p:nvPr/>
          </p:nvSpPr>
          <p:spPr bwMode="auto">
            <a:xfrm flipH="1">
              <a:off x="542185" y="3482967"/>
              <a:ext cx="206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6" name="Line 203"/>
            <p:cNvSpPr>
              <a:spLocks noChangeShapeType="1"/>
            </p:cNvSpPr>
            <p:nvPr/>
          </p:nvSpPr>
          <p:spPr bwMode="auto">
            <a:xfrm flipH="1">
              <a:off x="542185" y="3100085"/>
              <a:ext cx="206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7" name="Line 204"/>
            <p:cNvSpPr>
              <a:spLocks noChangeShapeType="1"/>
            </p:cNvSpPr>
            <p:nvPr/>
          </p:nvSpPr>
          <p:spPr bwMode="auto">
            <a:xfrm flipH="1">
              <a:off x="542185" y="2715910"/>
              <a:ext cx="206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8" name="Line 205"/>
            <p:cNvSpPr>
              <a:spLocks noChangeShapeType="1"/>
            </p:cNvSpPr>
            <p:nvPr/>
          </p:nvSpPr>
          <p:spPr bwMode="auto">
            <a:xfrm flipH="1">
              <a:off x="542185" y="2321387"/>
              <a:ext cx="206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" name="Line 207"/>
            <p:cNvSpPr>
              <a:spLocks noChangeShapeType="1"/>
            </p:cNvSpPr>
            <p:nvPr/>
          </p:nvSpPr>
          <p:spPr bwMode="auto">
            <a:xfrm flipH="1">
              <a:off x="542185" y="1937212"/>
              <a:ext cx="206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Line 208"/>
            <p:cNvSpPr>
              <a:spLocks noChangeShapeType="1"/>
            </p:cNvSpPr>
            <p:nvPr/>
          </p:nvSpPr>
          <p:spPr bwMode="auto">
            <a:xfrm flipH="1">
              <a:off x="542185" y="1553037"/>
              <a:ext cx="206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Line 209"/>
            <p:cNvSpPr>
              <a:spLocks noChangeShapeType="1"/>
            </p:cNvSpPr>
            <p:nvPr/>
          </p:nvSpPr>
          <p:spPr bwMode="auto">
            <a:xfrm flipH="1">
              <a:off x="542185" y="1168862"/>
              <a:ext cx="206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" name="Rectangle 210"/>
            <p:cNvSpPr>
              <a:spLocks noChangeArrowheads="1"/>
            </p:cNvSpPr>
            <p:nvPr/>
          </p:nvSpPr>
          <p:spPr bwMode="auto">
            <a:xfrm>
              <a:off x="428356" y="4189227"/>
              <a:ext cx="71144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19" name="Rectangle 211"/>
            <p:cNvSpPr>
              <a:spLocks noChangeArrowheads="1"/>
            </p:cNvSpPr>
            <p:nvPr/>
          </p:nvSpPr>
          <p:spPr bwMode="auto">
            <a:xfrm>
              <a:off x="428356" y="3794704"/>
              <a:ext cx="71144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</a:t>
              </a:r>
            </a:p>
          </p:txBody>
        </p:sp>
        <p:sp>
          <p:nvSpPr>
            <p:cNvPr id="20" name="Rectangle 212"/>
            <p:cNvSpPr>
              <a:spLocks noChangeArrowheads="1"/>
            </p:cNvSpPr>
            <p:nvPr/>
          </p:nvSpPr>
          <p:spPr bwMode="auto">
            <a:xfrm>
              <a:off x="428356" y="3410529"/>
              <a:ext cx="71144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</a:t>
              </a:r>
            </a:p>
          </p:txBody>
        </p:sp>
        <p:sp>
          <p:nvSpPr>
            <p:cNvPr id="21" name="Rectangle 213"/>
            <p:cNvSpPr>
              <a:spLocks noChangeArrowheads="1"/>
            </p:cNvSpPr>
            <p:nvPr/>
          </p:nvSpPr>
          <p:spPr bwMode="auto">
            <a:xfrm>
              <a:off x="428356" y="3026354"/>
              <a:ext cx="71144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</a:t>
              </a:r>
            </a:p>
          </p:txBody>
        </p:sp>
        <p:sp>
          <p:nvSpPr>
            <p:cNvPr id="22" name="Rectangle 214"/>
            <p:cNvSpPr>
              <a:spLocks noChangeArrowheads="1"/>
            </p:cNvSpPr>
            <p:nvPr/>
          </p:nvSpPr>
          <p:spPr bwMode="auto">
            <a:xfrm>
              <a:off x="428356" y="2642179"/>
              <a:ext cx="71144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</a:t>
              </a:r>
            </a:p>
          </p:txBody>
        </p:sp>
        <p:sp>
          <p:nvSpPr>
            <p:cNvPr id="23" name="Rectangle 215"/>
            <p:cNvSpPr>
              <a:spLocks noChangeArrowheads="1"/>
            </p:cNvSpPr>
            <p:nvPr/>
          </p:nvSpPr>
          <p:spPr bwMode="auto">
            <a:xfrm>
              <a:off x="428356" y="2259298"/>
              <a:ext cx="71144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5</a:t>
              </a:r>
            </a:p>
          </p:txBody>
        </p:sp>
        <p:sp>
          <p:nvSpPr>
            <p:cNvPr id="24" name="Rectangle 216"/>
            <p:cNvSpPr>
              <a:spLocks noChangeArrowheads="1"/>
            </p:cNvSpPr>
            <p:nvPr/>
          </p:nvSpPr>
          <p:spPr bwMode="auto">
            <a:xfrm>
              <a:off x="428356" y="1875123"/>
              <a:ext cx="71144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</a:t>
              </a:r>
            </a:p>
          </p:txBody>
        </p:sp>
        <p:sp>
          <p:nvSpPr>
            <p:cNvPr id="25" name="Rectangle 217"/>
            <p:cNvSpPr>
              <a:spLocks noChangeArrowheads="1"/>
            </p:cNvSpPr>
            <p:nvPr/>
          </p:nvSpPr>
          <p:spPr bwMode="auto">
            <a:xfrm>
              <a:off x="428356" y="1490948"/>
              <a:ext cx="71144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7</a:t>
              </a:r>
            </a:p>
          </p:txBody>
        </p:sp>
        <p:sp>
          <p:nvSpPr>
            <p:cNvPr id="26" name="Rectangle 218"/>
            <p:cNvSpPr>
              <a:spLocks noChangeArrowheads="1"/>
            </p:cNvSpPr>
            <p:nvPr/>
          </p:nvSpPr>
          <p:spPr bwMode="auto">
            <a:xfrm>
              <a:off x="428356" y="1106773"/>
              <a:ext cx="71144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</a:t>
              </a:r>
            </a:p>
          </p:txBody>
        </p:sp>
        <p:sp>
          <p:nvSpPr>
            <p:cNvPr id="27" name="Rectangle 219"/>
            <p:cNvSpPr>
              <a:spLocks noChangeArrowheads="1"/>
            </p:cNvSpPr>
            <p:nvPr/>
          </p:nvSpPr>
          <p:spPr bwMode="auto">
            <a:xfrm rot="16200000">
              <a:off x="-253893" y="2582830"/>
              <a:ext cx="113813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1200" b="1" dirty="0" err="1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rPr>
                <a:t>N</a:t>
              </a:r>
              <a:r>
                <a:rPr kumimoji="0" lang="pt-PT" altLang="pt-PT" sz="12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umber</a:t>
              </a: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2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of</a:t>
              </a: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2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families</a:t>
              </a:r>
              <a:endParaRPr kumimoji="0" lang="pt-PT" altLang="pt-PT" sz="1200" b="1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" name="Line 220"/>
            <p:cNvSpPr>
              <a:spLocks noChangeShapeType="1"/>
            </p:cNvSpPr>
            <p:nvPr/>
          </p:nvSpPr>
          <p:spPr bwMode="auto">
            <a:xfrm flipV="1">
              <a:off x="4298563" y="1168862"/>
              <a:ext cx="0" cy="30824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grpSp>
          <p:nvGrpSpPr>
            <p:cNvPr id="230" name="Grupo 229"/>
            <p:cNvGrpSpPr/>
            <p:nvPr/>
          </p:nvGrpSpPr>
          <p:grpSpPr>
            <a:xfrm>
              <a:off x="3321122" y="1256370"/>
              <a:ext cx="917824" cy="640743"/>
              <a:chOff x="7740352" y="2437442"/>
              <a:chExt cx="1065902" cy="767336"/>
            </a:xfrm>
          </p:grpSpPr>
          <p:sp>
            <p:nvSpPr>
              <p:cNvPr id="233" name="Oval 157"/>
              <p:cNvSpPr>
                <a:spLocks noChangeArrowheads="1"/>
              </p:cNvSpPr>
              <p:nvPr/>
            </p:nvSpPr>
            <p:spPr bwMode="auto">
              <a:xfrm>
                <a:off x="7863394" y="2510011"/>
                <a:ext cx="89318" cy="90714"/>
              </a:xfrm>
              <a:prstGeom prst="ellipse">
                <a:avLst/>
              </a:prstGeom>
              <a:solidFill>
                <a:schemeClr val="tx1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4" name="Rectangle 158"/>
              <p:cNvSpPr>
                <a:spLocks noChangeArrowheads="1"/>
              </p:cNvSpPr>
              <p:nvPr/>
            </p:nvSpPr>
            <p:spPr bwMode="auto">
              <a:xfrm>
                <a:off x="8030865" y="2477912"/>
                <a:ext cx="48571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dirty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200" b="0" i="0" u="none" strike="noStrike" cap="none" normalizeH="0" baseline="0" dirty="0" err="1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Median</a:t>
                </a:r>
                <a:r>
                  <a:rPr kumimoji="0" lang="pt-PT" altLang="pt-PT" sz="1200" b="0" i="0" u="none" strike="noStrike" cap="none" normalizeH="0" baseline="0" dirty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</a:p>
            </p:txBody>
          </p:sp>
          <p:sp>
            <p:nvSpPr>
              <p:cNvPr id="235" name="Rectangle 159"/>
              <p:cNvSpPr>
                <a:spLocks noChangeArrowheads="1"/>
              </p:cNvSpPr>
              <p:nvPr/>
            </p:nvSpPr>
            <p:spPr bwMode="auto">
              <a:xfrm>
                <a:off x="7850603" y="2749625"/>
                <a:ext cx="178636" cy="101879"/>
              </a:xfrm>
              <a:prstGeom prst="rect">
                <a:avLst/>
              </a:prstGeom>
              <a:pattFill prst="pct30">
                <a:fgClr>
                  <a:schemeClr val="bg1">
                    <a:lumMod val="50000"/>
                  </a:schemeClr>
                </a:fgClr>
                <a:bgClr>
                  <a:srgbClr val="FFFFCC"/>
                </a:bgClr>
              </a:pattFill>
              <a:ln w="1270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6" name="Rectangle 160"/>
              <p:cNvSpPr>
                <a:spLocks noChangeArrowheads="1"/>
              </p:cNvSpPr>
              <p:nvPr/>
            </p:nvSpPr>
            <p:spPr bwMode="auto">
              <a:xfrm>
                <a:off x="8057151" y="2723108"/>
                <a:ext cx="618249" cy="184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25%-75% </a:t>
                </a:r>
              </a:p>
            </p:txBody>
          </p:sp>
          <p:sp>
            <p:nvSpPr>
              <p:cNvPr id="237" name="Line 161"/>
              <p:cNvSpPr>
                <a:spLocks noChangeShapeType="1"/>
              </p:cNvSpPr>
              <p:nvPr/>
            </p:nvSpPr>
            <p:spPr bwMode="auto">
              <a:xfrm>
                <a:off x="7875046" y="3013775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8" name="Line 162"/>
              <p:cNvSpPr>
                <a:spLocks noChangeShapeType="1"/>
              </p:cNvSpPr>
              <p:nvPr/>
            </p:nvSpPr>
            <p:spPr bwMode="auto">
              <a:xfrm flipH="1">
                <a:off x="7875046" y="3126819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9" name="Line 163"/>
              <p:cNvSpPr>
                <a:spLocks noChangeShapeType="1"/>
              </p:cNvSpPr>
              <p:nvPr/>
            </p:nvSpPr>
            <p:spPr bwMode="auto">
              <a:xfrm>
                <a:off x="7964364" y="3013775"/>
                <a:ext cx="0" cy="11304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0" name="Rectangle 164"/>
              <p:cNvSpPr>
                <a:spLocks noChangeArrowheads="1"/>
              </p:cNvSpPr>
              <p:nvPr/>
            </p:nvSpPr>
            <p:spPr bwMode="auto">
              <a:xfrm>
                <a:off x="8087176" y="2992841"/>
                <a:ext cx="554052" cy="184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Min-Max </a:t>
                </a:r>
              </a:p>
            </p:txBody>
          </p:sp>
          <p:sp>
            <p:nvSpPr>
              <p:cNvPr id="241" name="Retângulo 240"/>
              <p:cNvSpPr/>
              <p:nvPr/>
            </p:nvSpPr>
            <p:spPr>
              <a:xfrm>
                <a:off x="7740352" y="2437442"/>
                <a:ext cx="1065902" cy="767336"/>
              </a:xfrm>
              <a:prstGeom prst="rect">
                <a:avLst/>
              </a:prstGeom>
              <a:noFill/>
              <a:ln>
                <a:solidFill>
                  <a:srgbClr val="006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>
                  <a:solidFill>
                    <a:srgbClr val="1366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0848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29" grpId="0">
        <p:bldAsOne/>
      </p:bldGraphic>
      <p:bldGraphic spid="231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7" name="Grupo 6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8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2000" b="1" i="1" dirty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Macroinvertebrates: </a:t>
            </a:r>
            <a:r>
              <a:rPr lang="en-GB" sz="20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% CHIRONOMIDAE &amp; %</a:t>
            </a:r>
            <a:r>
              <a:rPr lang="en-GB" sz="2000" b="1" i="1" dirty="0" err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Trichoptera</a:t>
            </a:r>
            <a:endParaRPr lang="en-GB" sz="2000" b="1" i="1" dirty="0" smtClean="0">
              <a:solidFill>
                <a:srgbClr val="FFDD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AutoShape 6"/>
          <p:cNvSpPr>
            <a:spLocks noChangeAspect="1" noChangeArrowheads="1" noTextEdit="1"/>
          </p:cNvSpPr>
          <p:nvPr/>
        </p:nvSpPr>
        <p:spPr bwMode="auto">
          <a:xfrm>
            <a:off x="385822" y="755968"/>
            <a:ext cx="4935641" cy="3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 sz="120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graphicFrame>
        <p:nvGraphicFramePr>
          <p:cNvPr id="223" name="Gráfico 2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7142002"/>
              </p:ext>
            </p:extLst>
          </p:nvPr>
        </p:nvGraphicFramePr>
        <p:xfrm>
          <a:off x="4488505" y="863123"/>
          <a:ext cx="4102098" cy="2002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5" name="Gráfico 2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7638422"/>
              </p:ext>
            </p:extLst>
          </p:nvPr>
        </p:nvGraphicFramePr>
        <p:xfrm>
          <a:off x="4521320" y="2882305"/>
          <a:ext cx="4057650" cy="211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26" name="Imagem 225"/>
          <p:cNvPicPr>
            <a:picLocks noChangeAspect="1"/>
          </p:cNvPicPr>
          <p:nvPr/>
        </p:nvPicPr>
        <p:blipFill rotWithShape="1">
          <a:blip r:embed="rId6"/>
          <a:srcRect l="83731" t="10019" r="2388"/>
          <a:stretch/>
        </p:blipFill>
        <p:spPr>
          <a:xfrm>
            <a:off x="8596795" y="1930686"/>
            <a:ext cx="507367" cy="1668439"/>
          </a:xfrm>
          <a:prstGeom prst="rect">
            <a:avLst/>
          </a:prstGeom>
          <a:ln>
            <a:solidFill>
              <a:srgbClr val="004B00"/>
            </a:solidFill>
          </a:ln>
        </p:spPr>
      </p:pic>
      <p:grpSp>
        <p:nvGrpSpPr>
          <p:cNvPr id="5" name="Grupo 4"/>
          <p:cNvGrpSpPr/>
          <p:nvPr/>
        </p:nvGrpSpPr>
        <p:grpSpPr>
          <a:xfrm>
            <a:off x="385822" y="1121955"/>
            <a:ext cx="3542272" cy="3616194"/>
            <a:chOff x="429272" y="808699"/>
            <a:chExt cx="3542272" cy="3616194"/>
          </a:xfrm>
        </p:grpSpPr>
        <p:grpSp>
          <p:nvGrpSpPr>
            <p:cNvPr id="4" name="Grupo 3"/>
            <p:cNvGrpSpPr/>
            <p:nvPr/>
          </p:nvGrpSpPr>
          <p:grpSpPr>
            <a:xfrm>
              <a:off x="1236984" y="911159"/>
              <a:ext cx="1265608" cy="286433"/>
              <a:chOff x="4045368" y="3955435"/>
              <a:chExt cx="1511971" cy="428664"/>
            </a:xfrm>
          </p:grpSpPr>
          <p:sp>
            <p:nvSpPr>
              <p:cNvPr id="23" name="Line 8"/>
              <p:cNvSpPr>
                <a:spLocks noChangeShapeType="1"/>
              </p:cNvSpPr>
              <p:nvPr/>
            </p:nvSpPr>
            <p:spPr bwMode="auto">
              <a:xfrm>
                <a:off x="4045368" y="4002892"/>
                <a:ext cx="189832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" name="Line 9"/>
              <p:cNvSpPr>
                <a:spLocks noChangeShapeType="1"/>
              </p:cNvSpPr>
              <p:nvPr/>
            </p:nvSpPr>
            <p:spPr bwMode="auto">
              <a:xfrm flipH="1">
                <a:off x="4045368" y="4108355"/>
                <a:ext cx="189832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" name="Line 10"/>
              <p:cNvSpPr>
                <a:spLocks noChangeShapeType="1"/>
              </p:cNvSpPr>
              <p:nvPr/>
            </p:nvSpPr>
            <p:spPr bwMode="auto">
              <a:xfrm>
                <a:off x="4140284" y="4002892"/>
                <a:ext cx="0" cy="105462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" name="Rectangle 11"/>
              <p:cNvSpPr>
                <a:spLocks noChangeArrowheads="1"/>
              </p:cNvSpPr>
              <p:nvPr/>
            </p:nvSpPr>
            <p:spPr bwMode="auto">
              <a:xfrm>
                <a:off x="4050641" y="4008166"/>
                <a:ext cx="179286" cy="94916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87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" name="Oval 12"/>
              <p:cNvSpPr>
                <a:spLocks noChangeArrowheads="1"/>
              </p:cNvSpPr>
              <p:nvPr/>
            </p:nvSpPr>
            <p:spPr bwMode="auto">
              <a:xfrm>
                <a:off x="4119192" y="4034531"/>
                <a:ext cx="52731" cy="52731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" name="Rectangle 13"/>
              <p:cNvSpPr>
                <a:spLocks noChangeArrowheads="1"/>
              </p:cNvSpPr>
              <p:nvPr/>
            </p:nvSpPr>
            <p:spPr bwMode="auto">
              <a:xfrm>
                <a:off x="4262770" y="3955435"/>
                <a:ext cx="1294569" cy="253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% CHIRONOMIDAE</a:t>
                </a:r>
              </a:p>
            </p:txBody>
          </p:sp>
          <p:sp>
            <p:nvSpPr>
              <p:cNvPr id="29" name="Line 14"/>
              <p:cNvSpPr>
                <a:spLocks noChangeShapeType="1"/>
              </p:cNvSpPr>
              <p:nvPr/>
            </p:nvSpPr>
            <p:spPr bwMode="auto">
              <a:xfrm>
                <a:off x="4045368" y="4165698"/>
                <a:ext cx="189832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" name="Line 15"/>
              <p:cNvSpPr>
                <a:spLocks noChangeShapeType="1"/>
              </p:cNvSpPr>
              <p:nvPr/>
            </p:nvSpPr>
            <p:spPr bwMode="auto">
              <a:xfrm flipH="1">
                <a:off x="4045368" y="4283025"/>
                <a:ext cx="189832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" name="Line 16"/>
              <p:cNvSpPr>
                <a:spLocks noChangeShapeType="1"/>
              </p:cNvSpPr>
              <p:nvPr/>
            </p:nvSpPr>
            <p:spPr bwMode="auto">
              <a:xfrm>
                <a:off x="4140284" y="4165698"/>
                <a:ext cx="0" cy="117327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" name="Rectangle 17"/>
              <p:cNvSpPr>
                <a:spLocks noChangeArrowheads="1"/>
              </p:cNvSpPr>
              <p:nvPr/>
            </p:nvSpPr>
            <p:spPr bwMode="auto">
              <a:xfrm>
                <a:off x="4050641" y="4170971"/>
                <a:ext cx="179286" cy="106781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99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" name="Rectangle 18"/>
              <p:cNvSpPr>
                <a:spLocks noChangeArrowheads="1"/>
              </p:cNvSpPr>
              <p:nvPr/>
            </p:nvSpPr>
            <p:spPr bwMode="auto">
              <a:xfrm>
                <a:off x="4119192" y="4207883"/>
                <a:ext cx="52731" cy="54049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" name="Rectangle 19"/>
              <p:cNvSpPr>
                <a:spLocks noChangeArrowheads="1"/>
              </p:cNvSpPr>
              <p:nvPr/>
            </p:nvSpPr>
            <p:spPr bwMode="auto">
              <a:xfrm>
                <a:off x="4256294" y="4130766"/>
                <a:ext cx="957521" cy="253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% </a:t>
                </a:r>
                <a:r>
                  <a:rPr kumimoji="0" lang="pt-PT" altLang="pt-PT" sz="1100" b="1" i="0" u="none" strike="noStrike" cap="none" normalizeH="0" baseline="0" dirty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Trichoptera</a:t>
                </a:r>
                <a:endParaRPr kumimoji="0" lang="pt-PT" altLang="pt-PT" sz="11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</p:grpSp>
        <p:sp>
          <p:nvSpPr>
            <p:cNvPr id="35" name="Line 20"/>
            <p:cNvSpPr>
              <a:spLocks noChangeShapeType="1"/>
            </p:cNvSpPr>
            <p:nvPr/>
          </p:nvSpPr>
          <p:spPr bwMode="auto">
            <a:xfrm flipV="1">
              <a:off x="1092420" y="924708"/>
              <a:ext cx="0" cy="995302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Line 21"/>
            <p:cNvSpPr>
              <a:spLocks noChangeShapeType="1"/>
            </p:cNvSpPr>
            <p:nvPr/>
          </p:nvSpPr>
          <p:spPr bwMode="auto">
            <a:xfrm>
              <a:off x="1060781" y="1920010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" name="Line 22"/>
            <p:cNvSpPr>
              <a:spLocks noChangeShapeType="1"/>
            </p:cNvSpPr>
            <p:nvPr/>
          </p:nvSpPr>
          <p:spPr bwMode="auto">
            <a:xfrm>
              <a:off x="1060781" y="924708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Line 23"/>
            <p:cNvSpPr>
              <a:spLocks noChangeShapeType="1"/>
            </p:cNvSpPr>
            <p:nvPr/>
          </p:nvSpPr>
          <p:spPr bwMode="auto">
            <a:xfrm flipH="1">
              <a:off x="1092420" y="1920010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Line 24"/>
            <p:cNvSpPr>
              <a:spLocks noChangeShapeType="1"/>
            </p:cNvSpPr>
            <p:nvPr/>
          </p:nvSpPr>
          <p:spPr bwMode="auto">
            <a:xfrm flipH="1">
              <a:off x="1092420" y="924708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Rectangle 25"/>
            <p:cNvSpPr>
              <a:spLocks noChangeArrowheads="1"/>
            </p:cNvSpPr>
            <p:nvPr/>
          </p:nvSpPr>
          <p:spPr bwMode="auto">
            <a:xfrm>
              <a:off x="1055508" y="1047308"/>
              <a:ext cx="63277" cy="549723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" name="Line 26"/>
            <p:cNvSpPr>
              <a:spLocks noChangeShapeType="1"/>
            </p:cNvSpPr>
            <p:nvPr/>
          </p:nvSpPr>
          <p:spPr bwMode="auto">
            <a:xfrm flipV="1">
              <a:off x="1345530" y="2088750"/>
              <a:ext cx="0" cy="174540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" name="Line 27"/>
            <p:cNvSpPr>
              <a:spLocks noChangeShapeType="1"/>
            </p:cNvSpPr>
            <p:nvPr/>
          </p:nvSpPr>
          <p:spPr bwMode="auto">
            <a:xfrm>
              <a:off x="1313891" y="3834153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" name="Line 28"/>
            <p:cNvSpPr>
              <a:spLocks noChangeShapeType="1"/>
            </p:cNvSpPr>
            <p:nvPr/>
          </p:nvSpPr>
          <p:spPr bwMode="auto">
            <a:xfrm>
              <a:off x="1313891" y="2088750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" name="Line 29"/>
            <p:cNvSpPr>
              <a:spLocks noChangeShapeType="1"/>
            </p:cNvSpPr>
            <p:nvPr/>
          </p:nvSpPr>
          <p:spPr bwMode="auto">
            <a:xfrm flipH="1">
              <a:off x="1345530" y="3834153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5" name="Line 30"/>
            <p:cNvSpPr>
              <a:spLocks noChangeShapeType="1"/>
            </p:cNvSpPr>
            <p:nvPr/>
          </p:nvSpPr>
          <p:spPr bwMode="auto">
            <a:xfrm flipH="1">
              <a:off x="1345530" y="2088750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" name="Rectangle 31"/>
            <p:cNvSpPr>
              <a:spLocks noChangeArrowheads="1"/>
            </p:cNvSpPr>
            <p:nvPr/>
          </p:nvSpPr>
          <p:spPr bwMode="auto">
            <a:xfrm>
              <a:off x="1308618" y="2506644"/>
              <a:ext cx="73824" cy="1236547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7" name="Line 32"/>
            <p:cNvSpPr>
              <a:spLocks noChangeShapeType="1"/>
            </p:cNvSpPr>
            <p:nvPr/>
          </p:nvSpPr>
          <p:spPr bwMode="auto">
            <a:xfrm flipV="1">
              <a:off x="1598640" y="1983287"/>
              <a:ext cx="0" cy="191414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" name="Line 33"/>
            <p:cNvSpPr>
              <a:spLocks noChangeShapeType="1"/>
            </p:cNvSpPr>
            <p:nvPr/>
          </p:nvSpPr>
          <p:spPr bwMode="auto">
            <a:xfrm>
              <a:off x="1577547" y="3897430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9" name="Line 34"/>
            <p:cNvSpPr>
              <a:spLocks noChangeShapeType="1"/>
            </p:cNvSpPr>
            <p:nvPr/>
          </p:nvSpPr>
          <p:spPr bwMode="auto">
            <a:xfrm>
              <a:off x="1577547" y="1983287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0" name="Line 35"/>
            <p:cNvSpPr>
              <a:spLocks noChangeShapeType="1"/>
            </p:cNvSpPr>
            <p:nvPr/>
          </p:nvSpPr>
          <p:spPr bwMode="auto">
            <a:xfrm flipH="1">
              <a:off x="1598640" y="3897430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1" name="Line 36"/>
            <p:cNvSpPr>
              <a:spLocks noChangeShapeType="1"/>
            </p:cNvSpPr>
            <p:nvPr/>
          </p:nvSpPr>
          <p:spPr bwMode="auto">
            <a:xfrm flipH="1">
              <a:off x="1598640" y="1983287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2" name="Rectangle 37"/>
            <p:cNvSpPr>
              <a:spLocks noChangeArrowheads="1"/>
            </p:cNvSpPr>
            <p:nvPr/>
          </p:nvSpPr>
          <p:spPr bwMode="auto">
            <a:xfrm>
              <a:off x="1561728" y="2188939"/>
              <a:ext cx="73824" cy="1036168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3" name="Line 38"/>
            <p:cNvSpPr>
              <a:spLocks noChangeShapeType="1"/>
            </p:cNvSpPr>
            <p:nvPr/>
          </p:nvSpPr>
          <p:spPr bwMode="auto">
            <a:xfrm flipV="1">
              <a:off x="1862296" y="1233333"/>
              <a:ext cx="0" cy="202868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4" name="Line 39"/>
            <p:cNvSpPr>
              <a:spLocks noChangeShapeType="1"/>
            </p:cNvSpPr>
            <p:nvPr/>
          </p:nvSpPr>
          <p:spPr bwMode="auto">
            <a:xfrm>
              <a:off x="1830657" y="3262019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5" name="Line 40"/>
            <p:cNvSpPr>
              <a:spLocks noChangeShapeType="1"/>
            </p:cNvSpPr>
            <p:nvPr/>
          </p:nvSpPr>
          <p:spPr bwMode="auto">
            <a:xfrm>
              <a:off x="1830657" y="1224000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6" name="Line 41"/>
            <p:cNvSpPr>
              <a:spLocks noChangeShapeType="1"/>
            </p:cNvSpPr>
            <p:nvPr/>
          </p:nvSpPr>
          <p:spPr bwMode="auto">
            <a:xfrm flipH="1">
              <a:off x="1862296" y="3262019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7" name="Line 42"/>
            <p:cNvSpPr>
              <a:spLocks noChangeShapeType="1"/>
            </p:cNvSpPr>
            <p:nvPr/>
          </p:nvSpPr>
          <p:spPr bwMode="auto">
            <a:xfrm flipH="1">
              <a:off x="1862296" y="1224000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8" name="Rectangle 43"/>
            <p:cNvSpPr>
              <a:spLocks noChangeArrowheads="1"/>
            </p:cNvSpPr>
            <p:nvPr/>
          </p:nvSpPr>
          <p:spPr bwMode="auto">
            <a:xfrm>
              <a:off x="1825384" y="1258233"/>
              <a:ext cx="73824" cy="1396059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9" name="Line 44"/>
            <p:cNvSpPr>
              <a:spLocks noChangeShapeType="1"/>
            </p:cNvSpPr>
            <p:nvPr/>
          </p:nvSpPr>
          <p:spPr bwMode="auto">
            <a:xfrm flipV="1">
              <a:off x="2115405" y="1623397"/>
              <a:ext cx="0" cy="199851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0" name="Line 45"/>
            <p:cNvSpPr>
              <a:spLocks noChangeShapeType="1"/>
            </p:cNvSpPr>
            <p:nvPr/>
          </p:nvSpPr>
          <p:spPr bwMode="auto">
            <a:xfrm>
              <a:off x="2083767" y="3621909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1" name="Line 46"/>
            <p:cNvSpPr>
              <a:spLocks noChangeShapeType="1"/>
            </p:cNvSpPr>
            <p:nvPr/>
          </p:nvSpPr>
          <p:spPr bwMode="auto">
            <a:xfrm>
              <a:off x="2083767" y="1623397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2" name="Line 47"/>
            <p:cNvSpPr>
              <a:spLocks noChangeShapeType="1"/>
            </p:cNvSpPr>
            <p:nvPr/>
          </p:nvSpPr>
          <p:spPr bwMode="auto">
            <a:xfrm flipH="1">
              <a:off x="2115405" y="3621909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3" name="Line 48"/>
            <p:cNvSpPr>
              <a:spLocks noChangeShapeType="1"/>
            </p:cNvSpPr>
            <p:nvPr/>
          </p:nvSpPr>
          <p:spPr bwMode="auto">
            <a:xfrm flipH="1">
              <a:off x="2115405" y="1623397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4" name="Rectangle 49"/>
            <p:cNvSpPr>
              <a:spLocks noChangeArrowheads="1"/>
            </p:cNvSpPr>
            <p:nvPr/>
          </p:nvSpPr>
          <p:spPr bwMode="auto">
            <a:xfrm>
              <a:off x="2078494" y="1902872"/>
              <a:ext cx="73824" cy="1258958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5" name="Line 50"/>
            <p:cNvSpPr>
              <a:spLocks noChangeShapeType="1"/>
            </p:cNvSpPr>
            <p:nvPr/>
          </p:nvSpPr>
          <p:spPr bwMode="auto">
            <a:xfrm flipV="1">
              <a:off x="2379062" y="1707767"/>
              <a:ext cx="0" cy="79360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6" name="Line 51"/>
            <p:cNvSpPr>
              <a:spLocks noChangeShapeType="1"/>
            </p:cNvSpPr>
            <p:nvPr/>
          </p:nvSpPr>
          <p:spPr bwMode="auto">
            <a:xfrm>
              <a:off x="2347423" y="2501371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7" name="Line 52"/>
            <p:cNvSpPr>
              <a:spLocks noChangeShapeType="1"/>
            </p:cNvSpPr>
            <p:nvPr/>
          </p:nvSpPr>
          <p:spPr bwMode="auto">
            <a:xfrm>
              <a:off x="2347423" y="1707767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8" name="Line 53"/>
            <p:cNvSpPr>
              <a:spLocks noChangeShapeType="1"/>
            </p:cNvSpPr>
            <p:nvPr/>
          </p:nvSpPr>
          <p:spPr bwMode="auto">
            <a:xfrm flipH="1">
              <a:off x="2379062" y="2501371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9" name="Line 54"/>
            <p:cNvSpPr>
              <a:spLocks noChangeShapeType="1"/>
            </p:cNvSpPr>
            <p:nvPr/>
          </p:nvSpPr>
          <p:spPr bwMode="auto">
            <a:xfrm flipH="1">
              <a:off x="2379062" y="1707767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0" name="Rectangle 55"/>
            <p:cNvSpPr>
              <a:spLocks noChangeArrowheads="1"/>
            </p:cNvSpPr>
            <p:nvPr/>
          </p:nvSpPr>
          <p:spPr bwMode="auto">
            <a:xfrm>
              <a:off x="2342150" y="1860687"/>
              <a:ext cx="73824" cy="328252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1" name="Line 56"/>
            <p:cNvSpPr>
              <a:spLocks noChangeShapeType="1"/>
            </p:cNvSpPr>
            <p:nvPr/>
          </p:nvSpPr>
          <p:spPr bwMode="auto">
            <a:xfrm flipV="1">
              <a:off x="2632171" y="1707767"/>
              <a:ext cx="0" cy="1987967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2" name="Line 57"/>
            <p:cNvSpPr>
              <a:spLocks noChangeShapeType="1"/>
            </p:cNvSpPr>
            <p:nvPr/>
          </p:nvSpPr>
          <p:spPr bwMode="auto">
            <a:xfrm>
              <a:off x="2600533" y="3695733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3" name="Line 58"/>
            <p:cNvSpPr>
              <a:spLocks noChangeShapeType="1"/>
            </p:cNvSpPr>
            <p:nvPr/>
          </p:nvSpPr>
          <p:spPr bwMode="auto">
            <a:xfrm>
              <a:off x="2600533" y="1707767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4" name="Line 59"/>
            <p:cNvSpPr>
              <a:spLocks noChangeShapeType="1"/>
            </p:cNvSpPr>
            <p:nvPr/>
          </p:nvSpPr>
          <p:spPr bwMode="auto">
            <a:xfrm flipH="1">
              <a:off x="2632171" y="3695733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5" name="Line 60"/>
            <p:cNvSpPr>
              <a:spLocks noChangeShapeType="1"/>
            </p:cNvSpPr>
            <p:nvPr/>
          </p:nvSpPr>
          <p:spPr bwMode="auto">
            <a:xfrm flipH="1">
              <a:off x="2632171" y="1707767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6" name="Rectangle 61"/>
            <p:cNvSpPr>
              <a:spLocks noChangeArrowheads="1"/>
            </p:cNvSpPr>
            <p:nvPr/>
          </p:nvSpPr>
          <p:spPr bwMode="auto">
            <a:xfrm>
              <a:off x="2595259" y="1902872"/>
              <a:ext cx="73824" cy="1682126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7" name="Line 62"/>
            <p:cNvSpPr>
              <a:spLocks noChangeShapeType="1"/>
            </p:cNvSpPr>
            <p:nvPr/>
          </p:nvSpPr>
          <p:spPr bwMode="auto">
            <a:xfrm flipV="1">
              <a:off x="2885281" y="2099296"/>
              <a:ext cx="0" cy="158589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8" name="Line 63"/>
            <p:cNvSpPr>
              <a:spLocks noChangeShapeType="1"/>
            </p:cNvSpPr>
            <p:nvPr/>
          </p:nvSpPr>
          <p:spPr bwMode="auto">
            <a:xfrm>
              <a:off x="2864189" y="3685187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9" name="Line 64"/>
            <p:cNvSpPr>
              <a:spLocks noChangeShapeType="1"/>
            </p:cNvSpPr>
            <p:nvPr/>
          </p:nvSpPr>
          <p:spPr bwMode="auto">
            <a:xfrm>
              <a:off x="2864189" y="2099296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0" name="Line 65"/>
            <p:cNvSpPr>
              <a:spLocks noChangeShapeType="1"/>
            </p:cNvSpPr>
            <p:nvPr/>
          </p:nvSpPr>
          <p:spPr bwMode="auto">
            <a:xfrm flipH="1">
              <a:off x="2885281" y="3685187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" name="Line 66"/>
            <p:cNvSpPr>
              <a:spLocks noChangeShapeType="1"/>
            </p:cNvSpPr>
            <p:nvPr/>
          </p:nvSpPr>
          <p:spPr bwMode="auto">
            <a:xfrm flipH="1">
              <a:off x="2885281" y="2099296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" name="Rectangle 67"/>
            <p:cNvSpPr>
              <a:spLocks noChangeArrowheads="1"/>
            </p:cNvSpPr>
            <p:nvPr/>
          </p:nvSpPr>
          <p:spPr bwMode="auto">
            <a:xfrm>
              <a:off x="2858916" y="2167846"/>
              <a:ext cx="63277" cy="1332781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" name="Line 68"/>
            <p:cNvSpPr>
              <a:spLocks noChangeShapeType="1"/>
            </p:cNvSpPr>
            <p:nvPr/>
          </p:nvSpPr>
          <p:spPr bwMode="auto">
            <a:xfrm flipV="1">
              <a:off x="3148937" y="2162573"/>
              <a:ext cx="0" cy="144879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" name="Line 69"/>
            <p:cNvSpPr>
              <a:spLocks noChangeShapeType="1"/>
            </p:cNvSpPr>
            <p:nvPr/>
          </p:nvSpPr>
          <p:spPr bwMode="auto">
            <a:xfrm>
              <a:off x="3117299" y="3611363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" name="Line 70"/>
            <p:cNvSpPr>
              <a:spLocks noChangeShapeType="1"/>
            </p:cNvSpPr>
            <p:nvPr/>
          </p:nvSpPr>
          <p:spPr bwMode="auto">
            <a:xfrm>
              <a:off x="3117299" y="2162573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" name="Line 71"/>
            <p:cNvSpPr>
              <a:spLocks noChangeShapeType="1"/>
            </p:cNvSpPr>
            <p:nvPr/>
          </p:nvSpPr>
          <p:spPr bwMode="auto">
            <a:xfrm flipH="1">
              <a:off x="3148937" y="3611363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" name="Line 72"/>
            <p:cNvSpPr>
              <a:spLocks noChangeShapeType="1"/>
            </p:cNvSpPr>
            <p:nvPr/>
          </p:nvSpPr>
          <p:spPr bwMode="auto">
            <a:xfrm flipH="1">
              <a:off x="3148937" y="2162573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" name="Rectangle 73"/>
            <p:cNvSpPr>
              <a:spLocks noChangeArrowheads="1"/>
            </p:cNvSpPr>
            <p:nvPr/>
          </p:nvSpPr>
          <p:spPr bwMode="auto">
            <a:xfrm>
              <a:off x="3112025" y="2199485"/>
              <a:ext cx="73824" cy="1174588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9" name="Line 74"/>
            <p:cNvSpPr>
              <a:spLocks noChangeShapeType="1"/>
            </p:cNvSpPr>
            <p:nvPr/>
          </p:nvSpPr>
          <p:spPr bwMode="auto">
            <a:xfrm flipV="1">
              <a:off x="3402047" y="1442792"/>
              <a:ext cx="0" cy="656504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" name="Line 75"/>
            <p:cNvSpPr>
              <a:spLocks noChangeShapeType="1"/>
            </p:cNvSpPr>
            <p:nvPr/>
          </p:nvSpPr>
          <p:spPr bwMode="auto">
            <a:xfrm>
              <a:off x="3380955" y="2099296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1" name="Line 76"/>
            <p:cNvSpPr>
              <a:spLocks noChangeShapeType="1"/>
            </p:cNvSpPr>
            <p:nvPr/>
          </p:nvSpPr>
          <p:spPr bwMode="auto">
            <a:xfrm>
              <a:off x="3380955" y="1442792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" name="Line 77"/>
            <p:cNvSpPr>
              <a:spLocks noChangeShapeType="1"/>
            </p:cNvSpPr>
            <p:nvPr/>
          </p:nvSpPr>
          <p:spPr bwMode="auto">
            <a:xfrm flipH="1">
              <a:off x="3402047" y="2099296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" name="Line 78"/>
            <p:cNvSpPr>
              <a:spLocks noChangeShapeType="1"/>
            </p:cNvSpPr>
            <p:nvPr/>
          </p:nvSpPr>
          <p:spPr bwMode="auto">
            <a:xfrm flipH="1">
              <a:off x="3402047" y="1442792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" name="Rectangle 79"/>
            <p:cNvSpPr>
              <a:spLocks noChangeArrowheads="1"/>
            </p:cNvSpPr>
            <p:nvPr/>
          </p:nvSpPr>
          <p:spPr bwMode="auto">
            <a:xfrm>
              <a:off x="3365135" y="1575939"/>
              <a:ext cx="73824" cy="370437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5" name="Line 80"/>
            <p:cNvSpPr>
              <a:spLocks noChangeShapeType="1"/>
            </p:cNvSpPr>
            <p:nvPr/>
          </p:nvSpPr>
          <p:spPr bwMode="auto">
            <a:xfrm flipV="1">
              <a:off x="3665703" y="2057111"/>
              <a:ext cx="0" cy="1745403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Line 81"/>
            <p:cNvSpPr>
              <a:spLocks noChangeShapeType="1"/>
            </p:cNvSpPr>
            <p:nvPr/>
          </p:nvSpPr>
          <p:spPr bwMode="auto">
            <a:xfrm>
              <a:off x="3634064" y="3802514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7" name="Line 82"/>
            <p:cNvSpPr>
              <a:spLocks noChangeShapeType="1"/>
            </p:cNvSpPr>
            <p:nvPr/>
          </p:nvSpPr>
          <p:spPr bwMode="auto">
            <a:xfrm>
              <a:off x="3634064" y="2057111"/>
              <a:ext cx="31639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8" name="Line 83"/>
            <p:cNvSpPr>
              <a:spLocks noChangeShapeType="1"/>
            </p:cNvSpPr>
            <p:nvPr/>
          </p:nvSpPr>
          <p:spPr bwMode="auto">
            <a:xfrm flipH="1">
              <a:off x="3665703" y="3802514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9" name="Line 84"/>
            <p:cNvSpPr>
              <a:spLocks noChangeShapeType="1"/>
            </p:cNvSpPr>
            <p:nvPr/>
          </p:nvSpPr>
          <p:spPr bwMode="auto">
            <a:xfrm flipH="1">
              <a:off x="3665703" y="2057111"/>
              <a:ext cx="21092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0" name="Rectangle 85"/>
            <p:cNvSpPr>
              <a:spLocks noChangeArrowheads="1"/>
            </p:cNvSpPr>
            <p:nvPr/>
          </p:nvSpPr>
          <p:spPr bwMode="auto">
            <a:xfrm>
              <a:off x="3628791" y="3182922"/>
              <a:ext cx="73824" cy="528630"/>
            </a:xfrm>
            <a:prstGeom prst="rect">
              <a:avLst/>
            </a:prstGeom>
            <a:pattFill prst="pct30">
              <a:fgClr>
                <a:srgbClr val="FF40FF"/>
              </a:fgClr>
              <a:bgClr>
                <a:srgbClr val="FFFF87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Oval 86"/>
            <p:cNvSpPr>
              <a:spLocks noChangeArrowheads="1"/>
            </p:cNvSpPr>
            <p:nvPr/>
          </p:nvSpPr>
          <p:spPr bwMode="auto">
            <a:xfrm>
              <a:off x="1071327" y="1411154"/>
              <a:ext cx="52731" cy="54049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2" name="Oval 87"/>
            <p:cNvSpPr>
              <a:spLocks noChangeArrowheads="1"/>
            </p:cNvSpPr>
            <p:nvPr/>
          </p:nvSpPr>
          <p:spPr bwMode="auto">
            <a:xfrm>
              <a:off x="1324437" y="3251473"/>
              <a:ext cx="52731" cy="54049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3" name="Oval 88"/>
            <p:cNvSpPr>
              <a:spLocks noChangeArrowheads="1"/>
            </p:cNvSpPr>
            <p:nvPr/>
          </p:nvSpPr>
          <p:spPr bwMode="auto">
            <a:xfrm>
              <a:off x="1577547" y="3051094"/>
              <a:ext cx="52731" cy="527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Oval 89"/>
            <p:cNvSpPr>
              <a:spLocks noChangeArrowheads="1"/>
            </p:cNvSpPr>
            <p:nvPr/>
          </p:nvSpPr>
          <p:spPr bwMode="auto">
            <a:xfrm>
              <a:off x="1841203" y="1517934"/>
              <a:ext cx="52731" cy="527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5" name="Oval 90"/>
            <p:cNvSpPr>
              <a:spLocks noChangeArrowheads="1"/>
            </p:cNvSpPr>
            <p:nvPr/>
          </p:nvSpPr>
          <p:spPr bwMode="auto">
            <a:xfrm>
              <a:off x="2094313" y="2099296"/>
              <a:ext cx="52731" cy="527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Oval 91"/>
            <p:cNvSpPr>
              <a:spLocks noChangeArrowheads="1"/>
            </p:cNvSpPr>
            <p:nvPr/>
          </p:nvSpPr>
          <p:spPr bwMode="auto">
            <a:xfrm>
              <a:off x="2357969" y="2067657"/>
              <a:ext cx="52731" cy="527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Oval 92"/>
            <p:cNvSpPr>
              <a:spLocks noChangeArrowheads="1"/>
            </p:cNvSpPr>
            <p:nvPr/>
          </p:nvSpPr>
          <p:spPr bwMode="auto">
            <a:xfrm>
              <a:off x="2611079" y="2025472"/>
              <a:ext cx="52731" cy="527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Oval 93"/>
            <p:cNvSpPr>
              <a:spLocks noChangeArrowheads="1"/>
            </p:cNvSpPr>
            <p:nvPr/>
          </p:nvSpPr>
          <p:spPr bwMode="auto">
            <a:xfrm>
              <a:off x="2864189" y="2278582"/>
              <a:ext cx="52731" cy="527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9" name="Oval 94"/>
            <p:cNvSpPr>
              <a:spLocks noChangeArrowheads="1"/>
            </p:cNvSpPr>
            <p:nvPr/>
          </p:nvSpPr>
          <p:spPr bwMode="auto">
            <a:xfrm>
              <a:off x="3127845" y="2998363"/>
              <a:ext cx="52731" cy="527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0" name="Oval 95"/>
            <p:cNvSpPr>
              <a:spLocks noChangeArrowheads="1"/>
            </p:cNvSpPr>
            <p:nvPr/>
          </p:nvSpPr>
          <p:spPr bwMode="auto">
            <a:xfrm>
              <a:off x="3380955" y="1802683"/>
              <a:ext cx="52731" cy="527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1" name="Oval 96"/>
            <p:cNvSpPr>
              <a:spLocks noChangeArrowheads="1"/>
            </p:cNvSpPr>
            <p:nvPr/>
          </p:nvSpPr>
          <p:spPr bwMode="auto">
            <a:xfrm>
              <a:off x="3644611" y="3463716"/>
              <a:ext cx="52731" cy="527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2" name="Line 97"/>
            <p:cNvSpPr>
              <a:spLocks noChangeShapeType="1"/>
            </p:cNvSpPr>
            <p:nvPr/>
          </p:nvSpPr>
          <p:spPr bwMode="auto">
            <a:xfrm flipV="1">
              <a:off x="1187336" y="3802514"/>
              <a:ext cx="0" cy="21092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3" name="Line 98"/>
            <p:cNvSpPr>
              <a:spLocks noChangeShapeType="1"/>
            </p:cNvSpPr>
            <p:nvPr/>
          </p:nvSpPr>
          <p:spPr bwMode="auto">
            <a:xfrm>
              <a:off x="1166244" y="4013439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4" name="Line 99"/>
            <p:cNvSpPr>
              <a:spLocks noChangeShapeType="1"/>
            </p:cNvSpPr>
            <p:nvPr/>
          </p:nvSpPr>
          <p:spPr bwMode="auto">
            <a:xfrm>
              <a:off x="1166244" y="3802514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5" name="Line 100"/>
            <p:cNvSpPr>
              <a:spLocks noChangeShapeType="1"/>
            </p:cNvSpPr>
            <p:nvPr/>
          </p:nvSpPr>
          <p:spPr bwMode="auto">
            <a:xfrm flipH="1">
              <a:off x="1187336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6" name="Line 101"/>
            <p:cNvSpPr>
              <a:spLocks noChangeShapeType="1"/>
            </p:cNvSpPr>
            <p:nvPr/>
          </p:nvSpPr>
          <p:spPr bwMode="auto">
            <a:xfrm flipH="1">
              <a:off x="1187336" y="3802514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7" name="Rectangle 102"/>
            <p:cNvSpPr>
              <a:spLocks noChangeArrowheads="1"/>
            </p:cNvSpPr>
            <p:nvPr/>
          </p:nvSpPr>
          <p:spPr bwMode="auto">
            <a:xfrm>
              <a:off x="1145151" y="4013439"/>
              <a:ext cx="84370" cy="1318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8" name="Line 103"/>
            <p:cNvSpPr>
              <a:spLocks noChangeShapeType="1"/>
            </p:cNvSpPr>
            <p:nvPr/>
          </p:nvSpPr>
          <p:spPr bwMode="auto">
            <a:xfrm flipV="1">
              <a:off x="1450992" y="3865791"/>
              <a:ext cx="0" cy="147647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9" name="Line 104"/>
            <p:cNvSpPr>
              <a:spLocks noChangeShapeType="1"/>
            </p:cNvSpPr>
            <p:nvPr/>
          </p:nvSpPr>
          <p:spPr bwMode="auto">
            <a:xfrm>
              <a:off x="1419353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0" name="Line 105"/>
            <p:cNvSpPr>
              <a:spLocks noChangeShapeType="1"/>
            </p:cNvSpPr>
            <p:nvPr/>
          </p:nvSpPr>
          <p:spPr bwMode="auto">
            <a:xfrm>
              <a:off x="1419353" y="3865791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1" name="Line 106"/>
            <p:cNvSpPr>
              <a:spLocks noChangeShapeType="1"/>
            </p:cNvSpPr>
            <p:nvPr/>
          </p:nvSpPr>
          <p:spPr bwMode="auto">
            <a:xfrm flipH="1">
              <a:off x="1450992" y="4013439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2" name="Line 107"/>
            <p:cNvSpPr>
              <a:spLocks noChangeShapeType="1"/>
            </p:cNvSpPr>
            <p:nvPr/>
          </p:nvSpPr>
          <p:spPr bwMode="auto">
            <a:xfrm flipH="1">
              <a:off x="1450992" y="3865791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3" name="Rectangle 108"/>
            <p:cNvSpPr>
              <a:spLocks noChangeArrowheads="1"/>
            </p:cNvSpPr>
            <p:nvPr/>
          </p:nvSpPr>
          <p:spPr bwMode="auto">
            <a:xfrm>
              <a:off x="1414080" y="3955434"/>
              <a:ext cx="73824" cy="52731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4" name="Line 109"/>
            <p:cNvSpPr>
              <a:spLocks noChangeShapeType="1"/>
            </p:cNvSpPr>
            <p:nvPr/>
          </p:nvSpPr>
          <p:spPr bwMode="auto">
            <a:xfrm>
              <a:off x="1704102" y="4013439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5" name="Line 110"/>
            <p:cNvSpPr>
              <a:spLocks noChangeShapeType="1"/>
            </p:cNvSpPr>
            <p:nvPr/>
          </p:nvSpPr>
          <p:spPr bwMode="auto">
            <a:xfrm>
              <a:off x="1672463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6" name="Line 111"/>
            <p:cNvSpPr>
              <a:spLocks noChangeShapeType="1"/>
            </p:cNvSpPr>
            <p:nvPr/>
          </p:nvSpPr>
          <p:spPr bwMode="auto">
            <a:xfrm>
              <a:off x="1672463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7" name="Line 112"/>
            <p:cNvSpPr>
              <a:spLocks noChangeShapeType="1"/>
            </p:cNvSpPr>
            <p:nvPr/>
          </p:nvSpPr>
          <p:spPr bwMode="auto">
            <a:xfrm flipH="1">
              <a:off x="1704102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8" name="Line 113"/>
            <p:cNvSpPr>
              <a:spLocks noChangeShapeType="1"/>
            </p:cNvSpPr>
            <p:nvPr/>
          </p:nvSpPr>
          <p:spPr bwMode="auto">
            <a:xfrm flipH="1">
              <a:off x="1704102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9" name="Rectangle 114"/>
            <p:cNvSpPr>
              <a:spLocks noChangeArrowheads="1"/>
            </p:cNvSpPr>
            <p:nvPr/>
          </p:nvSpPr>
          <p:spPr bwMode="auto">
            <a:xfrm>
              <a:off x="1661917" y="4013439"/>
              <a:ext cx="84370" cy="1318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0" name="Line 115"/>
            <p:cNvSpPr>
              <a:spLocks noChangeShapeType="1"/>
            </p:cNvSpPr>
            <p:nvPr/>
          </p:nvSpPr>
          <p:spPr bwMode="auto">
            <a:xfrm>
              <a:off x="1967758" y="4013439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1" name="Line 116"/>
            <p:cNvSpPr>
              <a:spLocks noChangeShapeType="1"/>
            </p:cNvSpPr>
            <p:nvPr/>
          </p:nvSpPr>
          <p:spPr bwMode="auto">
            <a:xfrm>
              <a:off x="1936119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2" name="Line 117"/>
            <p:cNvSpPr>
              <a:spLocks noChangeShapeType="1"/>
            </p:cNvSpPr>
            <p:nvPr/>
          </p:nvSpPr>
          <p:spPr bwMode="auto">
            <a:xfrm>
              <a:off x="1936119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3" name="Line 118"/>
            <p:cNvSpPr>
              <a:spLocks noChangeShapeType="1"/>
            </p:cNvSpPr>
            <p:nvPr/>
          </p:nvSpPr>
          <p:spPr bwMode="auto">
            <a:xfrm flipH="1">
              <a:off x="1967758" y="4013439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4" name="Line 119"/>
            <p:cNvSpPr>
              <a:spLocks noChangeShapeType="1"/>
            </p:cNvSpPr>
            <p:nvPr/>
          </p:nvSpPr>
          <p:spPr bwMode="auto">
            <a:xfrm flipH="1">
              <a:off x="1967758" y="4013439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5" name="Rectangle 120"/>
            <p:cNvSpPr>
              <a:spLocks noChangeArrowheads="1"/>
            </p:cNvSpPr>
            <p:nvPr/>
          </p:nvSpPr>
          <p:spPr bwMode="auto">
            <a:xfrm>
              <a:off x="1925573" y="4013439"/>
              <a:ext cx="73824" cy="1318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6" name="Line 121"/>
            <p:cNvSpPr>
              <a:spLocks noChangeShapeType="1"/>
            </p:cNvSpPr>
            <p:nvPr/>
          </p:nvSpPr>
          <p:spPr bwMode="auto">
            <a:xfrm>
              <a:off x="2220868" y="4013439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7" name="Line 122"/>
            <p:cNvSpPr>
              <a:spLocks noChangeShapeType="1"/>
            </p:cNvSpPr>
            <p:nvPr/>
          </p:nvSpPr>
          <p:spPr bwMode="auto">
            <a:xfrm>
              <a:off x="2189229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8" name="Line 123"/>
            <p:cNvSpPr>
              <a:spLocks noChangeShapeType="1"/>
            </p:cNvSpPr>
            <p:nvPr/>
          </p:nvSpPr>
          <p:spPr bwMode="auto">
            <a:xfrm>
              <a:off x="2189229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9" name="Line 124"/>
            <p:cNvSpPr>
              <a:spLocks noChangeShapeType="1"/>
            </p:cNvSpPr>
            <p:nvPr/>
          </p:nvSpPr>
          <p:spPr bwMode="auto">
            <a:xfrm flipH="1">
              <a:off x="2220868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0" name="Line 125"/>
            <p:cNvSpPr>
              <a:spLocks noChangeShapeType="1"/>
            </p:cNvSpPr>
            <p:nvPr/>
          </p:nvSpPr>
          <p:spPr bwMode="auto">
            <a:xfrm flipH="1">
              <a:off x="2220868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1" name="Rectangle 126"/>
            <p:cNvSpPr>
              <a:spLocks noChangeArrowheads="1"/>
            </p:cNvSpPr>
            <p:nvPr/>
          </p:nvSpPr>
          <p:spPr bwMode="auto">
            <a:xfrm>
              <a:off x="2178683" y="4013439"/>
              <a:ext cx="84370" cy="1318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2" name="Line 127"/>
            <p:cNvSpPr>
              <a:spLocks noChangeShapeType="1"/>
            </p:cNvSpPr>
            <p:nvPr/>
          </p:nvSpPr>
          <p:spPr bwMode="auto">
            <a:xfrm>
              <a:off x="2473978" y="4013439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3" name="Line 128"/>
            <p:cNvSpPr>
              <a:spLocks noChangeShapeType="1"/>
            </p:cNvSpPr>
            <p:nvPr/>
          </p:nvSpPr>
          <p:spPr bwMode="auto">
            <a:xfrm>
              <a:off x="2452885" y="4013439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4" name="Line 129"/>
            <p:cNvSpPr>
              <a:spLocks noChangeShapeType="1"/>
            </p:cNvSpPr>
            <p:nvPr/>
          </p:nvSpPr>
          <p:spPr bwMode="auto">
            <a:xfrm>
              <a:off x="2452885" y="4013439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5" name="Line 130"/>
            <p:cNvSpPr>
              <a:spLocks noChangeShapeType="1"/>
            </p:cNvSpPr>
            <p:nvPr/>
          </p:nvSpPr>
          <p:spPr bwMode="auto">
            <a:xfrm flipH="1">
              <a:off x="2473978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6" name="Line 131"/>
            <p:cNvSpPr>
              <a:spLocks noChangeShapeType="1"/>
            </p:cNvSpPr>
            <p:nvPr/>
          </p:nvSpPr>
          <p:spPr bwMode="auto">
            <a:xfrm flipH="1">
              <a:off x="2473978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7" name="Rectangle 132"/>
            <p:cNvSpPr>
              <a:spLocks noChangeArrowheads="1"/>
            </p:cNvSpPr>
            <p:nvPr/>
          </p:nvSpPr>
          <p:spPr bwMode="auto">
            <a:xfrm>
              <a:off x="2431793" y="4013439"/>
              <a:ext cx="84370" cy="1318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8" name="Line 133"/>
            <p:cNvSpPr>
              <a:spLocks noChangeShapeType="1"/>
            </p:cNvSpPr>
            <p:nvPr/>
          </p:nvSpPr>
          <p:spPr bwMode="auto">
            <a:xfrm>
              <a:off x="2737634" y="4013439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9" name="Line 134"/>
            <p:cNvSpPr>
              <a:spLocks noChangeShapeType="1"/>
            </p:cNvSpPr>
            <p:nvPr/>
          </p:nvSpPr>
          <p:spPr bwMode="auto">
            <a:xfrm>
              <a:off x="2705995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0" name="Line 135"/>
            <p:cNvSpPr>
              <a:spLocks noChangeShapeType="1"/>
            </p:cNvSpPr>
            <p:nvPr/>
          </p:nvSpPr>
          <p:spPr bwMode="auto">
            <a:xfrm>
              <a:off x="2705995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1" name="Line 136"/>
            <p:cNvSpPr>
              <a:spLocks noChangeShapeType="1"/>
            </p:cNvSpPr>
            <p:nvPr/>
          </p:nvSpPr>
          <p:spPr bwMode="auto">
            <a:xfrm flipH="1">
              <a:off x="2737634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2" name="Line 137"/>
            <p:cNvSpPr>
              <a:spLocks noChangeShapeType="1"/>
            </p:cNvSpPr>
            <p:nvPr/>
          </p:nvSpPr>
          <p:spPr bwMode="auto">
            <a:xfrm flipH="1">
              <a:off x="2737634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3" name="Rectangle 138"/>
            <p:cNvSpPr>
              <a:spLocks noChangeArrowheads="1"/>
            </p:cNvSpPr>
            <p:nvPr/>
          </p:nvSpPr>
          <p:spPr bwMode="auto">
            <a:xfrm>
              <a:off x="2695449" y="4013439"/>
              <a:ext cx="84370" cy="1318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4" name="Line 139"/>
            <p:cNvSpPr>
              <a:spLocks noChangeShapeType="1"/>
            </p:cNvSpPr>
            <p:nvPr/>
          </p:nvSpPr>
          <p:spPr bwMode="auto">
            <a:xfrm>
              <a:off x="2990744" y="4013439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5" name="Line 140"/>
            <p:cNvSpPr>
              <a:spLocks noChangeShapeType="1"/>
            </p:cNvSpPr>
            <p:nvPr/>
          </p:nvSpPr>
          <p:spPr bwMode="auto">
            <a:xfrm>
              <a:off x="2959105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6" name="Line 141"/>
            <p:cNvSpPr>
              <a:spLocks noChangeShapeType="1"/>
            </p:cNvSpPr>
            <p:nvPr/>
          </p:nvSpPr>
          <p:spPr bwMode="auto">
            <a:xfrm>
              <a:off x="2959105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7" name="Line 142"/>
            <p:cNvSpPr>
              <a:spLocks noChangeShapeType="1"/>
            </p:cNvSpPr>
            <p:nvPr/>
          </p:nvSpPr>
          <p:spPr bwMode="auto">
            <a:xfrm flipH="1">
              <a:off x="2990744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8" name="Line 143"/>
            <p:cNvSpPr>
              <a:spLocks noChangeShapeType="1"/>
            </p:cNvSpPr>
            <p:nvPr/>
          </p:nvSpPr>
          <p:spPr bwMode="auto">
            <a:xfrm flipH="1">
              <a:off x="2990744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9" name="Rectangle 144"/>
            <p:cNvSpPr>
              <a:spLocks noChangeArrowheads="1"/>
            </p:cNvSpPr>
            <p:nvPr/>
          </p:nvSpPr>
          <p:spPr bwMode="auto">
            <a:xfrm>
              <a:off x="2948559" y="4013439"/>
              <a:ext cx="84370" cy="1318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0" name="Line 145"/>
            <p:cNvSpPr>
              <a:spLocks noChangeShapeType="1"/>
            </p:cNvSpPr>
            <p:nvPr/>
          </p:nvSpPr>
          <p:spPr bwMode="auto">
            <a:xfrm>
              <a:off x="3254400" y="4013439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1" name="Line 146"/>
            <p:cNvSpPr>
              <a:spLocks noChangeShapeType="1"/>
            </p:cNvSpPr>
            <p:nvPr/>
          </p:nvSpPr>
          <p:spPr bwMode="auto">
            <a:xfrm>
              <a:off x="3222761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2" name="Line 147"/>
            <p:cNvSpPr>
              <a:spLocks noChangeShapeType="1"/>
            </p:cNvSpPr>
            <p:nvPr/>
          </p:nvSpPr>
          <p:spPr bwMode="auto">
            <a:xfrm>
              <a:off x="3222761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3" name="Line 148"/>
            <p:cNvSpPr>
              <a:spLocks noChangeShapeType="1"/>
            </p:cNvSpPr>
            <p:nvPr/>
          </p:nvSpPr>
          <p:spPr bwMode="auto">
            <a:xfrm flipH="1">
              <a:off x="3254400" y="4013439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4" name="Line 149"/>
            <p:cNvSpPr>
              <a:spLocks noChangeShapeType="1"/>
            </p:cNvSpPr>
            <p:nvPr/>
          </p:nvSpPr>
          <p:spPr bwMode="auto">
            <a:xfrm flipH="1">
              <a:off x="3254400" y="4013439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5" name="Rectangle 150"/>
            <p:cNvSpPr>
              <a:spLocks noChangeArrowheads="1"/>
            </p:cNvSpPr>
            <p:nvPr/>
          </p:nvSpPr>
          <p:spPr bwMode="auto">
            <a:xfrm>
              <a:off x="3212215" y="4013439"/>
              <a:ext cx="84370" cy="1318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6" name="Line 151"/>
            <p:cNvSpPr>
              <a:spLocks noChangeShapeType="1"/>
            </p:cNvSpPr>
            <p:nvPr/>
          </p:nvSpPr>
          <p:spPr bwMode="auto">
            <a:xfrm flipV="1">
              <a:off x="3507510" y="3981800"/>
              <a:ext cx="0" cy="31639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7" name="Line 152"/>
            <p:cNvSpPr>
              <a:spLocks noChangeShapeType="1"/>
            </p:cNvSpPr>
            <p:nvPr/>
          </p:nvSpPr>
          <p:spPr bwMode="auto">
            <a:xfrm>
              <a:off x="3475871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8" name="Line 153"/>
            <p:cNvSpPr>
              <a:spLocks noChangeShapeType="1"/>
            </p:cNvSpPr>
            <p:nvPr/>
          </p:nvSpPr>
          <p:spPr bwMode="auto">
            <a:xfrm>
              <a:off x="3475871" y="3981800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9" name="Line 154"/>
            <p:cNvSpPr>
              <a:spLocks noChangeShapeType="1"/>
            </p:cNvSpPr>
            <p:nvPr/>
          </p:nvSpPr>
          <p:spPr bwMode="auto">
            <a:xfrm flipH="1">
              <a:off x="3507510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0" name="Line 155"/>
            <p:cNvSpPr>
              <a:spLocks noChangeShapeType="1"/>
            </p:cNvSpPr>
            <p:nvPr/>
          </p:nvSpPr>
          <p:spPr bwMode="auto">
            <a:xfrm flipH="1">
              <a:off x="3507510" y="3981800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1" name="Rectangle 156"/>
            <p:cNvSpPr>
              <a:spLocks noChangeArrowheads="1"/>
            </p:cNvSpPr>
            <p:nvPr/>
          </p:nvSpPr>
          <p:spPr bwMode="auto">
            <a:xfrm>
              <a:off x="3465325" y="4013439"/>
              <a:ext cx="84370" cy="1318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2" name="Line 157"/>
            <p:cNvSpPr>
              <a:spLocks noChangeShapeType="1"/>
            </p:cNvSpPr>
            <p:nvPr/>
          </p:nvSpPr>
          <p:spPr bwMode="auto">
            <a:xfrm>
              <a:off x="3760619" y="4013439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3" name="Line 158"/>
            <p:cNvSpPr>
              <a:spLocks noChangeShapeType="1"/>
            </p:cNvSpPr>
            <p:nvPr/>
          </p:nvSpPr>
          <p:spPr bwMode="auto">
            <a:xfrm>
              <a:off x="3739527" y="4013439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4" name="Line 159"/>
            <p:cNvSpPr>
              <a:spLocks noChangeShapeType="1"/>
            </p:cNvSpPr>
            <p:nvPr/>
          </p:nvSpPr>
          <p:spPr bwMode="auto">
            <a:xfrm>
              <a:off x="3739527" y="4013439"/>
              <a:ext cx="21092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5" name="Line 160"/>
            <p:cNvSpPr>
              <a:spLocks noChangeShapeType="1"/>
            </p:cNvSpPr>
            <p:nvPr/>
          </p:nvSpPr>
          <p:spPr bwMode="auto">
            <a:xfrm flipH="1">
              <a:off x="3760619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6" name="Line 161"/>
            <p:cNvSpPr>
              <a:spLocks noChangeShapeType="1"/>
            </p:cNvSpPr>
            <p:nvPr/>
          </p:nvSpPr>
          <p:spPr bwMode="auto">
            <a:xfrm flipH="1">
              <a:off x="3760619" y="4013439"/>
              <a:ext cx="31639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7" name="Rectangle 162"/>
            <p:cNvSpPr>
              <a:spLocks noChangeArrowheads="1"/>
            </p:cNvSpPr>
            <p:nvPr/>
          </p:nvSpPr>
          <p:spPr bwMode="auto">
            <a:xfrm>
              <a:off x="3728981" y="4013439"/>
              <a:ext cx="73824" cy="1318"/>
            </a:xfrm>
            <a:prstGeom prst="rect">
              <a:avLst/>
            </a:prstGeom>
            <a:blipFill dpi="0" rotWithShape="0">
              <a:blip r:embed="rId7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8" name="Rectangle 163"/>
            <p:cNvSpPr>
              <a:spLocks noChangeArrowheads="1"/>
            </p:cNvSpPr>
            <p:nvPr/>
          </p:nvSpPr>
          <p:spPr bwMode="auto">
            <a:xfrm>
              <a:off x="1166244" y="3992346"/>
              <a:ext cx="52731" cy="52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9" name="Rectangle 164"/>
            <p:cNvSpPr>
              <a:spLocks noChangeArrowheads="1"/>
            </p:cNvSpPr>
            <p:nvPr/>
          </p:nvSpPr>
          <p:spPr bwMode="auto">
            <a:xfrm>
              <a:off x="1429900" y="3981800"/>
              <a:ext cx="52731" cy="52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0" name="Rectangle 165"/>
            <p:cNvSpPr>
              <a:spLocks noChangeArrowheads="1"/>
            </p:cNvSpPr>
            <p:nvPr/>
          </p:nvSpPr>
          <p:spPr bwMode="auto">
            <a:xfrm>
              <a:off x="1683009" y="3992346"/>
              <a:ext cx="52731" cy="52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1" name="Rectangle 166"/>
            <p:cNvSpPr>
              <a:spLocks noChangeArrowheads="1"/>
            </p:cNvSpPr>
            <p:nvPr/>
          </p:nvSpPr>
          <p:spPr bwMode="auto">
            <a:xfrm>
              <a:off x="1946666" y="3992346"/>
              <a:ext cx="52731" cy="52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2" name="Rectangle 167"/>
            <p:cNvSpPr>
              <a:spLocks noChangeArrowheads="1"/>
            </p:cNvSpPr>
            <p:nvPr/>
          </p:nvSpPr>
          <p:spPr bwMode="auto">
            <a:xfrm>
              <a:off x="2199775" y="3992346"/>
              <a:ext cx="52731" cy="52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3" name="Rectangle 168"/>
            <p:cNvSpPr>
              <a:spLocks noChangeArrowheads="1"/>
            </p:cNvSpPr>
            <p:nvPr/>
          </p:nvSpPr>
          <p:spPr bwMode="auto">
            <a:xfrm>
              <a:off x="2452885" y="3992346"/>
              <a:ext cx="52731" cy="52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4" name="Rectangle 169"/>
            <p:cNvSpPr>
              <a:spLocks noChangeArrowheads="1"/>
            </p:cNvSpPr>
            <p:nvPr/>
          </p:nvSpPr>
          <p:spPr bwMode="auto">
            <a:xfrm>
              <a:off x="2716541" y="3992346"/>
              <a:ext cx="52731" cy="52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5" name="Rectangle 170"/>
            <p:cNvSpPr>
              <a:spLocks noChangeArrowheads="1"/>
            </p:cNvSpPr>
            <p:nvPr/>
          </p:nvSpPr>
          <p:spPr bwMode="auto">
            <a:xfrm>
              <a:off x="2969651" y="3992346"/>
              <a:ext cx="52731" cy="52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6" name="Rectangle 171"/>
            <p:cNvSpPr>
              <a:spLocks noChangeArrowheads="1"/>
            </p:cNvSpPr>
            <p:nvPr/>
          </p:nvSpPr>
          <p:spPr bwMode="auto">
            <a:xfrm>
              <a:off x="3233307" y="3992346"/>
              <a:ext cx="52731" cy="52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7" name="Rectangle 172"/>
            <p:cNvSpPr>
              <a:spLocks noChangeArrowheads="1"/>
            </p:cNvSpPr>
            <p:nvPr/>
          </p:nvSpPr>
          <p:spPr bwMode="auto">
            <a:xfrm>
              <a:off x="3486417" y="3992346"/>
              <a:ext cx="52731" cy="52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8" name="Rectangle 173"/>
            <p:cNvSpPr>
              <a:spLocks noChangeArrowheads="1"/>
            </p:cNvSpPr>
            <p:nvPr/>
          </p:nvSpPr>
          <p:spPr bwMode="auto">
            <a:xfrm>
              <a:off x="3739527" y="3992346"/>
              <a:ext cx="52731" cy="52731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9" name="Line 174"/>
            <p:cNvSpPr>
              <a:spLocks noChangeShapeType="1"/>
            </p:cNvSpPr>
            <p:nvPr/>
          </p:nvSpPr>
          <p:spPr bwMode="auto">
            <a:xfrm>
              <a:off x="881495" y="4013439"/>
              <a:ext cx="309004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0" name="Line 175"/>
            <p:cNvSpPr>
              <a:spLocks noChangeShapeType="1"/>
            </p:cNvSpPr>
            <p:nvPr/>
          </p:nvSpPr>
          <p:spPr bwMode="auto">
            <a:xfrm>
              <a:off x="881495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1" name="Line 176"/>
            <p:cNvSpPr>
              <a:spLocks noChangeShapeType="1"/>
            </p:cNvSpPr>
            <p:nvPr/>
          </p:nvSpPr>
          <p:spPr bwMode="auto">
            <a:xfrm>
              <a:off x="1134605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2" name="Line 177"/>
            <p:cNvSpPr>
              <a:spLocks noChangeShapeType="1"/>
            </p:cNvSpPr>
            <p:nvPr/>
          </p:nvSpPr>
          <p:spPr bwMode="auto">
            <a:xfrm>
              <a:off x="1398261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3" name="Line 178"/>
            <p:cNvSpPr>
              <a:spLocks noChangeShapeType="1"/>
            </p:cNvSpPr>
            <p:nvPr/>
          </p:nvSpPr>
          <p:spPr bwMode="auto">
            <a:xfrm>
              <a:off x="1651371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4" name="Line 179"/>
            <p:cNvSpPr>
              <a:spLocks noChangeShapeType="1"/>
            </p:cNvSpPr>
            <p:nvPr/>
          </p:nvSpPr>
          <p:spPr bwMode="auto">
            <a:xfrm>
              <a:off x="1915027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5" name="Line 180"/>
            <p:cNvSpPr>
              <a:spLocks noChangeShapeType="1"/>
            </p:cNvSpPr>
            <p:nvPr/>
          </p:nvSpPr>
          <p:spPr bwMode="auto">
            <a:xfrm>
              <a:off x="2168137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6" name="Line 181"/>
            <p:cNvSpPr>
              <a:spLocks noChangeShapeType="1"/>
            </p:cNvSpPr>
            <p:nvPr/>
          </p:nvSpPr>
          <p:spPr bwMode="auto">
            <a:xfrm>
              <a:off x="2431793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7" name="Line 182"/>
            <p:cNvSpPr>
              <a:spLocks noChangeShapeType="1"/>
            </p:cNvSpPr>
            <p:nvPr/>
          </p:nvSpPr>
          <p:spPr bwMode="auto">
            <a:xfrm>
              <a:off x="2684903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8" name="Line 183"/>
            <p:cNvSpPr>
              <a:spLocks noChangeShapeType="1"/>
            </p:cNvSpPr>
            <p:nvPr/>
          </p:nvSpPr>
          <p:spPr bwMode="auto">
            <a:xfrm>
              <a:off x="2938012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9" name="Line 184"/>
            <p:cNvSpPr>
              <a:spLocks noChangeShapeType="1"/>
            </p:cNvSpPr>
            <p:nvPr/>
          </p:nvSpPr>
          <p:spPr bwMode="auto">
            <a:xfrm>
              <a:off x="3201668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0" name="Line 185"/>
            <p:cNvSpPr>
              <a:spLocks noChangeShapeType="1"/>
            </p:cNvSpPr>
            <p:nvPr/>
          </p:nvSpPr>
          <p:spPr bwMode="auto">
            <a:xfrm>
              <a:off x="3454778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1" name="Line 186"/>
            <p:cNvSpPr>
              <a:spLocks noChangeShapeType="1"/>
            </p:cNvSpPr>
            <p:nvPr/>
          </p:nvSpPr>
          <p:spPr bwMode="auto">
            <a:xfrm>
              <a:off x="3718434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2" name="Line 187"/>
            <p:cNvSpPr>
              <a:spLocks noChangeShapeType="1"/>
            </p:cNvSpPr>
            <p:nvPr/>
          </p:nvSpPr>
          <p:spPr bwMode="auto">
            <a:xfrm>
              <a:off x="3971544" y="3992346"/>
              <a:ext cx="0" cy="2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3" name="Rectangle 188"/>
            <p:cNvSpPr>
              <a:spLocks noChangeArrowheads="1"/>
            </p:cNvSpPr>
            <p:nvPr/>
          </p:nvSpPr>
          <p:spPr bwMode="auto">
            <a:xfrm>
              <a:off x="1096375" y="4039803"/>
              <a:ext cx="84370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204" name="Rectangle 189"/>
            <p:cNvSpPr>
              <a:spLocks noChangeArrowheads="1"/>
            </p:cNvSpPr>
            <p:nvPr/>
          </p:nvSpPr>
          <p:spPr bwMode="auto">
            <a:xfrm>
              <a:off x="1349485" y="4039803"/>
              <a:ext cx="84370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05" name="Rectangle 190"/>
            <p:cNvSpPr>
              <a:spLocks noChangeArrowheads="1"/>
            </p:cNvSpPr>
            <p:nvPr/>
          </p:nvSpPr>
          <p:spPr bwMode="auto">
            <a:xfrm>
              <a:off x="1613141" y="4039803"/>
              <a:ext cx="90961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206" name="Rectangle 191"/>
            <p:cNvSpPr>
              <a:spLocks noChangeArrowheads="1"/>
            </p:cNvSpPr>
            <p:nvPr/>
          </p:nvSpPr>
          <p:spPr bwMode="auto">
            <a:xfrm>
              <a:off x="1866251" y="4039803"/>
              <a:ext cx="84370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07" name="Rectangle 192"/>
            <p:cNvSpPr>
              <a:spLocks noChangeArrowheads="1"/>
            </p:cNvSpPr>
            <p:nvPr/>
          </p:nvSpPr>
          <p:spPr bwMode="auto">
            <a:xfrm>
              <a:off x="2119361" y="4039803"/>
              <a:ext cx="97553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08" name="Rectangle 193"/>
            <p:cNvSpPr>
              <a:spLocks noChangeArrowheads="1"/>
            </p:cNvSpPr>
            <p:nvPr/>
          </p:nvSpPr>
          <p:spPr bwMode="auto">
            <a:xfrm>
              <a:off x="2383017" y="4039803"/>
              <a:ext cx="90961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09" name="Rectangle 194"/>
            <p:cNvSpPr>
              <a:spLocks noChangeArrowheads="1"/>
            </p:cNvSpPr>
            <p:nvPr/>
          </p:nvSpPr>
          <p:spPr bwMode="auto">
            <a:xfrm>
              <a:off x="2646673" y="4039803"/>
              <a:ext cx="61959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10" name="Rectangle 195"/>
            <p:cNvSpPr>
              <a:spLocks noChangeArrowheads="1"/>
            </p:cNvSpPr>
            <p:nvPr/>
          </p:nvSpPr>
          <p:spPr bwMode="auto">
            <a:xfrm>
              <a:off x="2899783" y="4039803"/>
              <a:ext cx="84370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11" name="Rectangle 196"/>
            <p:cNvSpPr>
              <a:spLocks noChangeArrowheads="1"/>
            </p:cNvSpPr>
            <p:nvPr/>
          </p:nvSpPr>
          <p:spPr bwMode="auto">
            <a:xfrm>
              <a:off x="3163439" y="4039803"/>
              <a:ext cx="71187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12" name="Rectangle 197"/>
            <p:cNvSpPr>
              <a:spLocks noChangeArrowheads="1"/>
            </p:cNvSpPr>
            <p:nvPr/>
          </p:nvSpPr>
          <p:spPr bwMode="auto">
            <a:xfrm>
              <a:off x="3406002" y="4039803"/>
              <a:ext cx="105462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213" name="Rectangle 198"/>
            <p:cNvSpPr>
              <a:spLocks noChangeArrowheads="1"/>
            </p:cNvSpPr>
            <p:nvPr/>
          </p:nvSpPr>
          <p:spPr bwMode="auto">
            <a:xfrm>
              <a:off x="3669658" y="4039803"/>
              <a:ext cx="90961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14" name="Rectangle 199"/>
            <p:cNvSpPr>
              <a:spLocks noChangeArrowheads="1"/>
            </p:cNvSpPr>
            <p:nvPr/>
          </p:nvSpPr>
          <p:spPr bwMode="auto">
            <a:xfrm>
              <a:off x="2045139" y="4240227"/>
              <a:ext cx="8928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1200" b="1" dirty="0" err="1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rPr>
                <a:t>S</a:t>
              </a:r>
              <a:r>
                <a:rPr kumimoji="0" lang="pt-PT" altLang="pt-PT" sz="12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ampling</a:t>
              </a: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sites</a:t>
              </a:r>
            </a:p>
          </p:txBody>
        </p:sp>
        <p:sp>
          <p:nvSpPr>
            <p:cNvPr id="215" name="Line 200"/>
            <p:cNvSpPr>
              <a:spLocks noChangeShapeType="1"/>
            </p:cNvSpPr>
            <p:nvPr/>
          </p:nvSpPr>
          <p:spPr bwMode="auto">
            <a:xfrm>
              <a:off x="881495" y="871977"/>
              <a:ext cx="309004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6" name="Line 201"/>
            <p:cNvSpPr>
              <a:spLocks noChangeShapeType="1"/>
            </p:cNvSpPr>
            <p:nvPr/>
          </p:nvSpPr>
          <p:spPr bwMode="auto">
            <a:xfrm flipV="1">
              <a:off x="881495" y="871977"/>
              <a:ext cx="0" cy="31414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7" name="Line 202"/>
            <p:cNvSpPr>
              <a:spLocks noChangeShapeType="1"/>
            </p:cNvSpPr>
            <p:nvPr/>
          </p:nvSpPr>
          <p:spPr bwMode="auto">
            <a:xfrm flipH="1">
              <a:off x="881495" y="4013439"/>
              <a:ext cx="210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8" name="Line 203"/>
            <p:cNvSpPr>
              <a:spLocks noChangeShapeType="1"/>
            </p:cNvSpPr>
            <p:nvPr/>
          </p:nvSpPr>
          <p:spPr bwMode="auto">
            <a:xfrm flipH="1">
              <a:off x="881495" y="3389892"/>
              <a:ext cx="210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9" name="Line 204"/>
            <p:cNvSpPr>
              <a:spLocks noChangeShapeType="1"/>
            </p:cNvSpPr>
            <p:nvPr/>
          </p:nvSpPr>
          <p:spPr bwMode="auto">
            <a:xfrm flipH="1">
              <a:off x="881495" y="2754481"/>
              <a:ext cx="210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0" name="Line 205"/>
            <p:cNvSpPr>
              <a:spLocks noChangeShapeType="1"/>
            </p:cNvSpPr>
            <p:nvPr/>
          </p:nvSpPr>
          <p:spPr bwMode="auto">
            <a:xfrm flipH="1">
              <a:off x="881495" y="2130935"/>
              <a:ext cx="210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1" name="Line 206"/>
            <p:cNvSpPr>
              <a:spLocks noChangeShapeType="1"/>
            </p:cNvSpPr>
            <p:nvPr/>
          </p:nvSpPr>
          <p:spPr bwMode="auto">
            <a:xfrm flipH="1">
              <a:off x="881495" y="1496842"/>
              <a:ext cx="210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2" name="Line 207"/>
            <p:cNvSpPr>
              <a:spLocks noChangeShapeType="1"/>
            </p:cNvSpPr>
            <p:nvPr/>
          </p:nvSpPr>
          <p:spPr bwMode="auto">
            <a:xfrm flipH="1">
              <a:off x="881495" y="871977"/>
              <a:ext cx="210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" name="Rectangle 209"/>
            <p:cNvSpPr>
              <a:spLocks noChangeArrowheads="1"/>
            </p:cNvSpPr>
            <p:nvPr/>
          </p:nvSpPr>
          <p:spPr bwMode="auto">
            <a:xfrm>
              <a:off x="765487" y="3950161"/>
              <a:ext cx="71187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16" name="Rectangle 210"/>
            <p:cNvSpPr>
              <a:spLocks noChangeArrowheads="1"/>
            </p:cNvSpPr>
            <p:nvPr/>
          </p:nvSpPr>
          <p:spPr bwMode="auto">
            <a:xfrm>
              <a:off x="702209" y="3316068"/>
              <a:ext cx="141056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</a:t>
              </a:r>
            </a:p>
          </p:txBody>
        </p:sp>
        <p:sp>
          <p:nvSpPr>
            <p:cNvPr id="17" name="Rectangle 211"/>
            <p:cNvSpPr>
              <a:spLocks noChangeArrowheads="1"/>
            </p:cNvSpPr>
            <p:nvPr/>
          </p:nvSpPr>
          <p:spPr bwMode="auto">
            <a:xfrm>
              <a:off x="702209" y="2691203"/>
              <a:ext cx="141056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</a:t>
              </a:r>
            </a:p>
          </p:txBody>
        </p:sp>
        <p:sp>
          <p:nvSpPr>
            <p:cNvPr id="18" name="Rectangle 212"/>
            <p:cNvSpPr>
              <a:spLocks noChangeArrowheads="1"/>
            </p:cNvSpPr>
            <p:nvPr/>
          </p:nvSpPr>
          <p:spPr bwMode="auto">
            <a:xfrm>
              <a:off x="702209" y="2057111"/>
              <a:ext cx="141056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</a:t>
              </a:r>
            </a:p>
          </p:txBody>
        </p:sp>
        <p:sp>
          <p:nvSpPr>
            <p:cNvPr id="19" name="Rectangle 213"/>
            <p:cNvSpPr>
              <a:spLocks noChangeArrowheads="1"/>
            </p:cNvSpPr>
            <p:nvPr/>
          </p:nvSpPr>
          <p:spPr bwMode="auto">
            <a:xfrm>
              <a:off x="702209" y="1432246"/>
              <a:ext cx="141056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80</a:t>
              </a:r>
            </a:p>
          </p:txBody>
        </p:sp>
        <p:sp>
          <p:nvSpPr>
            <p:cNvPr id="20" name="Rectangle 214"/>
            <p:cNvSpPr>
              <a:spLocks noChangeArrowheads="1"/>
            </p:cNvSpPr>
            <p:nvPr/>
          </p:nvSpPr>
          <p:spPr bwMode="auto">
            <a:xfrm>
              <a:off x="638932" y="808699"/>
              <a:ext cx="212243" cy="1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100</a:t>
              </a:r>
            </a:p>
          </p:txBody>
        </p:sp>
        <p:sp>
          <p:nvSpPr>
            <p:cNvPr id="21" name="Rectangle 215"/>
            <p:cNvSpPr>
              <a:spLocks noChangeArrowheads="1"/>
            </p:cNvSpPr>
            <p:nvPr/>
          </p:nvSpPr>
          <p:spPr bwMode="auto">
            <a:xfrm rot="16200000">
              <a:off x="51123" y="2328623"/>
              <a:ext cx="9409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% </a:t>
              </a:r>
              <a:r>
                <a:rPr kumimoji="0" lang="pt-PT" altLang="pt-PT" sz="12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of</a:t>
              </a: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2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organisms</a:t>
              </a:r>
              <a:endParaRPr kumimoji="0" lang="pt-PT" altLang="pt-PT" sz="1200" b="1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" name="Line 216"/>
            <p:cNvSpPr>
              <a:spLocks noChangeShapeType="1"/>
            </p:cNvSpPr>
            <p:nvPr/>
          </p:nvSpPr>
          <p:spPr bwMode="auto">
            <a:xfrm flipV="1">
              <a:off x="3971544" y="871977"/>
              <a:ext cx="0" cy="31414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grpSp>
          <p:nvGrpSpPr>
            <p:cNvPr id="236" name="Grupo 235"/>
            <p:cNvGrpSpPr/>
            <p:nvPr/>
          </p:nvGrpSpPr>
          <p:grpSpPr>
            <a:xfrm>
              <a:off x="2516011" y="897384"/>
              <a:ext cx="828032" cy="646917"/>
              <a:chOff x="7740352" y="2437441"/>
              <a:chExt cx="1065902" cy="825091"/>
            </a:xfrm>
          </p:grpSpPr>
          <p:sp>
            <p:nvSpPr>
              <p:cNvPr id="237" name="Oval 157"/>
              <p:cNvSpPr>
                <a:spLocks noChangeArrowheads="1"/>
              </p:cNvSpPr>
              <p:nvPr/>
            </p:nvSpPr>
            <p:spPr bwMode="auto">
              <a:xfrm>
                <a:off x="7863394" y="2510011"/>
                <a:ext cx="89318" cy="90714"/>
              </a:xfrm>
              <a:prstGeom prst="ellipse">
                <a:avLst/>
              </a:prstGeom>
              <a:solidFill>
                <a:schemeClr val="tx1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8" name="Rectangle 158"/>
              <p:cNvSpPr>
                <a:spLocks noChangeArrowheads="1"/>
              </p:cNvSpPr>
              <p:nvPr/>
            </p:nvSpPr>
            <p:spPr bwMode="auto">
              <a:xfrm>
                <a:off x="8030865" y="2477912"/>
                <a:ext cx="48571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dirty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200" b="0" i="0" u="none" strike="noStrike" cap="none" normalizeH="0" baseline="0" dirty="0" err="1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Median</a:t>
                </a:r>
                <a:r>
                  <a:rPr kumimoji="0" lang="pt-PT" altLang="pt-PT" sz="1200" b="0" i="0" u="none" strike="noStrike" cap="none" normalizeH="0" baseline="0" dirty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</a:p>
            </p:txBody>
          </p:sp>
          <p:sp>
            <p:nvSpPr>
              <p:cNvPr id="239" name="Rectangle 159"/>
              <p:cNvSpPr>
                <a:spLocks noChangeArrowheads="1"/>
              </p:cNvSpPr>
              <p:nvPr/>
            </p:nvSpPr>
            <p:spPr bwMode="auto">
              <a:xfrm>
                <a:off x="7850603" y="2749625"/>
                <a:ext cx="178636" cy="101879"/>
              </a:xfrm>
              <a:prstGeom prst="rect">
                <a:avLst/>
              </a:prstGeom>
              <a:pattFill prst="pct30">
                <a:fgClr>
                  <a:schemeClr val="bg1">
                    <a:lumMod val="50000"/>
                  </a:schemeClr>
                </a:fgClr>
                <a:bgClr>
                  <a:srgbClr val="FFFFCC"/>
                </a:bgClr>
              </a:pattFill>
              <a:ln w="1270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0" name="Rectangle 160"/>
              <p:cNvSpPr>
                <a:spLocks noChangeArrowheads="1"/>
              </p:cNvSpPr>
              <p:nvPr/>
            </p:nvSpPr>
            <p:spPr bwMode="auto">
              <a:xfrm>
                <a:off x="8057151" y="2723108"/>
                <a:ext cx="618249" cy="184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25%-75% </a:t>
                </a:r>
              </a:p>
            </p:txBody>
          </p:sp>
          <p:sp>
            <p:nvSpPr>
              <p:cNvPr id="241" name="Line 161"/>
              <p:cNvSpPr>
                <a:spLocks noChangeShapeType="1"/>
              </p:cNvSpPr>
              <p:nvPr/>
            </p:nvSpPr>
            <p:spPr bwMode="auto">
              <a:xfrm>
                <a:off x="7875046" y="3013775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2" name="Line 162"/>
              <p:cNvSpPr>
                <a:spLocks noChangeShapeType="1"/>
              </p:cNvSpPr>
              <p:nvPr/>
            </p:nvSpPr>
            <p:spPr bwMode="auto">
              <a:xfrm flipH="1">
                <a:off x="7875046" y="3126819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3" name="Line 163"/>
              <p:cNvSpPr>
                <a:spLocks noChangeShapeType="1"/>
              </p:cNvSpPr>
              <p:nvPr/>
            </p:nvSpPr>
            <p:spPr bwMode="auto">
              <a:xfrm>
                <a:off x="7964364" y="3013775"/>
                <a:ext cx="0" cy="11304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4" name="Rectangle 164"/>
              <p:cNvSpPr>
                <a:spLocks noChangeArrowheads="1"/>
              </p:cNvSpPr>
              <p:nvPr/>
            </p:nvSpPr>
            <p:spPr bwMode="auto">
              <a:xfrm>
                <a:off x="8087176" y="2992841"/>
                <a:ext cx="554052" cy="184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Min-Max </a:t>
                </a:r>
              </a:p>
            </p:txBody>
          </p:sp>
          <p:sp>
            <p:nvSpPr>
              <p:cNvPr id="245" name="Retângulo 244"/>
              <p:cNvSpPr/>
              <p:nvPr/>
            </p:nvSpPr>
            <p:spPr>
              <a:xfrm>
                <a:off x="7740352" y="2437441"/>
                <a:ext cx="1065902" cy="825091"/>
              </a:xfrm>
              <a:prstGeom prst="rect">
                <a:avLst/>
              </a:prstGeom>
              <a:noFill/>
              <a:ln>
                <a:solidFill>
                  <a:srgbClr val="006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>
                  <a:solidFill>
                    <a:srgbClr val="1366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951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23" grpId="0">
        <p:bldAsOne/>
      </p:bldGraphic>
      <p:bldGraphic spid="225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82178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853823" y="109662"/>
            <a:ext cx="8185844" cy="1094004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20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Project:</a:t>
            </a:r>
          </a:p>
          <a:p>
            <a:pPr algn="ctr">
              <a:defRPr/>
            </a:pPr>
            <a:r>
              <a:rPr lang="en-GB" sz="20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Study </a:t>
            </a:r>
            <a:r>
              <a:rPr lang="en-GB" sz="2000" b="1" i="1" dirty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some parameters relating to the ecological status </a:t>
            </a:r>
            <a:endParaRPr lang="en-GB" sz="2000" b="1" i="1" dirty="0" smtClean="0">
              <a:solidFill>
                <a:srgbClr val="FFDD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en-GB" sz="20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</a:t>
            </a:r>
            <a:r>
              <a:rPr lang="en-GB" sz="2000" b="1" i="1" dirty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Tinto river</a:t>
            </a:r>
          </a:p>
        </p:txBody>
      </p:sp>
      <p:sp>
        <p:nvSpPr>
          <p:cNvPr id="4" name="Rectângulo 6"/>
          <p:cNvSpPr/>
          <p:nvPr/>
        </p:nvSpPr>
        <p:spPr>
          <a:xfrm>
            <a:off x="262178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82178" y="4958474"/>
            <a:ext cx="9144000" cy="230832"/>
            <a:chOff x="0" y="4968000"/>
            <a:chExt cx="9144000" cy="230832"/>
          </a:xfrm>
        </p:grpSpPr>
        <p:sp>
          <p:nvSpPr>
            <p:cNvPr id="6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8" name="AutoShape 22"/>
          <p:cNvSpPr>
            <a:spLocks noChangeArrowheads="1"/>
          </p:cNvSpPr>
          <p:nvPr/>
        </p:nvSpPr>
        <p:spPr bwMode="auto">
          <a:xfrm rot="5400000">
            <a:off x="4836413" y="759885"/>
            <a:ext cx="220662" cy="1376339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flip="none" rotWithShape="1">
            <a:gsLst>
              <a:gs pos="0">
                <a:srgbClr val="FFFF99"/>
              </a:gs>
              <a:gs pos="99000">
                <a:srgbClr val="006600">
                  <a:lumMod val="100000"/>
                </a:srgbClr>
              </a:gs>
            </a:gsLst>
            <a:lin ang="0" scaled="1"/>
            <a:tileRect/>
          </a:gradFill>
          <a:ln>
            <a:noFill/>
          </a:ln>
          <a:extLst/>
        </p:spPr>
        <p:txBody>
          <a:bodyPr vert="vert270" wrap="none" anchor="ctr"/>
          <a:lstStyle/>
          <a:p>
            <a:pPr algn="ctr">
              <a:defRPr/>
            </a:pPr>
            <a:endParaRPr lang="en-GB" b="1">
              <a:solidFill>
                <a:srgbClr val="0054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468000" y="1582972"/>
            <a:ext cx="8571667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96850" indent="-1968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 is a project proposed by LIPOR, an inter municipal company and developed by the Fernando Pessoa University with the support of:</a:t>
            </a:r>
          </a:p>
          <a:p>
            <a:pPr marL="774700" lvl="2" indent="-285750">
              <a:spcBef>
                <a:spcPts val="600"/>
              </a:spcBef>
              <a:buFont typeface="Wingdings" charset="2"/>
              <a:buChar char="ü"/>
            </a:pPr>
            <a:r>
              <a:rPr lang="en-GB" sz="1600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the four municipalities which integrates the river basin; </a:t>
            </a:r>
          </a:p>
          <a:p>
            <a:pPr marL="774700" lvl="2" indent="-285750">
              <a:spcBef>
                <a:spcPts val="600"/>
              </a:spcBef>
              <a:buFont typeface="Wingdings" charset="2"/>
              <a:buChar char="ü"/>
            </a:pPr>
            <a:r>
              <a:rPr lang="en-GB" sz="1600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three water companies;</a:t>
            </a:r>
          </a:p>
          <a:p>
            <a:pPr marL="774700" lvl="2" indent="-285750">
              <a:spcBef>
                <a:spcPts val="600"/>
              </a:spcBef>
              <a:buFont typeface="Wingdings" charset="2"/>
              <a:buChar char="ü"/>
            </a:pPr>
            <a:r>
              <a:rPr lang="en-GB" sz="1600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and the Portuguese Environmental Agency;</a:t>
            </a:r>
          </a:p>
          <a:p>
            <a:pPr marL="174625" indent="-174625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The study is carried out taking account the stablished by the WFD.</a:t>
            </a: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531476" y="3701042"/>
            <a:ext cx="6257253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GB" sz="1600" b="1" smtClean="0">
                <a:solidFill>
                  <a:srgbClr val="009900"/>
                </a:solidFill>
                <a:latin typeface="Arial Narrow" panose="020B0606020202030204" pitchFamily="34" charset="0"/>
              </a:rPr>
              <a:t> </a:t>
            </a:r>
            <a:r>
              <a:rPr lang="en-GB" sz="1600" b="1" smtClean="0">
                <a:solidFill>
                  <a:srgbClr val="336600"/>
                </a:solidFill>
                <a:latin typeface="Arial Narrow" panose="020B0606020202030204" pitchFamily="34" charset="0"/>
              </a:rPr>
              <a:t>Main objectives: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smtClean="0">
                <a:solidFill>
                  <a:srgbClr val="336600"/>
                </a:solidFill>
                <a:latin typeface="Arial Narrow" panose="020B0606020202030204" pitchFamily="34" charset="0"/>
              </a:rPr>
              <a:t>Characterization of the </a:t>
            </a:r>
            <a:r>
              <a:rPr lang="en-GB" sz="1600">
                <a:solidFill>
                  <a:srgbClr val="336600"/>
                </a:solidFill>
                <a:latin typeface="Arial Narrow" panose="020B0606020202030204" pitchFamily="34" charset="0"/>
              </a:rPr>
              <a:t>Tinto river ecological </a:t>
            </a:r>
            <a:r>
              <a:rPr lang="en-GB" sz="1600" smtClean="0">
                <a:solidFill>
                  <a:srgbClr val="336600"/>
                </a:solidFill>
                <a:latin typeface="Arial Narrow" panose="020B0606020202030204" pitchFamily="34" charset="0"/>
              </a:rPr>
              <a:t>state;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smtClean="0">
                <a:solidFill>
                  <a:srgbClr val="336600"/>
                </a:solidFill>
                <a:latin typeface="Arial Narrow" panose="020B0606020202030204" pitchFamily="34" charset="0"/>
              </a:rPr>
              <a:t>Detection of the main sources of environmental disturbance;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smtClean="0">
                <a:solidFill>
                  <a:srgbClr val="336600"/>
                </a:solidFill>
                <a:latin typeface="Arial Narrow" panose="020B0606020202030204" pitchFamily="34" charset="0"/>
              </a:rPr>
              <a:t>Preparation of proposals for measures to improve the ecological status of the river.</a:t>
            </a:r>
            <a:endParaRPr lang="en-GB" sz="1600">
              <a:solidFill>
                <a:srgbClr val="336600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6950027" y="1896096"/>
            <a:ext cx="2042271" cy="3009725"/>
            <a:chOff x="6950027" y="1896096"/>
            <a:chExt cx="2042271" cy="3009725"/>
          </a:xfrm>
        </p:grpSpPr>
        <p:pic>
          <p:nvPicPr>
            <p:cNvPr id="33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054" t="1453" r="33524" b="4204"/>
            <a:stretch>
              <a:fillRect/>
            </a:stretch>
          </p:blipFill>
          <p:spPr bwMode="auto">
            <a:xfrm>
              <a:off x="6950027" y="1896096"/>
              <a:ext cx="1991629" cy="299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CaixaDeTexto 33"/>
            <p:cNvSpPr txBox="1"/>
            <p:nvPr/>
          </p:nvSpPr>
          <p:spPr bwMode="auto">
            <a:xfrm>
              <a:off x="7767738" y="4647136"/>
              <a:ext cx="550350" cy="2586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1200" b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1 Km</a:t>
              </a:r>
              <a:endParaRPr lang="en-GB" sz="1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36" name="Forma livre 32"/>
            <p:cNvSpPr/>
            <p:nvPr/>
          </p:nvSpPr>
          <p:spPr bwMode="auto">
            <a:xfrm>
              <a:off x="7167603" y="3267425"/>
              <a:ext cx="985787" cy="1406336"/>
            </a:xfrm>
            <a:custGeom>
              <a:avLst/>
              <a:gdLst>
                <a:gd name="connsiteX0" fmla="*/ 0 w 1647825"/>
                <a:gd name="connsiteY0" fmla="*/ 0 h 2509838"/>
                <a:gd name="connsiteX1" fmla="*/ 85725 w 1647825"/>
                <a:gd name="connsiteY1" fmla="*/ 61913 h 2509838"/>
                <a:gd name="connsiteX2" fmla="*/ 395287 w 1647825"/>
                <a:gd name="connsiteY2" fmla="*/ 23813 h 2509838"/>
                <a:gd name="connsiteX3" fmla="*/ 766762 w 1647825"/>
                <a:gd name="connsiteY3" fmla="*/ 219075 h 2509838"/>
                <a:gd name="connsiteX4" fmla="*/ 947737 w 1647825"/>
                <a:gd name="connsiteY4" fmla="*/ 409575 h 2509838"/>
                <a:gd name="connsiteX5" fmla="*/ 838200 w 1647825"/>
                <a:gd name="connsiteY5" fmla="*/ 552450 h 2509838"/>
                <a:gd name="connsiteX6" fmla="*/ 876300 w 1647825"/>
                <a:gd name="connsiteY6" fmla="*/ 723900 h 2509838"/>
                <a:gd name="connsiteX7" fmla="*/ 866775 w 1647825"/>
                <a:gd name="connsiteY7" fmla="*/ 757238 h 2509838"/>
                <a:gd name="connsiteX8" fmla="*/ 685800 w 1647825"/>
                <a:gd name="connsiteY8" fmla="*/ 838200 h 2509838"/>
                <a:gd name="connsiteX9" fmla="*/ 671512 w 1647825"/>
                <a:gd name="connsiteY9" fmla="*/ 995363 h 2509838"/>
                <a:gd name="connsiteX10" fmla="*/ 714375 w 1647825"/>
                <a:gd name="connsiteY10" fmla="*/ 1023938 h 2509838"/>
                <a:gd name="connsiteX11" fmla="*/ 766762 w 1647825"/>
                <a:gd name="connsiteY11" fmla="*/ 1019175 h 2509838"/>
                <a:gd name="connsiteX12" fmla="*/ 866775 w 1647825"/>
                <a:gd name="connsiteY12" fmla="*/ 1066800 h 2509838"/>
                <a:gd name="connsiteX13" fmla="*/ 923925 w 1647825"/>
                <a:gd name="connsiteY13" fmla="*/ 1176338 h 2509838"/>
                <a:gd name="connsiteX14" fmla="*/ 947737 w 1647825"/>
                <a:gd name="connsiteY14" fmla="*/ 1414463 h 2509838"/>
                <a:gd name="connsiteX15" fmla="*/ 942975 w 1647825"/>
                <a:gd name="connsiteY15" fmla="*/ 1466850 h 2509838"/>
                <a:gd name="connsiteX16" fmla="*/ 1119187 w 1647825"/>
                <a:gd name="connsiteY16" fmla="*/ 1695450 h 2509838"/>
                <a:gd name="connsiteX17" fmla="*/ 1300162 w 1647825"/>
                <a:gd name="connsiteY17" fmla="*/ 1862138 h 2509838"/>
                <a:gd name="connsiteX18" fmla="*/ 1338262 w 1647825"/>
                <a:gd name="connsiteY18" fmla="*/ 1781175 h 2509838"/>
                <a:gd name="connsiteX19" fmla="*/ 1400175 w 1647825"/>
                <a:gd name="connsiteY19" fmla="*/ 1704975 h 2509838"/>
                <a:gd name="connsiteX20" fmla="*/ 1600200 w 1647825"/>
                <a:gd name="connsiteY20" fmla="*/ 1590675 h 2509838"/>
                <a:gd name="connsiteX21" fmla="*/ 1609725 w 1647825"/>
                <a:gd name="connsiteY21" fmla="*/ 1666875 h 2509838"/>
                <a:gd name="connsiteX22" fmla="*/ 1647825 w 1647825"/>
                <a:gd name="connsiteY22" fmla="*/ 1719263 h 2509838"/>
                <a:gd name="connsiteX23" fmla="*/ 1552575 w 1647825"/>
                <a:gd name="connsiteY23" fmla="*/ 1733550 h 2509838"/>
                <a:gd name="connsiteX24" fmla="*/ 1543050 w 1647825"/>
                <a:gd name="connsiteY24" fmla="*/ 1762125 h 2509838"/>
                <a:gd name="connsiteX25" fmla="*/ 1524000 w 1647825"/>
                <a:gd name="connsiteY25" fmla="*/ 1790700 h 2509838"/>
                <a:gd name="connsiteX26" fmla="*/ 1547812 w 1647825"/>
                <a:gd name="connsiteY26" fmla="*/ 1957388 h 2509838"/>
                <a:gd name="connsiteX27" fmla="*/ 1528762 w 1647825"/>
                <a:gd name="connsiteY27" fmla="*/ 2028825 h 2509838"/>
                <a:gd name="connsiteX28" fmla="*/ 1509712 w 1647825"/>
                <a:gd name="connsiteY28" fmla="*/ 2105025 h 2509838"/>
                <a:gd name="connsiteX29" fmla="*/ 1447800 w 1647825"/>
                <a:gd name="connsiteY29" fmla="*/ 2124075 h 2509838"/>
                <a:gd name="connsiteX30" fmla="*/ 1295400 w 1647825"/>
                <a:gd name="connsiteY30" fmla="*/ 2281238 h 2509838"/>
                <a:gd name="connsiteX31" fmla="*/ 1252537 w 1647825"/>
                <a:gd name="connsiteY31" fmla="*/ 2309813 h 2509838"/>
                <a:gd name="connsiteX32" fmla="*/ 1204912 w 1647825"/>
                <a:gd name="connsiteY32" fmla="*/ 2347913 h 2509838"/>
                <a:gd name="connsiteX33" fmla="*/ 1138237 w 1647825"/>
                <a:gd name="connsiteY33" fmla="*/ 2343150 h 2509838"/>
                <a:gd name="connsiteX34" fmla="*/ 1090612 w 1647825"/>
                <a:gd name="connsiteY34" fmla="*/ 2357438 h 2509838"/>
                <a:gd name="connsiteX35" fmla="*/ 1062037 w 1647825"/>
                <a:gd name="connsiteY35" fmla="*/ 2509838 h 250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647825" h="2509838">
                  <a:moveTo>
                    <a:pt x="0" y="0"/>
                  </a:moveTo>
                  <a:lnTo>
                    <a:pt x="85725" y="61913"/>
                  </a:lnTo>
                  <a:lnTo>
                    <a:pt x="395287" y="23813"/>
                  </a:lnTo>
                  <a:lnTo>
                    <a:pt x="766762" y="219075"/>
                  </a:lnTo>
                  <a:lnTo>
                    <a:pt x="947737" y="409575"/>
                  </a:lnTo>
                  <a:lnTo>
                    <a:pt x="838200" y="552450"/>
                  </a:lnTo>
                  <a:lnTo>
                    <a:pt x="876300" y="723900"/>
                  </a:lnTo>
                  <a:lnTo>
                    <a:pt x="866775" y="757238"/>
                  </a:lnTo>
                  <a:lnTo>
                    <a:pt x="685800" y="838200"/>
                  </a:lnTo>
                  <a:lnTo>
                    <a:pt x="671512" y="995363"/>
                  </a:lnTo>
                  <a:lnTo>
                    <a:pt x="714375" y="1023938"/>
                  </a:lnTo>
                  <a:lnTo>
                    <a:pt x="766762" y="1019175"/>
                  </a:lnTo>
                  <a:lnTo>
                    <a:pt x="866775" y="1066800"/>
                  </a:lnTo>
                  <a:lnTo>
                    <a:pt x="923925" y="1176338"/>
                  </a:lnTo>
                  <a:lnTo>
                    <a:pt x="947737" y="1414463"/>
                  </a:lnTo>
                  <a:lnTo>
                    <a:pt x="942975" y="1466850"/>
                  </a:lnTo>
                  <a:lnTo>
                    <a:pt x="1119187" y="1695450"/>
                  </a:lnTo>
                  <a:lnTo>
                    <a:pt x="1300162" y="1862138"/>
                  </a:lnTo>
                  <a:lnTo>
                    <a:pt x="1338262" y="1781175"/>
                  </a:lnTo>
                  <a:lnTo>
                    <a:pt x="1400175" y="1704975"/>
                  </a:lnTo>
                  <a:lnTo>
                    <a:pt x="1600200" y="1590675"/>
                  </a:lnTo>
                  <a:lnTo>
                    <a:pt x="1609725" y="1666875"/>
                  </a:lnTo>
                  <a:lnTo>
                    <a:pt x="1647825" y="1719263"/>
                  </a:lnTo>
                  <a:lnTo>
                    <a:pt x="1552575" y="1733550"/>
                  </a:lnTo>
                  <a:lnTo>
                    <a:pt x="1543050" y="1762125"/>
                  </a:lnTo>
                  <a:lnTo>
                    <a:pt x="1524000" y="1790700"/>
                  </a:lnTo>
                  <a:lnTo>
                    <a:pt x="1547812" y="1957388"/>
                  </a:lnTo>
                  <a:lnTo>
                    <a:pt x="1528762" y="2028825"/>
                  </a:lnTo>
                  <a:lnTo>
                    <a:pt x="1509712" y="2105025"/>
                  </a:lnTo>
                  <a:lnTo>
                    <a:pt x="1447800" y="2124075"/>
                  </a:lnTo>
                  <a:lnTo>
                    <a:pt x="1295400" y="2281238"/>
                  </a:lnTo>
                  <a:lnTo>
                    <a:pt x="1252537" y="2309813"/>
                  </a:lnTo>
                  <a:lnTo>
                    <a:pt x="1204912" y="2347913"/>
                  </a:lnTo>
                  <a:lnTo>
                    <a:pt x="1138237" y="2343150"/>
                  </a:lnTo>
                  <a:lnTo>
                    <a:pt x="1090612" y="2357438"/>
                  </a:lnTo>
                  <a:lnTo>
                    <a:pt x="1062037" y="2509838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8" name="Forma livre 30"/>
            <p:cNvSpPr/>
            <p:nvPr/>
          </p:nvSpPr>
          <p:spPr bwMode="auto">
            <a:xfrm>
              <a:off x="7877028" y="2103929"/>
              <a:ext cx="1071259" cy="595091"/>
            </a:xfrm>
            <a:custGeom>
              <a:avLst/>
              <a:gdLst>
                <a:gd name="connsiteX0" fmla="*/ 0 w 1790700"/>
                <a:gd name="connsiteY0" fmla="*/ 0 h 1062038"/>
                <a:gd name="connsiteX1" fmla="*/ 14288 w 1790700"/>
                <a:gd name="connsiteY1" fmla="*/ 266700 h 1062038"/>
                <a:gd name="connsiteX2" fmla="*/ 280988 w 1790700"/>
                <a:gd name="connsiteY2" fmla="*/ 395288 h 1062038"/>
                <a:gd name="connsiteX3" fmla="*/ 280988 w 1790700"/>
                <a:gd name="connsiteY3" fmla="*/ 471488 h 1062038"/>
                <a:gd name="connsiteX4" fmla="*/ 366713 w 1790700"/>
                <a:gd name="connsiteY4" fmla="*/ 842963 h 1062038"/>
                <a:gd name="connsiteX5" fmla="*/ 419100 w 1790700"/>
                <a:gd name="connsiteY5" fmla="*/ 1028700 h 1062038"/>
                <a:gd name="connsiteX6" fmla="*/ 485775 w 1790700"/>
                <a:gd name="connsiteY6" fmla="*/ 1062038 h 1062038"/>
                <a:gd name="connsiteX7" fmla="*/ 623888 w 1790700"/>
                <a:gd name="connsiteY7" fmla="*/ 957263 h 1062038"/>
                <a:gd name="connsiteX8" fmla="*/ 728663 w 1790700"/>
                <a:gd name="connsiteY8" fmla="*/ 828675 h 1062038"/>
                <a:gd name="connsiteX9" fmla="*/ 757238 w 1790700"/>
                <a:gd name="connsiteY9" fmla="*/ 757238 h 1062038"/>
                <a:gd name="connsiteX10" fmla="*/ 914400 w 1790700"/>
                <a:gd name="connsiteY10" fmla="*/ 795338 h 1062038"/>
                <a:gd name="connsiteX11" fmla="*/ 1157288 w 1790700"/>
                <a:gd name="connsiteY11" fmla="*/ 614363 h 1062038"/>
                <a:gd name="connsiteX12" fmla="*/ 1700213 w 1790700"/>
                <a:gd name="connsiteY12" fmla="*/ 590550 h 1062038"/>
                <a:gd name="connsiteX13" fmla="*/ 1700213 w 1790700"/>
                <a:gd name="connsiteY13" fmla="*/ 590550 h 1062038"/>
                <a:gd name="connsiteX14" fmla="*/ 1790700 w 1790700"/>
                <a:gd name="connsiteY14" fmla="*/ 585788 h 1062038"/>
                <a:gd name="connsiteX15" fmla="*/ 1790700 w 1790700"/>
                <a:gd name="connsiteY15" fmla="*/ 585788 h 1062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90700" h="1062038">
                  <a:moveTo>
                    <a:pt x="0" y="0"/>
                  </a:moveTo>
                  <a:lnTo>
                    <a:pt x="14288" y="266700"/>
                  </a:lnTo>
                  <a:lnTo>
                    <a:pt x="280988" y="395288"/>
                  </a:lnTo>
                  <a:lnTo>
                    <a:pt x="280988" y="471488"/>
                  </a:lnTo>
                  <a:lnTo>
                    <a:pt x="366713" y="842963"/>
                  </a:lnTo>
                  <a:lnTo>
                    <a:pt x="419100" y="1028700"/>
                  </a:lnTo>
                  <a:lnTo>
                    <a:pt x="485775" y="1062038"/>
                  </a:lnTo>
                  <a:lnTo>
                    <a:pt x="623888" y="957263"/>
                  </a:lnTo>
                  <a:lnTo>
                    <a:pt x="728663" y="828675"/>
                  </a:lnTo>
                  <a:lnTo>
                    <a:pt x="757238" y="757238"/>
                  </a:lnTo>
                  <a:lnTo>
                    <a:pt x="914400" y="795338"/>
                  </a:lnTo>
                  <a:lnTo>
                    <a:pt x="1157288" y="614363"/>
                  </a:lnTo>
                  <a:lnTo>
                    <a:pt x="1700213" y="590550"/>
                  </a:lnTo>
                  <a:lnTo>
                    <a:pt x="1700213" y="590550"/>
                  </a:lnTo>
                  <a:lnTo>
                    <a:pt x="1790700" y="585788"/>
                  </a:lnTo>
                  <a:lnTo>
                    <a:pt x="1790700" y="585788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9" name="Forma livre 31"/>
            <p:cNvSpPr/>
            <p:nvPr/>
          </p:nvSpPr>
          <p:spPr bwMode="auto">
            <a:xfrm>
              <a:off x="7093527" y="2605620"/>
              <a:ext cx="1014277" cy="696496"/>
            </a:xfrm>
            <a:custGeom>
              <a:avLst/>
              <a:gdLst>
                <a:gd name="connsiteX0" fmla="*/ 1695450 w 1695450"/>
                <a:gd name="connsiteY0" fmla="*/ 0 h 1243013"/>
                <a:gd name="connsiteX1" fmla="*/ 1643062 w 1695450"/>
                <a:gd name="connsiteY1" fmla="*/ 133350 h 1243013"/>
                <a:gd name="connsiteX2" fmla="*/ 1552575 w 1695450"/>
                <a:gd name="connsiteY2" fmla="*/ 185738 h 1243013"/>
                <a:gd name="connsiteX3" fmla="*/ 1081087 w 1695450"/>
                <a:gd name="connsiteY3" fmla="*/ 171450 h 1243013"/>
                <a:gd name="connsiteX4" fmla="*/ 600075 w 1695450"/>
                <a:gd name="connsiteY4" fmla="*/ 95250 h 1243013"/>
                <a:gd name="connsiteX5" fmla="*/ 423862 w 1695450"/>
                <a:gd name="connsiteY5" fmla="*/ 309563 h 1243013"/>
                <a:gd name="connsiteX6" fmla="*/ 357187 w 1695450"/>
                <a:gd name="connsiteY6" fmla="*/ 400050 h 1243013"/>
                <a:gd name="connsiteX7" fmla="*/ 300037 w 1695450"/>
                <a:gd name="connsiteY7" fmla="*/ 766763 h 1243013"/>
                <a:gd name="connsiteX8" fmla="*/ 233362 w 1695450"/>
                <a:gd name="connsiteY8" fmla="*/ 947738 h 1243013"/>
                <a:gd name="connsiteX9" fmla="*/ 142875 w 1695450"/>
                <a:gd name="connsiteY9" fmla="*/ 1181100 h 1243013"/>
                <a:gd name="connsiteX10" fmla="*/ 142875 w 1695450"/>
                <a:gd name="connsiteY10" fmla="*/ 1181100 h 1243013"/>
                <a:gd name="connsiteX11" fmla="*/ 0 w 1695450"/>
                <a:gd name="connsiteY11" fmla="*/ 1243013 h 1243013"/>
                <a:gd name="connsiteX12" fmla="*/ 4762 w 1695450"/>
                <a:gd name="connsiteY12" fmla="*/ 1243013 h 124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5450" h="1243013">
                  <a:moveTo>
                    <a:pt x="1695450" y="0"/>
                  </a:moveTo>
                  <a:lnTo>
                    <a:pt x="1643062" y="133350"/>
                  </a:lnTo>
                  <a:lnTo>
                    <a:pt x="1552575" y="185738"/>
                  </a:lnTo>
                  <a:lnTo>
                    <a:pt x="1081087" y="171450"/>
                  </a:lnTo>
                  <a:lnTo>
                    <a:pt x="600075" y="95250"/>
                  </a:lnTo>
                  <a:lnTo>
                    <a:pt x="423862" y="309563"/>
                  </a:lnTo>
                  <a:lnTo>
                    <a:pt x="357187" y="400050"/>
                  </a:lnTo>
                  <a:lnTo>
                    <a:pt x="300037" y="766763"/>
                  </a:lnTo>
                  <a:lnTo>
                    <a:pt x="233362" y="947738"/>
                  </a:lnTo>
                  <a:lnTo>
                    <a:pt x="142875" y="1181100"/>
                  </a:lnTo>
                  <a:lnTo>
                    <a:pt x="142875" y="1181100"/>
                  </a:lnTo>
                  <a:lnTo>
                    <a:pt x="0" y="1243013"/>
                  </a:lnTo>
                  <a:lnTo>
                    <a:pt x="4762" y="1243013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0" name="Forma livre 33"/>
            <p:cNvSpPr/>
            <p:nvPr/>
          </p:nvSpPr>
          <p:spPr bwMode="auto">
            <a:xfrm>
              <a:off x="7449664" y="4668424"/>
              <a:ext cx="353287" cy="224160"/>
            </a:xfrm>
            <a:custGeom>
              <a:avLst/>
              <a:gdLst>
                <a:gd name="connsiteX0" fmla="*/ 590550 w 590550"/>
                <a:gd name="connsiteY0" fmla="*/ 0 h 400050"/>
                <a:gd name="connsiteX1" fmla="*/ 542925 w 590550"/>
                <a:gd name="connsiteY1" fmla="*/ 80962 h 400050"/>
                <a:gd name="connsiteX2" fmla="*/ 452438 w 590550"/>
                <a:gd name="connsiteY2" fmla="*/ 47625 h 400050"/>
                <a:gd name="connsiteX3" fmla="*/ 438150 w 590550"/>
                <a:gd name="connsiteY3" fmla="*/ 104775 h 400050"/>
                <a:gd name="connsiteX4" fmla="*/ 400050 w 590550"/>
                <a:gd name="connsiteY4" fmla="*/ 90487 h 400050"/>
                <a:gd name="connsiteX5" fmla="*/ 352425 w 590550"/>
                <a:gd name="connsiteY5" fmla="*/ 38100 h 400050"/>
                <a:gd name="connsiteX6" fmla="*/ 295275 w 590550"/>
                <a:gd name="connsiteY6" fmla="*/ 57150 h 400050"/>
                <a:gd name="connsiteX7" fmla="*/ 247650 w 590550"/>
                <a:gd name="connsiteY7" fmla="*/ 23812 h 400050"/>
                <a:gd name="connsiteX8" fmla="*/ 185738 w 590550"/>
                <a:gd name="connsiteY8" fmla="*/ 171450 h 400050"/>
                <a:gd name="connsiteX9" fmla="*/ 180975 w 590550"/>
                <a:gd name="connsiteY9" fmla="*/ 214312 h 400050"/>
                <a:gd name="connsiteX10" fmla="*/ 114300 w 590550"/>
                <a:gd name="connsiteY10" fmla="*/ 223837 h 400050"/>
                <a:gd name="connsiteX11" fmla="*/ 0 w 590550"/>
                <a:gd name="connsiteY11" fmla="*/ 247650 h 400050"/>
                <a:gd name="connsiteX12" fmla="*/ 47625 w 590550"/>
                <a:gd name="connsiteY12" fmla="*/ 371475 h 400050"/>
                <a:gd name="connsiteX13" fmla="*/ 19050 w 590550"/>
                <a:gd name="connsiteY13" fmla="*/ 400050 h 400050"/>
                <a:gd name="connsiteX14" fmla="*/ 33338 w 590550"/>
                <a:gd name="connsiteY14" fmla="*/ 390525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0550" h="400050">
                  <a:moveTo>
                    <a:pt x="590550" y="0"/>
                  </a:moveTo>
                  <a:lnTo>
                    <a:pt x="542925" y="80962"/>
                  </a:lnTo>
                  <a:lnTo>
                    <a:pt x="452438" y="47625"/>
                  </a:lnTo>
                  <a:lnTo>
                    <a:pt x="438150" y="104775"/>
                  </a:lnTo>
                  <a:lnTo>
                    <a:pt x="400050" y="90487"/>
                  </a:lnTo>
                  <a:lnTo>
                    <a:pt x="352425" y="38100"/>
                  </a:lnTo>
                  <a:lnTo>
                    <a:pt x="295275" y="57150"/>
                  </a:lnTo>
                  <a:lnTo>
                    <a:pt x="247650" y="23812"/>
                  </a:lnTo>
                  <a:lnTo>
                    <a:pt x="185738" y="171450"/>
                  </a:lnTo>
                  <a:lnTo>
                    <a:pt x="180975" y="214312"/>
                  </a:lnTo>
                  <a:lnTo>
                    <a:pt x="114300" y="223837"/>
                  </a:lnTo>
                  <a:lnTo>
                    <a:pt x="0" y="247650"/>
                  </a:lnTo>
                  <a:lnTo>
                    <a:pt x="47625" y="371475"/>
                  </a:lnTo>
                  <a:lnTo>
                    <a:pt x="19050" y="400050"/>
                  </a:lnTo>
                  <a:lnTo>
                    <a:pt x="33338" y="390525"/>
                  </a:ln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2" name="CaixaDeTexto 13"/>
            <p:cNvSpPr txBox="1">
              <a:spLocks noChangeArrowheads="1"/>
            </p:cNvSpPr>
            <p:nvPr/>
          </p:nvSpPr>
          <p:spPr bwMode="auto">
            <a:xfrm>
              <a:off x="8000663" y="2170957"/>
              <a:ext cx="881573" cy="28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pt-PT" sz="1400" b="1" err="1" smtClean="0">
                  <a:solidFill>
                    <a:srgbClr val="FFFF00"/>
                  </a:solidFill>
                  <a:latin typeface="Arial Narrow" pitchFamily="34" charset="0"/>
                </a:rPr>
                <a:t>Valongo</a:t>
              </a:r>
              <a:endParaRPr lang="en-GB" altLang="pt-PT" sz="1400" b="1">
                <a:solidFill>
                  <a:srgbClr val="FFFF00"/>
                </a:solidFill>
                <a:latin typeface="Arial Narrow" pitchFamily="34" charset="0"/>
              </a:endParaRPr>
            </a:p>
          </p:txBody>
        </p:sp>
        <p:sp>
          <p:nvSpPr>
            <p:cNvPr id="43" name="CaixaDeTexto 17"/>
            <p:cNvSpPr txBox="1">
              <a:spLocks noChangeArrowheads="1"/>
            </p:cNvSpPr>
            <p:nvPr/>
          </p:nvSpPr>
          <p:spPr bwMode="auto">
            <a:xfrm>
              <a:off x="7279044" y="2405517"/>
              <a:ext cx="560321" cy="28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pt-PT" sz="1400" b="1" smtClean="0">
                  <a:solidFill>
                    <a:srgbClr val="FFFF00"/>
                  </a:solidFill>
                  <a:latin typeface="Arial Narrow" pitchFamily="34" charset="0"/>
                </a:rPr>
                <a:t>Maia</a:t>
              </a:r>
              <a:endParaRPr lang="en-GB" altLang="pt-PT" sz="1400" b="1">
                <a:solidFill>
                  <a:srgbClr val="FFFF00"/>
                </a:solidFill>
                <a:latin typeface="Arial Narrow" pitchFamily="34" charset="0"/>
              </a:endParaRPr>
            </a:p>
          </p:txBody>
        </p:sp>
        <p:sp>
          <p:nvSpPr>
            <p:cNvPr id="44" name="CaixaDeTexto 18"/>
            <p:cNvSpPr txBox="1">
              <a:spLocks noChangeArrowheads="1"/>
            </p:cNvSpPr>
            <p:nvPr/>
          </p:nvSpPr>
          <p:spPr bwMode="auto">
            <a:xfrm>
              <a:off x="8000814" y="3531326"/>
              <a:ext cx="991484" cy="28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pt-PT" sz="1400" b="1" smtClean="0">
                  <a:solidFill>
                    <a:srgbClr val="FFFF00"/>
                  </a:solidFill>
                  <a:latin typeface="Arial Narrow" pitchFamily="34" charset="0"/>
                </a:rPr>
                <a:t>Gondomar</a:t>
              </a:r>
              <a:endParaRPr lang="en-GB" altLang="pt-PT" sz="1400" b="1">
                <a:solidFill>
                  <a:srgbClr val="FFFF00"/>
                </a:solidFill>
                <a:latin typeface="Arial Narrow" pitchFamily="34" charset="0"/>
              </a:endParaRPr>
            </a:p>
          </p:txBody>
        </p:sp>
        <p:sp>
          <p:nvSpPr>
            <p:cNvPr id="45" name="CaixaDeTexto 19"/>
            <p:cNvSpPr txBox="1">
              <a:spLocks noChangeArrowheads="1"/>
            </p:cNvSpPr>
            <p:nvPr/>
          </p:nvSpPr>
          <p:spPr bwMode="auto">
            <a:xfrm>
              <a:off x="7170779" y="4219254"/>
              <a:ext cx="717971" cy="28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pt-PT" sz="1400" b="1" smtClean="0">
                  <a:solidFill>
                    <a:srgbClr val="FFFF00"/>
                  </a:solidFill>
                  <a:latin typeface="Arial Narrow" pitchFamily="34" charset="0"/>
                </a:rPr>
                <a:t>Porto</a:t>
              </a:r>
              <a:endParaRPr lang="en-GB" altLang="pt-PT" sz="1400" b="1">
                <a:solidFill>
                  <a:srgbClr val="FFFF00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704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build="p" bldLvl="5"/>
      <p:bldP spid="28" grpId="0" build="p" bldLvl="5" advAuto="50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37918" y="82341"/>
            <a:ext cx="3532965" cy="1084923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1800" b="1" i="1" dirty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Macroinvertebrates: </a:t>
            </a:r>
            <a:r>
              <a:rPr lang="en-GB" sz="18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% clingers, </a:t>
            </a:r>
          </a:p>
          <a:p>
            <a:pPr algn="ctr">
              <a:defRPr/>
            </a:pPr>
            <a:r>
              <a:rPr lang="en-GB" sz="18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% </a:t>
            </a:r>
            <a:r>
              <a:rPr lang="en-GB" sz="1800" b="1" i="1" dirty="0" err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reophiles</a:t>
            </a:r>
            <a:r>
              <a:rPr lang="en-GB" sz="18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</a:p>
          <a:p>
            <a:pPr algn="ctr">
              <a:defRPr/>
            </a:pPr>
            <a:r>
              <a:rPr lang="en-GB" sz="18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%branchial &amp; cutaneous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304" name="Gráfico 30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8316158"/>
              </p:ext>
            </p:extLst>
          </p:nvPr>
        </p:nvGraphicFramePr>
        <p:xfrm>
          <a:off x="4262215" y="191469"/>
          <a:ext cx="4370921" cy="1446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5" name="Gráfico 30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928735"/>
              </p:ext>
            </p:extLst>
          </p:nvPr>
        </p:nvGraphicFramePr>
        <p:xfrm>
          <a:off x="4251154" y="1626981"/>
          <a:ext cx="4345639" cy="1807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06" name="Gráfico 30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2878958"/>
              </p:ext>
            </p:extLst>
          </p:nvPr>
        </p:nvGraphicFramePr>
        <p:xfrm>
          <a:off x="4347039" y="3333133"/>
          <a:ext cx="4236409" cy="1620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307" name="Imagem 306"/>
          <p:cNvPicPr>
            <a:picLocks noChangeAspect="1"/>
          </p:cNvPicPr>
          <p:nvPr/>
        </p:nvPicPr>
        <p:blipFill rotWithShape="1">
          <a:blip r:embed="rId7"/>
          <a:srcRect l="83731" t="10019" r="2388"/>
          <a:stretch/>
        </p:blipFill>
        <p:spPr>
          <a:xfrm>
            <a:off x="8596795" y="1930686"/>
            <a:ext cx="507367" cy="1668439"/>
          </a:xfrm>
          <a:prstGeom prst="rect">
            <a:avLst/>
          </a:prstGeom>
          <a:ln>
            <a:solidFill>
              <a:srgbClr val="004B00"/>
            </a:solidFill>
          </a:ln>
        </p:spPr>
      </p:pic>
      <p:grpSp>
        <p:nvGrpSpPr>
          <p:cNvPr id="320" name="Grupo 319"/>
          <p:cNvGrpSpPr/>
          <p:nvPr/>
        </p:nvGrpSpPr>
        <p:grpSpPr>
          <a:xfrm>
            <a:off x="282016" y="1310682"/>
            <a:ext cx="3651877" cy="3612743"/>
            <a:chOff x="282016" y="1310682"/>
            <a:chExt cx="3651877" cy="3612743"/>
          </a:xfrm>
        </p:grpSpPr>
        <p:grpSp>
          <p:nvGrpSpPr>
            <p:cNvPr id="8" name="Grupo 7"/>
            <p:cNvGrpSpPr/>
            <p:nvPr/>
          </p:nvGrpSpPr>
          <p:grpSpPr>
            <a:xfrm>
              <a:off x="1189369" y="1336541"/>
              <a:ext cx="1570071" cy="438094"/>
              <a:chOff x="3706405" y="930888"/>
              <a:chExt cx="1570071" cy="465750"/>
            </a:xfrm>
          </p:grpSpPr>
          <p:sp>
            <p:nvSpPr>
              <p:cNvPr id="103" name="Line 6"/>
              <p:cNvSpPr>
                <a:spLocks noChangeShapeType="1"/>
              </p:cNvSpPr>
              <p:nvPr/>
            </p:nvSpPr>
            <p:spPr bwMode="auto">
              <a:xfrm>
                <a:off x="3706405" y="972814"/>
                <a:ext cx="172590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04" name="Line 7"/>
              <p:cNvSpPr>
                <a:spLocks noChangeShapeType="1"/>
              </p:cNvSpPr>
              <p:nvPr/>
            </p:nvSpPr>
            <p:spPr bwMode="auto">
              <a:xfrm flipH="1">
                <a:off x="3706405" y="1068697"/>
                <a:ext cx="172590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05" name="Line 8"/>
              <p:cNvSpPr>
                <a:spLocks noChangeShapeType="1"/>
              </p:cNvSpPr>
              <p:nvPr/>
            </p:nvSpPr>
            <p:spPr bwMode="auto">
              <a:xfrm>
                <a:off x="3792700" y="972814"/>
                <a:ext cx="0" cy="95883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06" name="Rectangle 9"/>
              <p:cNvSpPr>
                <a:spLocks noChangeArrowheads="1"/>
              </p:cNvSpPr>
              <p:nvPr/>
            </p:nvSpPr>
            <p:spPr bwMode="auto">
              <a:xfrm>
                <a:off x="3711200" y="977608"/>
                <a:ext cx="163002" cy="86295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07" name="Oval 10"/>
              <p:cNvSpPr>
                <a:spLocks noChangeArrowheads="1"/>
              </p:cNvSpPr>
              <p:nvPr/>
            </p:nvSpPr>
            <p:spPr bwMode="auto">
              <a:xfrm>
                <a:off x="3763935" y="991990"/>
                <a:ext cx="67118" cy="67118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08" name="Rectangle 11"/>
              <p:cNvSpPr>
                <a:spLocks noChangeArrowheads="1"/>
              </p:cNvSpPr>
              <p:nvPr/>
            </p:nvSpPr>
            <p:spPr bwMode="auto">
              <a:xfrm>
                <a:off x="3890156" y="930888"/>
                <a:ext cx="609141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% </a:t>
                </a:r>
                <a:r>
                  <a:rPr kumimoji="0" lang="pt-PT" altLang="pt-PT" sz="1100" b="1" i="0" u="none" strike="noStrike" cap="none" normalizeH="0" baseline="0" dirty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clingers</a:t>
                </a:r>
                <a:endParaRPr kumimoji="0" lang="pt-PT" altLang="pt-PT" sz="11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09" name="Line 12"/>
              <p:cNvSpPr>
                <a:spLocks noChangeShapeType="1"/>
              </p:cNvSpPr>
              <p:nvPr/>
            </p:nvSpPr>
            <p:spPr bwMode="auto">
              <a:xfrm>
                <a:off x="3715791" y="1109162"/>
                <a:ext cx="172590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10" name="Line 13"/>
              <p:cNvSpPr>
                <a:spLocks noChangeShapeType="1"/>
              </p:cNvSpPr>
              <p:nvPr/>
            </p:nvSpPr>
            <p:spPr bwMode="auto">
              <a:xfrm flipH="1">
                <a:off x="3715791" y="1205045"/>
                <a:ext cx="172590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11" name="Line 14"/>
              <p:cNvSpPr>
                <a:spLocks noChangeShapeType="1"/>
              </p:cNvSpPr>
              <p:nvPr/>
            </p:nvSpPr>
            <p:spPr bwMode="auto">
              <a:xfrm>
                <a:off x="3802086" y="1109162"/>
                <a:ext cx="0" cy="95883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12" name="Rectangle 15"/>
              <p:cNvSpPr>
                <a:spLocks noChangeArrowheads="1"/>
              </p:cNvSpPr>
              <p:nvPr/>
            </p:nvSpPr>
            <p:spPr bwMode="auto">
              <a:xfrm>
                <a:off x="3720586" y="1113956"/>
                <a:ext cx="163002" cy="86295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13" name="Rectangle 16"/>
              <p:cNvSpPr>
                <a:spLocks noChangeArrowheads="1"/>
              </p:cNvSpPr>
              <p:nvPr/>
            </p:nvSpPr>
            <p:spPr bwMode="auto">
              <a:xfrm>
                <a:off x="3773321" y="1128339"/>
                <a:ext cx="67118" cy="67118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14" name="Rectangle 17"/>
              <p:cNvSpPr>
                <a:spLocks noChangeArrowheads="1"/>
              </p:cNvSpPr>
              <p:nvPr/>
            </p:nvSpPr>
            <p:spPr bwMode="auto">
              <a:xfrm>
                <a:off x="3895298" y="1067967"/>
                <a:ext cx="745397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% </a:t>
                </a:r>
                <a:r>
                  <a:rPr kumimoji="0" lang="pt-PT" altLang="pt-PT" sz="1200" b="1" i="0" u="none" strike="noStrike" cap="none" normalizeH="0" baseline="0" dirty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reophiles</a:t>
                </a:r>
                <a:endPara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15" name="Line 18"/>
              <p:cNvSpPr>
                <a:spLocks noChangeShapeType="1"/>
              </p:cNvSpPr>
              <p:nvPr/>
            </p:nvSpPr>
            <p:spPr bwMode="auto">
              <a:xfrm>
                <a:off x="3710998" y="1260582"/>
                <a:ext cx="172590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16" name="Line 19"/>
              <p:cNvSpPr>
                <a:spLocks noChangeShapeType="1"/>
              </p:cNvSpPr>
              <p:nvPr/>
            </p:nvSpPr>
            <p:spPr bwMode="auto">
              <a:xfrm flipH="1">
                <a:off x="3710998" y="1367253"/>
                <a:ext cx="172590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17" name="Line 20"/>
              <p:cNvSpPr>
                <a:spLocks noChangeShapeType="1"/>
              </p:cNvSpPr>
              <p:nvPr/>
            </p:nvSpPr>
            <p:spPr bwMode="auto">
              <a:xfrm>
                <a:off x="3797293" y="1260582"/>
                <a:ext cx="0" cy="10667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18" name="Rectangle 21"/>
              <p:cNvSpPr>
                <a:spLocks noChangeArrowheads="1"/>
              </p:cNvSpPr>
              <p:nvPr/>
            </p:nvSpPr>
            <p:spPr bwMode="auto">
              <a:xfrm>
                <a:off x="3715793" y="1265377"/>
                <a:ext cx="163002" cy="97082"/>
              </a:xfrm>
              <a:prstGeom prst="rect">
                <a:avLst/>
              </a:prstGeom>
              <a:pattFill prst="solidDmnd">
                <a:fgClr>
                  <a:srgbClr val="F45917"/>
                </a:fgClr>
                <a:bgClr>
                  <a:srgbClr val="FFFF99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19" name="Freeform 22"/>
              <p:cNvSpPr>
                <a:spLocks/>
              </p:cNvSpPr>
              <p:nvPr/>
            </p:nvSpPr>
            <p:spPr bwMode="auto">
              <a:xfrm>
                <a:off x="3768528" y="1289347"/>
                <a:ext cx="57530" cy="58729"/>
              </a:xfrm>
              <a:custGeom>
                <a:avLst/>
                <a:gdLst>
                  <a:gd name="T0" fmla="*/ 24 w 48"/>
                  <a:gd name="T1" fmla="*/ 0 h 49"/>
                  <a:gd name="T2" fmla="*/ 24 w 48"/>
                  <a:gd name="T3" fmla="*/ 0 h 49"/>
                  <a:gd name="T4" fmla="*/ 48 w 48"/>
                  <a:gd name="T5" fmla="*/ 24 h 49"/>
                  <a:gd name="T6" fmla="*/ 48 w 48"/>
                  <a:gd name="T7" fmla="*/ 24 h 49"/>
                  <a:gd name="T8" fmla="*/ 24 w 48"/>
                  <a:gd name="T9" fmla="*/ 49 h 49"/>
                  <a:gd name="T10" fmla="*/ 24 w 48"/>
                  <a:gd name="T11" fmla="*/ 49 h 49"/>
                  <a:gd name="T12" fmla="*/ 0 w 48"/>
                  <a:gd name="T13" fmla="*/ 24 h 49"/>
                  <a:gd name="T14" fmla="*/ 0 w 48"/>
                  <a:gd name="T15" fmla="*/ 24 h 49"/>
                  <a:gd name="T16" fmla="*/ 24 w 48"/>
                  <a:gd name="T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9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20" name="Rectangle 23"/>
              <p:cNvSpPr>
                <a:spLocks noChangeArrowheads="1"/>
              </p:cNvSpPr>
              <p:nvPr/>
            </p:nvSpPr>
            <p:spPr bwMode="auto">
              <a:xfrm>
                <a:off x="3872245" y="1227361"/>
                <a:ext cx="1404231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% </a:t>
                </a:r>
                <a:r>
                  <a:rPr kumimoji="0" lang="pt-PT" altLang="pt-PT" sz="1100" b="1" i="0" u="none" strike="noStrike" cap="none" normalizeH="0" baseline="0" dirty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branchial</a:t>
                </a:r>
                <a:r>
                  <a:rPr kumimoji="0" lang="pt-PT" altLang="pt-PT" sz="11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&amp; </a:t>
                </a:r>
                <a:r>
                  <a:rPr kumimoji="0" lang="pt-PT" altLang="pt-PT" sz="1100" b="1" i="0" u="none" strike="noStrike" cap="none" normalizeH="0" baseline="0" dirty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cutaneous</a:t>
                </a:r>
                <a:endParaRPr kumimoji="0" lang="pt-PT" altLang="pt-PT" sz="11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</p:grpSp>
        <p:grpSp>
          <p:nvGrpSpPr>
            <p:cNvPr id="319" name="Grupo 318"/>
            <p:cNvGrpSpPr/>
            <p:nvPr/>
          </p:nvGrpSpPr>
          <p:grpSpPr>
            <a:xfrm>
              <a:off x="282016" y="1310682"/>
              <a:ext cx="3651877" cy="3612743"/>
              <a:chOff x="282017" y="1310683"/>
              <a:chExt cx="2983012" cy="3346592"/>
            </a:xfrm>
          </p:grpSpPr>
          <p:sp>
            <p:nvSpPr>
              <p:cNvPr id="121" name="Line 24"/>
              <p:cNvSpPr>
                <a:spLocks noChangeShapeType="1"/>
              </p:cNvSpPr>
              <p:nvPr/>
            </p:nvSpPr>
            <p:spPr bwMode="auto">
              <a:xfrm flipV="1">
                <a:off x="848769" y="2438970"/>
                <a:ext cx="0" cy="1654983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22" name="Line 25"/>
              <p:cNvSpPr>
                <a:spLocks noChangeShapeType="1"/>
              </p:cNvSpPr>
              <p:nvPr/>
            </p:nvSpPr>
            <p:spPr bwMode="auto">
              <a:xfrm>
                <a:off x="839181" y="4093953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23" name="Line 26"/>
              <p:cNvSpPr>
                <a:spLocks noChangeShapeType="1"/>
              </p:cNvSpPr>
              <p:nvPr/>
            </p:nvSpPr>
            <p:spPr bwMode="auto">
              <a:xfrm>
                <a:off x="839181" y="2438970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24" name="Line 27"/>
              <p:cNvSpPr>
                <a:spLocks noChangeShapeType="1"/>
              </p:cNvSpPr>
              <p:nvPr/>
            </p:nvSpPr>
            <p:spPr bwMode="auto">
              <a:xfrm flipH="1">
                <a:off x="848769" y="4093953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25" name="Line 28"/>
              <p:cNvSpPr>
                <a:spLocks noChangeShapeType="1"/>
              </p:cNvSpPr>
              <p:nvPr/>
            </p:nvSpPr>
            <p:spPr bwMode="auto">
              <a:xfrm flipH="1">
                <a:off x="848769" y="243897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26" name="Rectangle 29"/>
              <p:cNvSpPr>
                <a:spLocks noChangeArrowheads="1"/>
              </p:cNvSpPr>
              <p:nvPr/>
            </p:nvSpPr>
            <p:spPr bwMode="auto">
              <a:xfrm>
                <a:off x="834387" y="2949669"/>
                <a:ext cx="38353" cy="1076641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27" name="Line 30"/>
              <p:cNvSpPr>
                <a:spLocks noChangeShapeType="1"/>
              </p:cNvSpPr>
              <p:nvPr/>
            </p:nvSpPr>
            <p:spPr bwMode="auto">
              <a:xfrm flipV="1">
                <a:off x="1069301" y="2348780"/>
                <a:ext cx="0" cy="2025888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28" name="Line 31"/>
              <p:cNvSpPr>
                <a:spLocks noChangeShapeType="1"/>
              </p:cNvSpPr>
              <p:nvPr/>
            </p:nvSpPr>
            <p:spPr bwMode="auto">
              <a:xfrm>
                <a:off x="1050124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29" name="Line 32"/>
              <p:cNvSpPr>
                <a:spLocks noChangeShapeType="1"/>
              </p:cNvSpPr>
              <p:nvPr/>
            </p:nvSpPr>
            <p:spPr bwMode="auto">
              <a:xfrm>
                <a:off x="1050124" y="234878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0" name="Line 33"/>
              <p:cNvSpPr>
                <a:spLocks noChangeShapeType="1"/>
              </p:cNvSpPr>
              <p:nvPr/>
            </p:nvSpPr>
            <p:spPr bwMode="auto">
              <a:xfrm flipH="1">
                <a:off x="1069301" y="4374668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1" name="Line 34"/>
              <p:cNvSpPr>
                <a:spLocks noChangeShapeType="1"/>
              </p:cNvSpPr>
              <p:nvPr/>
            </p:nvSpPr>
            <p:spPr bwMode="auto">
              <a:xfrm flipH="1">
                <a:off x="1069301" y="2348780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2" name="Rectangle 35"/>
              <p:cNvSpPr>
                <a:spLocks noChangeArrowheads="1"/>
              </p:cNvSpPr>
              <p:nvPr/>
            </p:nvSpPr>
            <p:spPr bwMode="auto">
              <a:xfrm>
                <a:off x="1045330" y="3149214"/>
                <a:ext cx="38353" cy="1220944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3" name="Line 36"/>
              <p:cNvSpPr>
                <a:spLocks noChangeShapeType="1"/>
              </p:cNvSpPr>
              <p:nvPr/>
            </p:nvSpPr>
            <p:spPr bwMode="auto">
              <a:xfrm flipV="1">
                <a:off x="1280244" y="3036477"/>
                <a:ext cx="0" cy="1338191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4" name="Line 37"/>
              <p:cNvSpPr>
                <a:spLocks noChangeShapeType="1"/>
              </p:cNvSpPr>
              <p:nvPr/>
            </p:nvSpPr>
            <p:spPr bwMode="auto">
              <a:xfrm>
                <a:off x="1261067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5" name="Line 38"/>
              <p:cNvSpPr>
                <a:spLocks noChangeShapeType="1"/>
              </p:cNvSpPr>
              <p:nvPr/>
            </p:nvSpPr>
            <p:spPr bwMode="auto">
              <a:xfrm>
                <a:off x="1261067" y="303647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6" name="Line 39"/>
              <p:cNvSpPr>
                <a:spLocks noChangeShapeType="1"/>
              </p:cNvSpPr>
              <p:nvPr/>
            </p:nvSpPr>
            <p:spPr bwMode="auto">
              <a:xfrm flipH="1">
                <a:off x="1280244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7" name="Line 40"/>
              <p:cNvSpPr>
                <a:spLocks noChangeShapeType="1"/>
              </p:cNvSpPr>
              <p:nvPr/>
            </p:nvSpPr>
            <p:spPr bwMode="auto">
              <a:xfrm flipH="1">
                <a:off x="1280244" y="303647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8" name="Rectangle 41"/>
              <p:cNvSpPr>
                <a:spLocks noChangeArrowheads="1"/>
              </p:cNvSpPr>
              <p:nvPr/>
            </p:nvSpPr>
            <p:spPr bwMode="auto">
              <a:xfrm>
                <a:off x="1265862" y="4343101"/>
                <a:ext cx="28765" cy="9019"/>
              </a:xfrm>
              <a:prstGeom prst="rect">
                <a:avLst/>
              </a:prstGeom>
              <a:blipFill dpi="0" rotWithShape="0">
                <a:blip r:embed="rId8"/>
                <a:srcRect/>
                <a:tile tx="0" ty="0" sx="100000" sy="100000" flip="none" algn="tl"/>
              </a:blip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9" name="Line 42"/>
              <p:cNvSpPr>
                <a:spLocks noChangeShapeType="1"/>
              </p:cNvSpPr>
              <p:nvPr/>
            </p:nvSpPr>
            <p:spPr bwMode="auto">
              <a:xfrm flipV="1">
                <a:off x="1491187" y="3352141"/>
                <a:ext cx="0" cy="968413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0" name="Line 43"/>
              <p:cNvSpPr>
                <a:spLocks noChangeShapeType="1"/>
              </p:cNvSpPr>
              <p:nvPr/>
            </p:nvSpPr>
            <p:spPr bwMode="auto">
              <a:xfrm>
                <a:off x="1481599" y="4320554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1" name="Line 44"/>
              <p:cNvSpPr>
                <a:spLocks noChangeShapeType="1"/>
              </p:cNvSpPr>
              <p:nvPr/>
            </p:nvSpPr>
            <p:spPr bwMode="auto">
              <a:xfrm>
                <a:off x="1481599" y="3352141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2" name="Line 45"/>
              <p:cNvSpPr>
                <a:spLocks noChangeShapeType="1"/>
              </p:cNvSpPr>
              <p:nvPr/>
            </p:nvSpPr>
            <p:spPr bwMode="auto">
              <a:xfrm flipH="1">
                <a:off x="1491187" y="4320554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3" name="Line 46"/>
              <p:cNvSpPr>
                <a:spLocks noChangeShapeType="1"/>
              </p:cNvSpPr>
              <p:nvPr/>
            </p:nvSpPr>
            <p:spPr bwMode="auto">
              <a:xfrm flipH="1">
                <a:off x="1491187" y="3352141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4" name="Rectangle 47"/>
              <p:cNvSpPr>
                <a:spLocks noChangeArrowheads="1"/>
              </p:cNvSpPr>
              <p:nvPr/>
            </p:nvSpPr>
            <p:spPr bwMode="auto">
              <a:xfrm>
                <a:off x="1476805" y="4053367"/>
                <a:ext cx="38353" cy="235621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5" name="Line 48"/>
              <p:cNvSpPr>
                <a:spLocks noChangeShapeType="1"/>
              </p:cNvSpPr>
              <p:nvPr/>
            </p:nvSpPr>
            <p:spPr bwMode="auto">
              <a:xfrm flipV="1">
                <a:off x="1711719" y="2791837"/>
                <a:ext cx="0" cy="1420489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6" name="Line 49"/>
              <p:cNvSpPr>
                <a:spLocks noChangeShapeType="1"/>
              </p:cNvSpPr>
              <p:nvPr/>
            </p:nvSpPr>
            <p:spPr bwMode="auto">
              <a:xfrm>
                <a:off x="1692542" y="4212326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7" name="Line 50"/>
              <p:cNvSpPr>
                <a:spLocks noChangeShapeType="1"/>
              </p:cNvSpPr>
              <p:nvPr/>
            </p:nvSpPr>
            <p:spPr bwMode="auto">
              <a:xfrm>
                <a:off x="1692542" y="279183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8" name="Line 51"/>
              <p:cNvSpPr>
                <a:spLocks noChangeShapeType="1"/>
              </p:cNvSpPr>
              <p:nvPr/>
            </p:nvSpPr>
            <p:spPr bwMode="auto">
              <a:xfrm flipH="1">
                <a:off x="1711719" y="4212326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9" name="Line 52"/>
              <p:cNvSpPr>
                <a:spLocks noChangeShapeType="1"/>
              </p:cNvSpPr>
              <p:nvPr/>
            </p:nvSpPr>
            <p:spPr bwMode="auto">
              <a:xfrm flipH="1">
                <a:off x="1711719" y="2791837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0" name="Rectangle 53"/>
              <p:cNvSpPr>
                <a:spLocks noChangeArrowheads="1"/>
              </p:cNvSpPr>
              <p:nvPr/>
            </p:nvSpPr>
            <p:spPr bwMode="auto">
              <a:xfrm>
                <a:off x="1687748" y="3547177"/>
                <a:ext cx="38353" cy="488152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1" name="Line 54"/>
              <p:cNvSpPr>
                <a:spLocks noChangeShapeType="1"/>
              </p:cNvSpPr>
              <p:nvPr/>
            </p:nvSpPr>
            <p:spPr bwMode="auto">
              <a:xfrm flipV="1">
                <a:off x="1922662" y="3371307"/>
                <a:ext cx="0" cy="795925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2" name="Line 55"/>
              <p:cNvSpPr>
                <a:spLocks noChangeShapeType="1"/>
              </p:cNvSpPr>
              <p:nvPr/>
            </p:nvSpPr>
            <p:spPr bwMode="auto">
              <a:xfrm>
                <a:off x="1903486" y="416723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3" name="Line 56"/>
              <p:cNvSpPr>
                <a:spLocks noChangeShapeType="1"/>
              </p:cNvSpPr>
              <p:nvPr/>
            </p:nvSpPr>
            <p:spPr bwMode="auto">
              <a:xfrm>
                <a:off x="1903486" y="337130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4" name="Line 57"/>
              <p:cNvSpPr>
                <a:spLocks noChangeShapeType="1"/>
              </p:cNvSpPr>
              <p:nvPr/>
            </p:nvSpPr>
            <p:spPr bwMode="auto">
              <a:xfrm flipH="1">
                <a:off x="1922662" y="416723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5" name="Line 58"/>
              <p:cNvSpPr>
                <a:spLocks noChangeShapeType="1"/>
              </p:cNvSpPr>
              <p:nvPr/>
            </p:nvSpPr>
            <p:spPr bwMode="auto">
              <a:xfrm flipH="1">
                <a:off x="1922662" y="337130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6" name="Rectangle 59"/>
              <p:cNvSpPr>
                <a:spLocks noChangeArrowheads="1"/>
              </p:cNvSpPr>
              <p:nvPr/>
            </p:nvSpPr>
            <p:spPr bwMode="auto">
              <a:xfrm>
                <a:off x="1908280" y="3592272"/>
                <a:ext cx="28765" cy="506190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7" name="Line 60"/>
              <p:cNvSpPr>
                <a:spLocks noChangeShapeType="1"/>
              </p:cNvSpPr>
              <p:nvPr/>
            </p:nvSpPr>
            <p:spPr bwMode="auto">
              <a:xfrm flipV="1">
                <a:off x="2133606" y="2991382"/>
                <a:ext cx="0" cy="1229964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8" name="Line 61"/>
              <p:cNvSpPr>
                <a:spLocks noChangeShapeType="1"/>
              </p:cNvSpPr>
              <p:nvPr/>
            </p:nvSpPr>
            <p:spPr bwMode="auto">
              <a:xfrm>
                <a:off x="2124017" y="4221345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9" name="Line 62"/>
              <p:cNvSpPr>
                <a:spLocks noChangeShapeType="1"/>
              </p:cNvSpPr>
              <p:nvPr/>
            </p:nvSpPr>
            <p:spPr bwMode="auto">
              <a:xfrm>
                <a:off x="2124017" y="2991382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0" name="Line 63"/>
              <p:cNvSpPr>
                <a:spLocks noChangeShapeType="1"/>
              </p:cNvSpPr>
              <p:nvPr/>
            </p:nvSpPr>
            <p:spPr bwMode="auto">
              <a:xfrm flipH="1">
                <a:off x="2133606" y="4221345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1" name="Line 64"/>
              <p:cNvSpPr>
                <a:spLocks noChangeShapeType="1"/>
              </p:cNvSpPr>
              <p:nvPr/>
            </p:nvSpPr>
            <p:spPr bwMode="auto">
              <a:xfrm flipH="1">
                <a:off x="2133606" y="299138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2" name="Rectangle 65"/>
              <p:cNvSpPr>
                <a:spLocks noChangeArrowheads="1"/>
              </p:cNvSpPr>
              <p:nvPr/>
            </p:nvSpPr>
            <p:spPr bwMode="auto">
              <a:xfrm>
                <a:off x="2119223" y="3791817"/>
                <a:ext cx="38353" cy="306645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3" name="Line 66"/>
              <p:cNvSpPr>
                <a:spLocks noChangeShapeType="1"/>
              </p:cNvSpPr>
              <p:nvPr/>
            </p:nvSpPr>
            <p:spPr bwMode="auto">
              <a:xfrm flipV="1">
                <a:off x="2354137" y="3234894"/>
                <a:ext cx="0" cy="1103698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4" name="Line 67"/>
              <p:cNvSpPr>
                <a:spLocks noChangeShapeType="1"/>
              </p:cNvSpPr>
              <p:nvPr/>
            </p:nvSpPr>
            <p:spPr bwMode="auto">
              <a:xfrm>
                <a:off x="2334961" y="433859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5" name="Line 68"/>
              <p:cNvSpPr>
                <a:spLocks noChangeShapeType="1"/>
              </p:cNvSpPr>
              <p:nvPr/>
            </p:nvSpPr>
            <p:spPr bwMode="auto">
              <a:xfrm>
                <a:off x="2334961" y="3234894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6" name="Line 69"/>
              <p:cNvSpPr>
                <a:spLocks noChangeShapeType="1"/>
              </p:cNvSpPr>
              <p:nvPr/>
            </p:nvSpPr>
            <p:spPr bwMode="auto">
              <a:xfrm flipH="1">
                <a:off x="2354137" y="4338592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7" name="Line 70"/>
              <p:cNvSpPr>
                <a:spLocks noChangeShapeType="1"/>
              </p:cNvSpPr>
              <p:nvPr/>
            </p:nvSpPr>
            <p:spPr bwMode="auto">
              <a:xfrm flipH="1">
                <a:off x="2354137" y="3234894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8" name="Rectangle 71"/>
              <p:cNvSpPr>
                <a:spLocks noChangeArrowheads="1"/>
              </p:cNvSpPr>
              <p:nvPr/>
            </p:nvSpPr>
            <p:spPr bwMode="auto">
              <a:xfrm>
                <a:off x="2330167" y="3954159"/>
                <a:ext cx="38353" cy="108228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9" name="Line 72"/>
              <p:cNvSpPr>
                <a:spLocks noChangeShapeType="1"/>
              </p:cNvSpPr>
              <p:nvPr/>
            </p:nvSpPr>
            <p:spPr bwMode="auto">
              <a:xfrm flipV="1">
                <a:off x="2565081" y="3796326"/>
                <a:ext cx="0" cy="578342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0" name="Line 73"/>
              <p:cNvSpPr>
                <a:spLocks noChangeShapeType="1"/>
              </p:cNvSpPr>
              <p:nvPr/>
            </p:nvSpPr>
            <p:spPr bwMode="auto">
              <a:xfrm>
                <a:off x="2545904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1" name="Line 74"/>
              <p:cNvSpPr>
                <a:spLocks noChangeShapeType="1"/>
              </p:cNvSpPr>
              <p:nvPr/>
            </p:nvSpPr>
            <p:spPr bwMode="auto">
              <a:xfrm>
                <a:off x="2545904" y="3796326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2" name="Line 75"/>
              <p:cNvSpPr>
                <a:spLocks noChangeShapeType="1"/>
              </p:cNvSpPr>
              <p:nvPr/>
            </p:nvSpPr>
            <p:spPr bwMode="auto">
              <a:xfrm flipH="1">
                <a:off x="2565081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3" name="Line 76"/>
              <p:cNvSpPr>
                <a:spLocks noChangeShapeType="1"/>
              </p:cNvSpPr>
              <p:nvPr/>
            </p:nvSpPr>
            <p:spPr bwMode="auto">
              <a:xfrm flipH="1">
                <a:off x="2565081" y="3796326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4" name="Rectangle 77"/>
              <p:cNvSpPr>
                <a:spLocks noChangeArrowheads="1"/>
              </p:cNvSpPr>
              <p:nvPr/>
            </p:nvSpPr>
            <p:spPr bwMode="auto">
              <a:xfrm>
                <a:off x="2550698" y="3963177"/>
                <a:ext cx="28765" cy="352867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5" name="Line 78"/>
              <p:cNvSpPr>
                <a:spLocks noChangeShapeType="1"/>
              </p:cNvSpPr>
              <p:nvPr/>
            </p:nvSpPr>
            <p:spPr bwMode="auto">
              <a:xfrm flipV="1">
                <a:off x="2776024" y="3967687"/>
                <a:ext cx="0" cy="406981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6" name="Line 79"/>
              <p:cNvSpPr>
                <a:spLocks noChangeShapeType="1"/>
              </p:cNvSpPr>
              <p:nvPr/>
            </p:nvSpPr>
            <p:spPr bwMode="auto">
              <a:xfrm>
                <a:off x="2766436" y="4374668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7" name="Line 80"/>
              <p:cNvSpPr>
                <a:spLocks noChangeShapeType="1"/>
              </p:cNvSpPr>
              <p:nvPr/>
            </p:nvSpPr>
            <p:spPr bwMode="auto">
              <a:xfrm>
                <a:off x="2766436" y="3967687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8" name="Line 81"/>
              <p:cNvSpPr>
                <a:spLocks noChangeShapeType="1"/>
              </p:cNvSpPr>
              <p:nvPr/>
            </p:nvSpPr>
            <p:spPr bwMode="auto">
              <a:xfrm flipH="1">
                <a:off x="2776024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9" name="Line 82"/>
              <p:cNvSpPr>
                <a:spLocks noChangeShapeType="1"/>
              </p:cNvSpPr>
              <p:nvPr/>
            </p:nvSpPr>
            <p:spPr bwMode="auto">
              <a:xfrm flipH="1">
                <a:off x="2776024" y="396768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80" name="Rectangle 83"/>
              <p:cNvSpPr>
                <a:spLocks noChangeArrowheads="1"/>
              </p:cNvSpPr>
              <p:nvPr/>
            </p:nvSpPr>
            <p:spPr bwMode="auto">
              <a:xfrm>
                <a:off x="2761642" y="4026310"/>
                <a:ext cx="38353" cy="99209"/>
              </a:xfrm>
              <a:prstGeom prst="rect">
                <a:avLst/>
              </a:prstGeom>
              <a:pattFill prst="pct30">
                <a:fgClr>
                  <a:srgbClr val="FF40FF"/>
                </a:fgClr>
                <a:bgClr>
                  <a:srgbClr val="FFFF99"/>
                </a:bgClr>
              </a:patt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81" name="Line 84"/>
              <p:cNvSpPr>
                <a:spLocks noChangeShapeType="1"/>
              </p:cNvSpPr>
              <p:nvPr/>
            </p:nvSpPr>
            <p:spPr bwMode="auto">
              <a:xfrm flipV="1">
                <a:off x="2996556" y="3479535"/>
                <a:ext cx="0" cy="895134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82" name="Line 85"/>
              <p:cNvSpPr>
                <a:spLocks noChangeShapeType="1"/>
              </p:cNvSpPr>
              <p:nvPr/>
            </p:nvSpPr>
            <p:spPr bwMode="auto">
              <a:xfrm>
                <a:off x="2977379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83" name="Line 86"/>
              <p:cNvSpPr>
                <a:spLocks noChangeShapeType="1"/>
              </p:cNvSpPr>
              <p:nvPr/>
            </p:nvSpPr>
            <p:spPr bwMode="auto">
              <a:xfrm>
                <a:off x="2977379" y="3479535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84" name="Line 87"/>
              <p:cNvSpPr>
                <a:spLocks noChangeShapeType="1"/>
              </p:cNvSpPr>
              <p:nvPr/>
            </p:nvSpPr>
            <p:spPr bwMode="auto">
              <a:xfrm flipH="1">
                <a:off x="2996556" y="4374668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85" name="Line 88"/>
              <p:cNvSpPr>
                <a:spLocks noChangeShapeType="1"/>
              </p:cNvSpPr>
              <p:nvPr/>
            </p:nvSpPr>
            <p:spPr bwMode="auto">
              <a:xfrm flipH="1">
                <a:off x="2996556" y="3479535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86" name="Rectangle 89"/>
              <p:cNvSpPr>
                <a:spLocks noChangeArrowheads="1"/>
              </p:cNvSpPr>
              <p:nvPr/>
            </p:nvSpPr>
            <p:spPr bwMode="auto">
              <a:xfrm>
                <a:off x="2972585" y="4225855"/>
                <a:ext cx="38353" cy="18038"/>
              </a:xfrm>
              <a:prstGeom prst="rect">
                <a:avLst/>
              </a:prstGeom>
              <a:blipFill dpi="0" rotWithShape="0">
                <a:blip r:embed="rId8"/>
                <a:srcRect/>
                <a:tile tx="0" ty="0" sx="100000" sy="100000" flip="none" algn="tl"/>
              </a:blipFill>
              <a:ln w="12700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87" name="Oval 90"/>
              <p:cNvSpPr>
                <a:spLocks noChangeArrowheads="1"/>
              </p:cNvSpPr>
              <p:nvPr/>
            </p:nvSpPr>
            <p:spPr bwMode="auto">
              <a:xfrm>
                <a:off x="820004" y="3524629"/>
                <a:ext cx="67118" cy="6313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88" name="Oval 91"/>
              <p:cNvSpPr>
                <a:spLocks noChangeArrowheads="1"/>
              </p:cNvSpPr>
              <p:nvPr/>
            </p:nvSpPr>
            <p:spPr bwMode="auto">
              <a:xfrm>
                <a:off x="1040536" y="4057876"/>
                <a:ext cx="67118" cy="6313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89" name="Oval 92"/>
              <p:cNvSpPr>
                <a:spLocks noChangeArrowheads="1"/>
              </p:cNvSpPr>
              <p:nvPr/>
            </p:nvSpPr>
            <p:spPr bwMode="auto">
              <a:xfrm>
                <a:off x="1251479" y="4320554"/>
                <a:ext cx="67118" cy="6313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90" name="Oval 93"/>
              <p:cNvSpPr>
                <a:spLocks noChangeArrowheads="1"/>
              </p:cNvSpPr>
              <p:nvPr/>
            </p:nvSpPr>
            <p:spPr bwMode="auto">
              <a:xfrm>
                <a:off x="1462422" y="4203307"/>
                <a:ext cx="67118" cy="6313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91" name="Oval 94"/>
              <p:cNvSpPr>
                <a:spLocks noChangeArrowheads="1"/>
              </p:cNvSpPr>
              <p:nvPr/>
            </p:nvSpPr>
            <p:spPr bwMode="auto">
              <a:xfrm>
                <a:off x="1682954" y="3922591"/>
                <a:ext cx="67118" cy="6313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92" name="Oval 95"/>
              <p:cNvSpPr>
                <a:spLocks noChangeArrowheads="1"/>
              </p:cNvSpPr>
              <p:nvPr/>
            </p:nvSpPr>
            <p:spPr bwMode="auto">
              <a:xfrm>
                <a:off x="1893897" y="3769269"/>
                <a:ext cx="67118" cy="6313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93" name="Oval 96"/>
              <p:cNvSpPr>
                <a:spLocks noChangeArrowheads="1"/>
              </p:cNvSpPr>
              <p:nvPr/>
            </p:nvSpPr>
            <p:spPr bwMode="auto">
              <a:xfrm>
                <a:off x="2104841" y="3832402"/>
                <a:ext cx="67118" cy="6313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94" name="Oval 97"/>
              <p:cNvSpPr>
                <a:spLocks noChangeArrowheads="1"/>
              </p:cNvSpPr>
              <p:nvPr/>
            </p:nvSpPr>
            <p:spPr bwMode="auto">
              <a:xfrm>
                <a:off x="2325372" y="4003762"/>
                <a:ext cx="67118" cy="6313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95" name="Oval 98"/>
              <p:cNvSpPr>
                <a:spLocks noChangeArrowheads="1"/>
              </p:cNvSpPr>
              <p:nvPr/>
            </p:nvSpPr>
            <p:spPr bwMode="auto">
              <a:xfrm>
                <a:off x="2536316" y="4239383"/>
                <a:ext cx="67118" cy="6313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96" name="Oval 99"/>
              <p:cNvSpPr>
                <a:spLocks noChangeArrowheads="1"/>
              </p:cNvSpPr>
              <p:nvPr/>
            </p:nvSpPr>
            <p:spPr bwMode="auto">
              <a:xfrm>
                <a:off x="2747259" y="4057876"/>
                <a:ext cx="67118" cy="6313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97" name="Oval 100"/>
              <p:cNvSpPr>
                <a:spLocks noChangeArrowheads="1"/>
              </p:cNvSpPr>
              <p:nvPr/>
            </p:nvSpPr>
            <p:spPr bwMode="auto">
              <a:xfrm>
                <a:off x="2967791" y="4221345"/>
                <a:ext cx="67118" cy="63133"/>
              </a:xfrm>
              <a:prstGeom prst="ellipse">
                <a:avLst/>
              </a:prstGeom>
              <a:solidFill>
                <a:srgbClr val="FF00FF"/>
              </a:solidFill>
              <a:ln w="0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98" name="Line 101"/>
              <p:cNvSpPr>
                <a:spLocks noChangeShapeType="1"/>
              </p:cNvSpPr>
              <p:nvPr/>
            </p:nvSpPr>
            <p:spPr bwMode="auto">
              <a:xfrm flipV="1">
                <a:off x="906299" y="2186439"/>
                <a:ext cx="0" cy="218823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99" name="Line 102"/>
              <p:cNvSpPr>
                <a:spLocks noChangeShapeType="1"/>
              </p:cNvSpPr>
              <p:nvPr/>
            </p:nvSpPr>
            <p:spPr bwMode="auto">
              <a:xfrm>
                <a:off x="896711" y="4374668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0" name="Line 103"/>
              <p:cNvSpPr>
                <a:spLocks noChangeShapeType="1"/>
              </p:cNvSpPr>
              <p:nvPr/>
            </p:nvSpPr>
            <p:spPr bwMode="auto">
              <a:xfrm>
                <a:off x="896711" y="2186439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1" name="Line 104"/>
              <p:cNvSpPr>
                <a:spLocks noChangeShapeType="1"/>
              </p:cNvSpPr>
              <p:nvPr/>
            </p:nvSpPr>
            <p:spPr bwMode="auto">
              <a:xfrm flipH="1">
                <a:off x="906299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2" name="Line 105"/>
              <p:cNvSpPr>
                <a:spLocks noChangeShapeType="1"/>
              </p:cNvSpPr>
              <p:nvPr/>
            </p:nvSpPr>
            <p:spPr bwMode="auto">
              <a:xfrm flipH="1">
                <a:off x="906299" y="2186439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3" name="Rectangle 106"/>
              <p:cNvSpPr>
                <a:spLocks noChangeArrowheads="1"/>
              </p:cNvSpPr>
              <p:nvPr/>
            </p:nvSpPr>
            <p:spPr bwMode="auto">
              <a:xfrm>
                <a:off x="891917" y="2551707"/>
                <a:ext cx="38353" cy="1085659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4" name="Line 107"/>
              <p:cNvSpPr>
                <a:spLocks noChangeShapeType="1"/>
              </p:cNvSpPr>
              <p:nvPr/>
            </p:nvSpPr>
            <p:spPr bwMode="auto">
              <a:xfrm flipV="1">
                <a:off x="1126831" y="2384856"/>
                <a:ext cx="0" cy="1863547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5" name="Line 108"/>
              <p:cNvSpPr>
                <a:spLocks noChangeShapeType="1"/>
              </p:cNvSpPr>
              <p:nvPr/>
            </p:nvSpPr>
            <p:spPr bwMode="auto">
              <a:xfrm>
                <a:off x="1107654" y="424840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6" name="Line 109"/>
              <p:cNvSpPr>
                <a:spLocks noChangeShapeType="1"/>
              </p:cNvSpPr>
              <p:nvPr/>
            </p:nvSpPr>
            <p:spPr bwMode="auto">
              <a:xfrm>
                <a:off x="1107654" y="2384856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7" name="Line 110"/>
              <p:cNvSpPr>
                <a:spLocks noChangeShapeType="1"/>
              </p:cNvSpPr>
              <p:nvPr/>
            </p:nvSpPr>
            <p:spPr bwMode="auto">
              <a:xfrm flipH="1">
                <a:off x="1126831" y="4248402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8" name="Line 111"/>
              <p:cNvSpPr>
                <a:spLocks noChangeShapeType="1"/>
              </p:cNvSpPr>
              <p:nvPr/>
            </p:nvSpPr>
            <p:spPr bwMode="auto">
              <a:xfrm flipH="1">
                <a:off x="1126831" y="2384856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9" name="Rectangle 112"/>
              <p:cNvSpPr>
                <a:spLocks noChangeArrowheads="1"/>
              </p:cNvSpPr>
              <p:nvPr/>
            </p:nvSpPr>
            <p:spPr bwMode="auto">
              <a:xfrm>
                <a:off x="1102860" y="2542688"/>
                <a:ext cx="38353" cy="1638072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0" name="Line 113"/>
              <p:cNvSpPr>
                <a:spLocks noChangeShapeType="1"/>
              </p:cNvSpPr>
              <p:nvPr/>
            </p:nvSpPr>
            <p:spPr bwMode="auto">
              <a:xfrm flipV="1">
                <a:off x="1337774" y="2945160"/>
                <a:ext cx="0" cy="1429508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1" name="Line 114"/>
              <p:cNvSpPr>
                <a:spLocks noChangeShapeType="1"/>
              </p:cNvSpPr>
              <p:nvPr/>
            </p:nvSpPr>
            <p:spPr bwMode="auto">
              <a:xfrm>
                <a:off x="1318597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2" name="Line 115"/>
              <p:cNvSpPr>
                <a:spLocks noChangeShapeType="1"/>
              </p:cNvSpPr>
              <p:nvPr/>
            </p:nvSpPr>
            <p:spPr bwMode="auto">
              <a:xfrm>
                <a:off x="1318597" y="294516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3" name="Line 116"/>
              <p:cNvSpPr>
                <a:spLocks noChangeShapeType="1"/>
              </p:cNvSpPr>
              <p:nvPr/>
            </p:nvSpPr>
            <p:spPr bwMode="auto">
              <a:xfrm flipH="1">
                <a:off x="1337774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4" name="Line 117"/>
              <p:cNvSpPr>
                <a:spLocks noChangeShapeType="1"/>
              </p:cNvSpPr>
              <p:nvPr/>
            </p:nvSpPr>
            <p:spPr bwMode="auto">
              <a:xfrm flipH="1">
                <a:off x="1337774" y="294516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5" name="Rectangle 118"/>
              <p:cNvSpPr>
                <a:spLocks noChangeArrowheads="1"/>
              </p:cNvSpPr>
              <p:nvPr/>
            </p:nvSpPr>
            <p:spPr bwMode="auto">
              <a:xfrm>
                <a:off x="1323392" y="3203328"/>
                <a:ext cx="28765" cy="1040565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6" name="Line 119"/>
              <p:cNvSpPr>
                <a:spLocks noChangeShapeType="1"/>
              </p:cNvSpPr>
              <p:nvPr/>
            </p:nvSpPr>
            <p:spPr bwMode="auto">
              <a:xfrm flipV="1">
                <a:off x="1548717" y="1869647"/>
                <a:ext cx="0" cy="2251362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7" name="Line 120"/>
              <p:cNvSpPr>
                <a:spLocks noChangeShapeType="1"/>
              </p:cNvSpPr>
              <p:nvPr/>
            </p:nvSpPr>
            <p:spPr bwMode="auto">
              <a:xfrm>
                <a:off x="1539129" y="4121010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8" name="Line 121"/>
              <p:cNvSpPr>
                <a:spLocks noChangeShapeType="1"/>
              </p:cNvSpPr>
              <p:nvPr/>
            </p:nvSpPr>
            <p:spPr bwMode="auto">
              <a:xfrm>
                <a:off x="1539129" y="1869647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9" name="Line 122"/>
              <p:cNvSpPr>
                <a:spLocks noChangeShapeType="1"/>
              </p:cNvSpPr>
              <p:nvPr/>
            </p:nvSpPr>
            <p:spPr bwMode="auto">
              <a:xfrm flipH="1">
                <a:off x="1548717" y="412101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0" name="Line 123"/>
              <p:cNvSpPr>
                <a:spLocks noChangeShapeType="1"/>
              </p:cNvSpPr>
              <p:nvPr/>
            </p:nvSpPr>
            <p:spPr bwMode="auto">
              <a:xfrm flipH="1">
                <a:off x="1548717" y="186964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1" name="Rectangle 124"/>
              <p:cNvSpPr>
                <a:spLocks noChangeArrowheads="1"/>
              </p:cNvSpPr>
              <p:nvPr/>
            </p:nvSpPr>
            <p:spPr bwMode="auto">
              <a:xfrm>
                <a:off x="1534335" y="1991403"/>
                <a:ext cx="38353" cy="904152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2" name="Line 125"/>
              <p:cNvSpPr>
                <a:spLocks noChangeShapeType="1"/>
              </p:cNvSpPr>
              <p:nvPr/>
            </p:nvSpPr>
            <p:spPr bwMode="auto">
              <a:xfrm flipV="1">
                <a:off x="1769249" y="1815533"/>
                <a:ext cx="0" cy="2405812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3" name="Line 126"/>
              <p:cNvSpPr>
                <a:spLocks noChangeShapeType="1"/>
              </p:cNvSpPr>
              <p:nvPr/>
            </p:nvSpPr>
            <p:spPr bwMode="auto">
              <a:xfrm>
                <a:off x="1750072" y="4221345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4" name="Line 127"/>
              <p:cNvSpPr>
                <a:spLocks noChangeShapeType="1"/>
              </p:cNvSpPr>
              <p:nvPr/>
            </p:nvSpPr>
            <p:spPr bwMode="auto">
              <a:xfrm>
                <a:off x="1750072" y="1815533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5" name="Line 128"/>
              <p:cNvSpPr>
                <a:spLocks noChangeShapeType="1"/>
              </p:cNvSpPr>
              <p:nvPr/>
            </p:nvSpPr>
            <p:spPr bwMode="auto">
              <a:xfrm flipH="1">
                <a:off x="1769249" y="4221345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6" name="Line 129"/>
              <p:cNvSpPr>
                <a:spLocks noChangeShapeType="1"/>
              </p:cNvSpPr>
              <p:nvPr/>
            </p:nvSpPr>
            <p:spPr bwMode="auto">
              <a:xfrm flipH="1">
                <a:off x="1769249" y="1815533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7" name="Rectangle 130"/>
              <p:cNvSpPr>
                <a:spLocks noChangeArrowheads="1"/>
              </p:cNvSpPr>
              <p:nvPr/>
            </p:nvSpPr>
            <p:spPr bwMode="auto">
              <a:xfrm>
                <a:off x="1745278" y="2072574"/>
                <a:ext cx="38353" cy="588489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8" name="Line 131"/>
              <p:cNvSpPr>
                <a:spLocks noChangeShapeType="1"/>
              </p:cNvSpPr>
              <p:nvPr/>
            </p:nvSpPr>
            <p:spPr bwMode="auto">
              <a:xfrm flipV="1">
                <a:off x="1980192" y="1860627"/>
                <a:ext cx="0" cy="1645963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9" name="Line 132"/>
              <p:cNvSpPr>
                <a:spLocks noChangeShapeType="1"/>
              </p:cNvSpPr>
              <p:nvPr/>
            </p:nvSpPr>
            <p:spPr bwMode="auto">
              <a:xfrm>
                <a:off x="1961016" y="350659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0" name="Line 133"/>
              <p:cNvSpPr>
                <a:spLocks noChangeShapeType="1"/>
              </p:cNvSpPr>
              <p:nvPr/>
            </p:nvSpPr>
            <p:spPr bwMode="auto">
              <a:xfrm>
                <a:off x="1961016" y="186062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1" name="Line 134"/>
              <p:cNvSpPr>
                <a:spLocks noChangeShapeType="1"/>
              </p:cNvSpPr>
              <p:nvPr/>
            </p:nvSpPr>
            <p:spPr bwMode="auto">
              <a:xfrm flipH="1">
                <a:off x="1980192" y="350659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2" name="Line 135"/>
              <p:cNvSpPr>
                <a:spLocks noChangeShapeType="1"/>
              </p:cNvSpPr>
              <p:nvPr/>
            </p:nvSpPr>
            <p:spPr bwMode="auto">
              <a:xfrm flipH="1">
                <a:off x="1980192" y="186062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3" name="Rectangle 136"/>
              <p:cNvSpPr>
                <a:spLocks noChangeArrowheads="1"/>
              </p:cNvSpPr>
              <p:nvPr/>
            </p:nvSpPr>
            <p:spPr bwMode="auto">
              <a:xfrm>
                <a:off x="1965810" y="2299176"/>
                <a:ext cx="28765" cy="162342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4" name="Line 137"/>
              <p:cNvSpPr>
                <a:spLocks noChangeShapeType="1"/>
              </p:cNvSpPr>
              <p:nvPr/>
            </p:nvSpPr>
            <p:spPr bwMode="auto">
              <a:xfrm flipV="1">
                <a:off x="2191136" y="2113159"/>
                <a:ext cx="0" cy="1728262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5" name="Line 138"/>
              <p:cNvSpPr>
                <a:spLocks noChangeShapeType="1"/>
              </p:cNvSpPr>
              <p:nvPr/>
            </p:nvSpPr>
            <p:spPr bwMode="auto">
              <a:xfrm>
                <a:off x="2181547" y="3841420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6" name="Line 139"/>
              <p:cNvSpPr>
                <a:spLocks noChangeShapeType="1"/>
              </p:cNvSpPr>
              <p:nvPr/>
            </p:nvSpPr>
            <p:spPr bwMode="auto">
              <a:xfrm>
                <a:off x="2181547" y="2113159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7" name="Line 140"/>
              <p:cNvSpPr>
                <a:spLocks noChangeShapeType="1"/>
              </p:cNvSpPr>
              <p:nvPr/>
            </p:nvSpPr>
            <p:spPr bwMode="auto">
              <a:xfrm flipH="1">
                <a:off x="2191136" y="384142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8" name="Line 141"/>
              <p:cNvSpPr>
                <a:spLocks noChangeShapeType="1"/>
              </p:cNvSpPr>
              <p:nvPr/>
            </p:nvSpPr>
            <p:spPr bwMode="auto">
              <a:xfrm flipH="1">
                <a:off x="2191136" y="2113159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9" name="Rectangle 142"/>
              <p:cNvSpPr>
                <a:spLocks noChangeArrowheads="1"/>
              </p:cNvSpPr>
              <p:nvPr/>
            </p:nvSpPr>
            <p:spPr bwMode="auto">
              <a:xfrm>
                <a:off x="2176753" y="2407403"/>
                <a:ext cx="38353" cy="913172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0" name="Line 143"/>
              <p:cNvSpPr>
                <a:spLocks noChangeShapeType="1"/>
              </p:cNvSpPr>
              <p:nvPr/>
            </p:nvSpPr>
            <p:spPr bwMode="auto">
              <a:xfrm flipV="1">
                <a:off x="2411667" y="2077083"/>
                <a:ext cx="0" cy="1229964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1" name="Line 144"/>
              <p:cNvSpPr>
                <a:spLocks noChangeShapeType="1"/>
              </p:cNvSpPr>
              <p:nvPr/>
            </p:nvSpPr>
            <p:spPr bwMode="auto">
              <a:xfrm>
                <a:off x="2392491" y="330704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2" name="Line 145"/>
              <p:cNvSpPr>
                <a:spLocks noChangeShapeType="1"/>
              </p:cNvSpPr>
              <p:nvPr/>
            </p:nvSpPr>
            <p:spPr bwMode="auto">
              <a:xfrm>
                <a:off x="2392491" y="2077083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3" name="Line 146"/>
              <p:cNvSpPr>
                <a:spLocks noChangeShapeType="1"/>
              </p:cNvSpPr>
              <p:nvPr/>
            </p:nvSpPr>
            <p:spPr bwMode="auto">
              <a:xfrm flipH="1">
                <a:off x="2411667" y="3307047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4" name="Line 147"/>
              <p:cNvSpPr>
                <a:spLocks noChangeShapeType="1"/>
              </p:cNvSpPr>
              <p:nvPr/>
            </p:nvSpPr>
            <p:spPr bwMode="auto">
              <a:xfrm flipH="1">
                <a:off x="2411667" y="2077083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5" name="Rectangle 148"/>
              <p:cNvSpPr>
                <a:spLocks noChangeArrowheads="1"/>
              </p:cNvSpPr>
              <p:nvPr/>
            </p:nvSpPr>
            <p:spPr bwMode="auto">
              <a:xfrm>
                <a:off x="2387697" y="2236042"/>
                <a:ext cx="38353" cy="994342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6" name="Line 149"/>
              <p:cNvSpPr>
                <a:spLocks noChangeShapeType="1"/>
              </p:cNvSpPr>
              <p:nvPr/>
            </p:nvSpPr>
            <p:spPr bwMode="auto">
              <a:xfrm flipV="1">
                <a:off x="2622611" y="2638515"/>
                <a:ext cx="0" cy="1320153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7" name="Line 150"/>
              <p:cNvSpPr>
                <a:spLocks noChangeShapeType="1"/>
              </p:cNvSpPr>
              <p:nvPr/>
            </p:nvSpPr>
            <p:spPr bwMode="auto">
              <a:xfrm>
                <a:off x="2603434" y="3958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8" name="Line 151"/>
              <p:cNvSpPr>
                <a:spLocks noChangeShapeType="1"/>
              </p:cNvSpPr>
              <p:nvPr/>
            </p:nvSpPr>
            <p:spPr bwMode="auto">
              <a:xfrm>
                <a:off x="2603434" y="2638515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9" name="Line 152"/>
              <p:cNvSpPr>
                <a:spLocks noChangeShapeType="1"/>
              </p:cNvSpPr>
              <p:nvPr/>
            </p:nvSpPr>
            <p:spPr bwMode="auto">
              <a:xfrm flipH="1">
                <a:off x="2622611" y="3958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0" name="Line 153"/>
              <p:cNvSpPr>
                <a:spLocks noChangeShapeType="1"/>
              </p:cNvSpPr>
              <p:nvPr/>
            </p:nvSpPr>
            <p:spPr bwMode="auto">
              <a:xfrm flipH="1">
                <a:off x="2622611" y="2638515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1" name="Rectangle 154"/>
              <p:cNvSpPr>
                <a:spLocks noChangeArrowheads="1"/>
              </p:cNvSpPr>
              <p:nvPr/>
            </p:nvSpPr>
            <p:spPr bwMode="auto">
              <a:xfrm>
                <a:off x="2608228" y="3013930"/>
                <a:ext cx="28765" cy="841020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2" name="Line 155"/>
              <p:cNvSpPr>
                <a:spLocks noChangeShapeType="1"/>
              </p:cNvSpPr>
              <p:nvPr/>
            </p:nvSpPr>
            <p:spPr bwMode="auto">
              <a:xfrm flipV="1">
                <a:off x="2833554" y="2013950"/>
                <a:ext cx="0" cy="2243471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3" name="Line 156"/>
              <p:cNvSpPr>
                <a:spLocks noChangeShapeType="1"/>
              </p:cNvSpPr>
              <p:nvPr/>
            </p:nvSpPr>
            <p:spPr bwMode="auto">
              <a:xfrm>
                <a:off x="2823966" y="4257421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4" name="Line 157"/>
              <p:cNvSpPr>
                <a:spLocks noChangeShapeType="1"/>
              </p:cNvSpPr>
              <p:nvPr/>
            </p:nvSpPr>
            <p:spPr bwMode="auto">
              <a:xfrm>
                <a:off x="2823966" y="2013950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5" name="Line 158"/>
              <p:cNvSpPr>
                <a:spLocks noChangeShapeType="1"/>
              </p:cNvSpPr>
              <p:nvPr/>
            </p:nvSpPr>
            <p:spPr bwMode="auto">
              <a:xfrm flipH="1">
                <a:off x="2833554" y="4257421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6" name="Line 159"/>
              <p:cNvSpPr>
                <a:spLocks noChangeShapeType="1"/>
              </p:cNvSpPr>
              <p:nvPr/>
            </p:nvSpPr>
            <p:spPr bwMode="auto">
              <a:xfrm flipH="1">
                <a:off x="2833554" y="201395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7" name="Rectangle 160"/>
              <p:cNvSpPr>
                <a:spLocks noChangeArrowheads="1"/>
              </p:cNvSpPr>
              <p:nvPr/>
            </p:nvSpPr>
            <p:spPr bwMode="auto">
              <a:xfrm>
                <a:off x="2819172" y="2452498"/>
                <a:ext cx="38353" cy="543394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8" name="Line 161"/>
              <p:cNvSpPr>
                <a:spLocks noChangeShapeType="1"/>
              </p:cNvSpPr>
              <p:nvPr/>
            </p:nvSpPr>
            <p:spPr bwMode="auto">
              <a:xfrm flipV="1">
                <a:off x="3054086" y="2701647"/>
                <a:ext cx="0" cy="1492641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9" name="Line 162"/>
              <p:cNvSpPr>
                <a:spLocks noChangeShapeType="1"/>
              </p:cNvSpPr>
              <p:nvPr/>
            </p:nvSpPr>
            <p:spPr bwMode="auto">
              <a:xfrm>
                <a:off x="3034909" y="4194289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0" name="Line 163"/>
              <p:cNvSpPr>
                <a:spLocks noChangeShapeType="1"/>
              </p:cNvSpPr>
              <p:nvPr/>
            </p:nvSpPr>
            <p:spPr bwMode="auto">
              <a:xfrm>
                <a:off x="3034909" y="270164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1" name="Line 164"/>
              <p:cNvSpPr>
                <a:spLocks noChangeShapeType="1"/>
              </p:cNvSpPr>
              <p:nvPr/>
            </p:nvSpPr>
            <p:spPr bwMode="auto">
              <a:xfrm flipH="1">
                <a:off x="3054086" y="4194289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2" name="Line 165"/>
              <p:cNvSpPr>
                <a:spLocks noChangeShapeType="1"/>
              </p:cNvSpPr>
              <p:nvPr/>
            </p:nvSpPr>
            <p:spPr bwMode="auto">
              <a:xfrm flipH="1">
                <a:off x="3054086" y="2701647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3" name="Rectangle 166"/>
              <p:cNvSpPr>
                <a:spLocks noChangeArrowheads="1"/>
              </p:cNvSpPr>
              <p:nvPr/>
            </p:nvSpPr>
            <p:spPr bwMode="auto">
              <a:xfrm>
                <a:off x="3030115" y="3375816"/>
                <a:ext cx="38353" cy="632456"/>
              </a:xfrm>
              <a:prstGeom prst="rect">
                <a:avLst/>
              </a:prstGeom>
              <a:pattFill prst="dkUpDiag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4" name="Rectangle 167"/>
              <p:cNvSpPr>
                <a:spLocks noChangeArrowheads="1"/>
              </p:cNvSpPr>
              <p:nvPr/>
            </p:nvSpPr>
            <p:spPr bwMode="auto">
              <a:xfrm>
                <a:off x="877534" y="2809875"/>
                <a:ext cx="67118" cy="63133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5" name="Rectangle 168"/>
              <p:cNvSpPr>
                <a:spLocks noChangeArrowheads="1"/>
              </p:cNvSpPr>
              <p:nvPr/>
            </p:nvSpPr>
            <p:spPr bwMode="auto">
              <a:xfrm>
                <a:off x="1098066" y="2900065"/>
                <a:ext cx="67118" cy="63133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6" name="Rectangle 169"/>
              <p:cNvSpPr>
                <a:spLocks noChangeArrowheads="1"/>
              </p:cNvSpPr>
              <p:nvPr/>
            </p:nvSpPr>
            <p:spPr bwMode="auto">
              <a:xfrm>
                <a:off x="1309009" y="3623838"/>
                <a:ext cx="67118" cy="63133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7" name="Rectangle 170"/>
              <p:cNvSpPr>
                <a:spLocks noChangeArrowheads="1"/>
              </p:cNvSpPr>
              <p:nvPr/>
            </p:nvSpPr>
            <p:spPr bwMode="auto">
              <a:xfrm>
                <a:off x="1519952" y="2258590"/>
                <a:ext cx="67118" cy="63133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8" name="Rectangle 171"/>
              <p:cNvSpPr>
                <a:spLocks noChangeArrowheads="1"/>
              </p:cNvSpPr>
              <p:nvPr/>
            </p:nvSpPr>
            <p:spPr bwMode="auto">
              <a:xfrm>
                <a:off x="1740484" y="2258590"/>
                <a:ext cx="67118" cy="63133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9" name="Rectangle 172"/>
              <p:cNvSpPr>
                <a:spLocks noChangeArrowheads="1"/>
              </p:cNvSpPr>
              <p:nvPr/>
            </p:nvSpPr>
            <p:spPr bwMode="auto">
              <a:xfrm>
                <a:off x="1951427" y="2312704"/>
                <a:ext cx="67118" cy="63133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0" name="Rectangle 173"/>
              <p:cNvSpPr>
                <a:spLocks noChangeArrowheads="1"/>
              </p:cNvSpPr>
              <p:nvPr/>
            </p:nvSpPr>
            <p:spPr bwMode="auto">
              <a:xfrm>
                <a:off x="2162371" y="2584401"/>
                <a:ext cx="67118" cy="63133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1" name="Rectangle 174"/>
              <p:cNvSpPr>
                <a:spLocks noChangeArrowheads="1"/>
              </p:cNvSpPr>
              <p:nvPr/>
            </p:nvSpPr>
            <p:spPr bwMode="auto">
              <a:xfrm>
                <a:off x="2382902" y="2574254"/>
                <a:ext cx="67118" cy="64260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2" name="Rectangle 175"/>
              <p:cNvSpPr>
                <a:spLocks noChangeArrowheads="1"/>
              </p:cNvSpPr>
              <p:nvPr/>
            </p:nvSpPr>
            <p:spPr bwMode="auto">
              <a:xfrm>
                <a:off x="2593846" y="3407383"/>
                <a:ext cx="67118" cy="63133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3" name="Rectangle 176"/>
              <p:cNvSpPr>
                <a:spLocks noChangeArrowheads="1"/>
              </p:cNvSpPr>
              <p:nvPr/>
            </p:nvSpPr>
            <p:spPr bwMode="auto">
              <a:xfrm>
                <a:off x="2804789" y="2710666"/>
                <a:ext cx="67118" cy="63133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4" name="Rectangle 177"/>
              <p:cNvSpPr>
                <a:spLocks noChangeArrowheads="1"/>
              </p:cNvSpPr>
              <p:nvPr/>
            </p:nvSpPr>
            <p:spPr bwMode="auto">
              <a:xfrm>
                <a:off x="3025321" y="3623838"/>
                <a:ext cx="67118" cy="63133"/>
              </a:xfrm>
              <a:prstGeom prst="rect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5" name="Line 178"/>
              <p:cNvSpPr>
                <a:spLocks noChangeShapeType="1"/>
              </p:cNvSpPr>
              <p:nvPr/>
            </p:nvSpPr>
            <p:spPr bwMode="auto">
              <a:xfrm flipV="1">
                <a:off x="963829" y="1706178"/>
                <a:ext cx="0" cy="2225433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6" name="Line 179"/>
              <p:cNvSpPr>
                <a:spLocks noChangeShapeType="1"/>
              </p:cNvSpPr>
              <p:nvPr/>
            </p:nvSpPr>
            <p:spPr bwMode="auto">
              <a:xfrm>
                <a:off x="954241" y="3931611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7" name="Line 180"/>
              <p:cNvSpPr>
                <a:spLocks noChangeShapeType="1"/>
              </p:cNvSpPr>
              <p:nvPr/>
            </p:nvSpPr>
            <p:spPr bwMode="auto">
              <a:xfrm>
                <a:off x="954241" y="1706178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8" name="Line 181"/>
              <p:cNvSpPr>
                <a:spLocks noChangeShapeType="1"/>
              </p:cNvSpPr>
              <p:nvPr/>
            </p:nvSpPr>
            <p:spPr bwMode="auto">
              <a:xfrm flipH="1">
                <a:off x="963829" y="3931611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9" name="Line 182"/>
              <p:cNvSpPr>
                <a:spLocks noChangeShapeType="1"/>
              </p:cNvSpPr>
              <p:nvPr/>
            </p:nvSpPr>
            <p:spPr bwMode="auto">
              <a:xfrm flipH="1">
                <a:off x="963829" y="170617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0" name="Rectangle 183"/>
              <p:cNvSpPr>
                <a:spLocks noChangeArrowheads="1"/>
              </p:cNvSpPr>
              <p:nvPr/>
            </p:nvSpPr>
            <p:spPr bwMode="auto">
              <a:xfrm>
                <a:off x="949447" y="1883175"/>
                <a:ext cx="38353" cy="216456"/>
              </a:xfrm>
              <a:prstGeom prst="rect">
                <a:avLst/>
              </a:prstGeom>
              <a:pattFill prst="openDmnd">
                <a:fgClr>
                  <a:srgbClr val="F45917"/>
                </a:fgClr>
                <a:bgClr>
                  <a:srgbClr val="FFFFFF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1" name="Line 184"/>
              <p:cNvSpPr>
                <a:spLocks noChangeShapeType="1"/>
              </p:cNvSpPr>
              <p:nvPr/>
            </p:nvSpPr>
            <p:spPr bwMode="auto">
              <a:xfrm flipV="1">
                <a:off x="1184361" y="2013950"/>
                <a:ext cx="0" cy="2234452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2" name="Line 185"/>
              <p:cNvSpPr>
                <a:spLocks noChangeShapeType="1"/>
              </p:cNvSpPr>
              <p:nvPr/>
            </p:nvSpPr>
            <p:spPr bwMode="auto">
              <a:xfrm>
                <a:off x="1165184" y="424840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3" name="Line 186"/>
              <p:cNvSpPr>
                <a:spLocks noChangeShapeType="1"/>
              </p:cNvSpPr>
              <p:nvPr/>
            </p:nvSpPr>
            <p:spPr bwMode="auto">
              <a:xfrm>
                <a:off x="1165184" y="201395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4" name="Line 187"/>
              <p:cNvSpPr>
                <a:spLocks noChangeShapeType="1"/>
              </p:cNvSpPr>
              <p:nvPr/>
            </p:nvSpPr>
            <p:spPr bwMode="auto">
              <a:xfrm flipH="1">
                <a:off x="1184361" y="4248402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5" name="Line 188"/>
              <p:cNvSpPr>
                <a:spLocks noChangeShapeType="1"/>
              </p:cNvSpPr>
              <p:nvPr/>
            </p:nvSpPr>
            <p:spPr bwMode="auto">
              <a:xfrm flipH="1">
                <a:off x="1184361" y="2013950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6" name="Rectangle 189"/>
              <p:cNvSpPr>
                <a:spLocks noChangeArrowheads="1"/>
              </p:cNvSpPr>
              <p:nvPr/>
            </p:nvSpPr>
            <p:spPr bwMode="auto">
              <a:xfrm>
                <a:off x="1160390" y="2227024"/>
                <a:ext cx="38353" cy="1835362"/>
              </a:xfrm>
              <a:prstGeom prst="rect">
                <a:avLst/>
              </a:prstGeom>
              <a:pattFill prst="solidDmnd">
                <a:fgClr>
                  <a:srgbClr val="F45917"/>
                </a:fgClr>
                <a:bgClr>
                  <a:srgbClr val="FFFF99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7" name="Line 190"/>
              <p:cNvSpPr>
                <a:spLocks noChangeShapeType="1"/>
              </p:cNvSpPr>
              <p:nvPr/>
            </p:nvSpPr>
            <p:spPr bwMode="auto">
              <a:xfrm flipV="1">
                <a:off x="1395304" y="2945160"/>
                <a:ext cx="0" cy="1429508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8" name="Line 191"/>
              <p:cNvSpPr>
                <a:spLocks noChangeShapeType="1"/>
              </p:cNvSpPr>
              <p:nvPr/>
            </p:nvSpPr>
            <p:spPr bwMode="auto">
              <a:xfrm>
                <a:off x="1376127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9" name="Line 192"/>
              <p:cNvSpPr>
                <a:spLocks noChangeShapeType="1"/>
              </p:cNvSpPr>
              <p:nvPr/>
            </p:nvSpPr>
            <p:spPr bwMode="auto">
              <a:xfrm>
                <a:off x="1376127" y="294516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0" name="Line 193"/>
              <p:cNvSpPr>
                <a:spLocks noChangeShapeType="1"/>
              </p:cNvSpPr>
              <p:nvPr/>
            </p:nvSpPr>
            <p:spPr bwMode="auto">
              <a:xfrm flipH="1">
                <a:off x="1395304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1" name="Line 194"/>
              <p:cNvSpPr>
                <a:spLocks noChangeShapeType="1"/>
              </p:cNvSpPr>
              <p:nvPr/>
            </p:nvSpPr>
            <p:spPr bwMode="auto">
              <a:xfrm flipH="1">
                <a:off x="1395304" y="294516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2" name="Rectangle 195"/>
              <p:cNvSpPr>
                <a:spLocks noChangeArrowheads="1"/>
              </p:cNvSpPr>
              <p:nvPr/>
            </p:nvSpPr>
            <p:spPr bwMode="auto">
              <a:xfrm>
                <a:off x="1380922" y="3167253"/>
                <a:ext cx="28765" cy="1031545"/>
              </a:xfrm>
              <a:prstGeom prst="rect">
                <a:avLst/>
              </a:prstGeom>
              <a:pattFill prst="solidDmnd">
                <a:fgClr>
                  <a:srgbClr val="F45917"/>
                </a:fgClr>
                <a:bgClr>
                  <a:srgbClr val="FFFF99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3" name="Line 196"/>
              <p:cNvSpPr>
                <a:spLocks noChangeShapeType="1"/>
              </p:cNvSpPr>
              <p:nvPr/>
            </p:nvSpPr>
            <p:spPr bwMode="auto">
              <a:xfrm flipV="1">
                <a:off x="1606247" y="1851609"/>
                <a:ext cx="0" cy="2269401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4" name="Line 197"/>
              <p:cNvSpPr>
                <a:spLocks noChangeShapeType="1"/>
              </p:cNvSpPr>
              <p:nvPr/>
            </p:nvSpPr>
            <p:spPr bwMode="auto">
              <a:xfrm>
                <a:off x="1596659" y="4121010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5" name="Line 198"/>
              <p:cNvSpPr>
                <a:spLocks noChangeShapeType="1"/>
              </p:cNvSpPr>
              <p:nvPr/>
            </p:nvSpPr>
            <p:spPr bwMode="auto">
              <a:xfrm>
                <a:off x="1596659" y="1851609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6" name="Line 199"/>
              <p:cNvSpPr>
                <a:spLocks noChangeShapeType="1"/>
              </p:cNvSpPr>
              <p:nvPr/>
            </p:nvSpPr>
            <p:spPr bwMode="auto">
              <a:xfrm flipH="1">
                <a:off x="1606247" y="412101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7" name="Line 200"/>
              <p:cNvSpPr>
                <a:spLocks noChangeShapeType="1"/>
              </p:cNvSpPr>
              <p:nvPr/>
            </p:nvSpPr>
            <p:spPr bwMode="auto">
              <a:xfrm flipH="1">
                <a:off x="1606247" y="1851609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8" name="Rectangle 201"/>
              <p:cNvSpPr>
                <a:spLocks noChangeArrowheads="1"/>
              </p:cNvSpPr>
              <p:nvPr/>
            </p:nvSpPr>
            <p:spPr bwMode="auto">
              <a:xfrm>
                <a:off x="1591865" y="1856118"/>
                <a:ext cx="38353" cy="1012380"/>
              </a:xfrm>
              <a:prstGeom prst="rect">
                <a:avLst/>
              </a:prstGeom>
              <a:pattFill prst="solidDmnd">
                <a:fgClr>
                  <a:srgbClr val="F45917"/>
                </a:fgClr>
                <a:bgClr>
                  <a:srgbClr val="FFFF99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9" name="Line 202"/>
              <p:cNvSpPr>
                <a:spLocks noChangeShapeType="1"/>
              </p:cNvSpPr>
              <p:nvPr/>
            </p:nvSpPr>
            <p:spPr bwMode="auto">
              <a:xfrm flipV="1">
                <a:off x="1826779" y="1815533"/>
                <a:ext cx="0" cy="2405812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0" name="Line 203"/>
              <p:cNvSpPr>
                <a:spLocks noChangeShapeType="1"/>
              </p:cNvSpPr>
              <p:nvPr/>
            </p:nvSpPr>
            <p:spPr bwMode="auto">
              <a:xfrm>
                <a:off x="1807602" y="4221345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1" name="Line 204"/>
              <p:cNvSpPr>
                <a:spLocks noChangeShapeType="1"/>
              </p:cNvSpPr>
              <p:nvPr/>
            </p:nvSpPr>
            <p:spPr bwMode="auto">
              <a:xfrm>
                <a:off x="1807602" y="1815533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2" name="Line 205"/>
              <p:cNvSpPr>
                <a:spLocks noChangeShapeType="1"/>
              </p:cNvSpPr>
              <p:nvPr/>
            </p:nvSpPr>
            <p:spPr bwMode="auto">
              <a:xfrm flipH="1">
                <a:off x="1826779" y="4221345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2" name="Line 207"/>
              <p:cNvSpPr>
                <a:spLocks noChangeShapeType="1"/>
              </p:cNvSpPr>
              <p:nvPr/>
            </p:nvSpPr>
            <p:spPr bwMode="auto">
              <a:xfrm flipH="1">
                <a:off x="1826779" y="1815533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3" name="Rectangle 208"/>
              <p:cNvSpPr>
                <a:spLocks noChangeArrowheads="1"/>
              </p:cNvSpPr>
              <p:nvPr/>
            </p:nvSpPr>
            <p:spPr bwMode="auto">
              <a:xfrm>
                <a:off x="1802808" y="1901213"/>
                <a:ext cx="38353" cy="569323"/>
              </a:xfrm>
              <a:prstGeom prst="rect">
                <a:avLst/>
              </a:prstGeom>
              <a:pattFill prst="solidDmnd">
                <a:fgClr>
                  <a:srgbClr val="F45917"/>
                </a:fgClr>
                <a:bgClr>
                  <a:srgbClr val="FFFF99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4" name="Line 209"/>
              <p:cNvSpPr>
                <a:spLocks noChangeShapeType="1"/>
              </p:cNvSpPr>
              <p:nvPr/>
            </p:nvSpPr>
            <p:spPr bwMode="auto">
              <a:xfrm flipV="1">
                <a:off x="2037722" y="1851609"/>
                <a:ext cx="0" cy="370905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5" name="Line 210"/>
              <p:cNvSpPr>
                <a:spLocks noChangeShapeType="1"/>
              </p:cNvSpPr>
              <p:nvPr/>
            </p:nvSpPr>
            <p:spPr bwMode="auto">
              <a:xfrm>
                <a:off x="2018546" y="2222514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" name="Line 211"/>
              <p:cNvSpPr>
                <a:spLocks noChangeShapeType="1"/>
              </p:cNvSpPr>
              <p:nvPr/>
            </p:nvSpPr>
            <p:spPr bwMode="auto">
              <a:xfrm>
                <a:off x="2018546" y="1851609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" name="Line 212"/>
              <p:cNvSpPr>
                <a:spLocks noChangeShapeType="1"/>
              </p:cNvSpPr>
              <p:nvPr/>
            </p:nvSpPr>
            <p:spPr bwMode="auto">
              <a:xfrm flipH="1">
                <a:off x="2037722" y="2222514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8" name="Line 213"/>
              <p:cNvSpPr>
                <a:spLocks noChangeShapeType="1"/>
              </p:cNvSpPr>
              <p:nvPr/>
            </p:nvSpPr>
            <p:spPr bwMode="auto">
              <a:xfrm flipH="1">
                <a:off x="2037722" y="1851609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9" name="Rectangle 214"/>
              <p:cNvSpPr>
                <a:spLocks noChangeArrowheads="1"/>
              </p:cNvSpPr>
              <p:nvPr/>
            </p:nvSpPr>
            <p:spPr bwMode="auto">
              <a:xfrm>
                <a:off x="2023340" y="2144726"/>
                <a:ext cx="28765" cy="73279"/>
              </a:xfrm>
              <a:prstGeom prst="rect">
                <a:avLst/>
              </a:prstGeom>
              <a:pattFill prst="openDmnd">
                <a:fgClr>
                  <a:srgbClr val="F45917"/>
                </a:fgClr>
                <a:bgClr>
                  <a:srgbClr val="FFFFFF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0" name="Line 215"/>
              <p:cNvSpPr>
                <a:spLocks noChangeShapeType="1"/>
              </p:cNvSpPr>
              <p:nvPr/>
            </p:nvSpPr>
            <p:spPr bwMode="auto">
              <a:xfrm flipV="1">
                <a:off x="2248666" y="1896704"/>
                <a:ext cx="0" cy="2206268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1" name="Line 216"/>
              <p:cNvSpPr>
                <a:spLocks noChangeShapeType="1"/>
              </p:cNvSpPr>
              <p:nvPr/>
            </p:nvSpPr>
            <p:spPr bwMode="auto">
              <a:xfrm>
                <a:off x="2239077" y="4102972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2" name="Line 217"/>
              <p:cNvSpPr>
                <a:spLocks noChangeShapeType="1"/>
              </p:cNvSpPr>
              <p:nvPr/>
            </p:nvSpPr>
            <p:spPr bwMode="auto">
              <a:xfrm>
                <a:off x="2239077" y="1896704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3" name="Line 218"/>
              <p:cNvSpPr>
                <a:spLocks noChangeShapeType="1"/>
              </p:cNvSpPr>
              <p:nvPr/>
            </p:nvSpPr>
            <p:spPr bwMode="auto">
              <a:xfrm flipH="1">
                <a:off x="2248666" y="410297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4" name="Line 219"/>
              <p:cNvSpPr>
                <a:spLocks noChangeShapeType="1"/>
              </p:cNvSpPr>
              <p:nvPr/>
            </p:nvSpPr>
            <p:spPr bwMode="auto">
              <a:xfrm flipH="1">
                <a:off x="2248666" y="1896704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5" name="Rectangle 220"/>
              <p:cNvSpPr>
                <a:spLocks noChangeArrowheads="1"/>
              </p:cNvSpPr>
              <p:nvPr/>
            </p:nvSpPr>
            <p:spPr bwMode="auto">
              <a:xfrm>
                <a:off x="2234283" y="2099631"/>
                <a:ext cx="38353" cy="968413"/>
              </a:xfrm>
              <a:prstGeom prst="rect">
                <a:avLst/>
              </a:prstGeom>
              <a:pattFill prst="solidDmnd">
                <a:fgClr>
                  <a:srgbClr val="F45917"/>
                </a:fgClr>
                <a:bgClr>
                  <a:srgbClr val="FFFF99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6" name="Line 221"/>
              <p:cNvSpPr>
                <a:spLocks noChangeShapeType="1"/>
              </p:cNvSpPr>
              <p:nvPr/>
            </p:nvSpPr>
            <p:spPr bwMode="auto">
              <a:xfrm flipV="1">
                <a:off x="2469197" y="2013950"/>
                <a:ext cx="0" cy="1193887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7" name="Line 222"/>
              <p:cNvSpPr>
                <a:spLocks noChangeShapeType="1"/>
              </p:cNvSpPr>
              <p:nvPr/>
            </p:nvSpPr>
            <p:spPr bwMode="auto">
              <a:xfrm>
                <a:off x="2450021" y="320783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8" name="Line 223"/>
              <p:cNvSpPr>
                <a:spLocks noChangeShapeType="1"/>
              </p:cNvSpPr>
              <p:nvPr/>
            </p:nvSpPr>
            <p:spPr bwMode="auto">
              <a:xfrm>
                <a:off x="2450021" y="201395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29" name="Line 224"/>
              <p:cNvSpPr>
                <a:spLocks noChangeShapeType="1"/>
              </p:cNvSpPr>
              <p:nvPr/>
            </p:nvSpPr>
            <p:spPr bwMode="auto">
              <a:xfrm flipH="1">
                <a:off x="2469197" y="3207838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0" name="Line 225"/>
              <p:cNvSpPr>
                <a:spLocks noChangeShapeType="1"/>
              </p:cNvSpPr>
              <p:nvPr/>
            </p:nvSpPr>
            <p:spPr bwMode="auto">
              <a:xfrm flipH="1">
                <a:off x="2469197" y="2013950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" name="Rectangle 226"/>
              <p:cNvSpPr>
                <a:spLocks noChangeArrowheads="1"/>
              </p:cNvSpPr>
              <p:nvPr/>
            </p:nvSpPr>
            <p:spPr bwMode="auto">
              <a:xfrm>
                <a:off x="2445227" y="2199968"/>
                <a:ext cx="38353" cy="1003362"/>
              </a:xfrm>
              <a:prstGeom prst="rect">
                <a:avLst/>
              </a:prstGeom>
              <a:pattFill prst="solidDmnd">
                <a:fgClr>
                  <a:srgbClr val="F45917"/>
                </a:fgClr>
                <a:bgClr>
                  <a:srgbClr val="FFFF99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2" name="Line 227"/>
              <p:cNvSpPr>
                <a:spLocks noChangeShapeType="1"/>
              </p:cNvSpPr>
              <p:nvPr/>
            </p:nvSpPr>
            <p:spPr bwMode="auto">
              <a:xfrm flipV="1">
                <a:off x="2680141" y="2511122"/>
                <a:ext cx="0" cy="1447546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3" name="Line 228"/>
              <p:cNvSpPr>
                <a:spLocks noChangeShapeType="1"/>
              </p:cNvSpPr>
              <p:nvPr/>
            </p:nvSpPr>
            <p:spPr bwMode="auto">
              <a:xfrm>
                <a:off x="2660964" y="3958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4" name="Line 229"/>
              <p:cNvSpPr>
                <a:spLocks noChangeShapeType="1"/>
              </p:cNvSpPr>
              <p:nvPr/>
            </p:nvSpPr>
            <p:spPr bwMode="auto">
              <a:xfrm>
                <a:off x="2660964" y="251112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5" name="Line 230"/>
              <p:cNvSpPr>
                <a:spLocks noChangeShapeType="1"/>
              </p:cNvSpPr>
              <p:nvPr/>
            </p:nvSpPr>
            <p:spPr bwMode="auto">
              <a:xfrm flipH="1">
                <a:off x="2680141" y="3958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6" name="Line 231"/>
              <p:cNvSpPr>
                <a:spLocks noChangeShapeType="1"/>
              </p:cNvSpPr>
              <p:nvPr/>
            </p:nvSpPr>
            <p:spPr bwMode="auto">
              <a:xfrm flipH="1">
                <a:off x="2680141" y="251112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7" name="Rectangle 232"/>
              <p:cNvSpPr>
                <a:spLocks noChangeArrowheads="1"/>
              </p:cNvSpPr>
              <p:nvPr/>
            </p:nvSpPr>
            <p:spPr bwMode="auto">
              <a:xfrm>
                <a:off x="2665758" y="3013930"/>
                <a:ext cx="28765" cy="813963"/>
              </a:xfrm>
              <a:prstGeom prst="rect">
                <a:avLst/>
              </a:prstGeom>
              <a:pattFill prst="solidDmnd">
                <a:fgClr>
                  <a:srgbClr val="F45917"/>
                </a:fgClr>
                <a:bgClr>
                  <a:srgbClr val="FFFF99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8" name="Line 233"/>
              <p:cNvSpPr>
                <a:spLocks noChangeShapeType="1"/>
              </p:cNvSpPr>
              <p:nvPr/>
            </p:nvSpPr>
            <p:spPr bwMode="auto">
              <a:xfrm flipV="1">
                <a:off x="2891084" y="1950818"/>
                <a:ext cx="0" cy="2279547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9" name="Line 234"/>
              <p:cNvSpPr>
                <a:spLocks noChangeShapeType="1"/>
              </p:cNvSpPr>
              <p:nvPr/>
            </p:nvSpPr>
            <p:spPr bwMode="auto">
              <a:xfrm>
                <a:off x="2881496" y="4230365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0" name="Line 235"/>
              <p:cNvSpPr>
                <a:spLocks noChangeShapeType="1"/>
              </p:cNvSpPr>
              <p:nvPr/>
            </p:nvSpPr>
            <p:spPr bwMode="auto">
              <a:xfrm>
                <a:off x="2881496" y="1950818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1" name="Line 236"/>
              <p:cNvSpPr>
                <a:spLocks noChangeShapeType="1"/>
              </p:cNvSpPr>
              <p:nvPr/>
            </p:nvSpPr>
            <p:spPr bwMode="auto">
              <a:xfrm flipH="1">
                <a:off x="2891084" y="4230365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2" name="Line 237"/>
              <p:cNvSpPr>
                <a:spLocks noChangeShapeType="1"/>
              </p:cNvSpPr>
              <p:nvPr/>
            </p:nvSpPr>
            <p:spPr bwMode="auto">
              <a:xfrm flipH="1">
                <a:off x="2891084" y="195081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3" name="Rectangle 238"/>
              <p:cNvSpPr>
                <a:spLocks noChangeArrowheads="1"/>
              </p:cNvSpPr>
              <p:nvPr/>
            </p:nvSpPr>
            <p:spPr bwMode="auto">
              <a:xfrm>
                <a:off x="2876702" y="2425442"/>
                <a:ext cx="38353" cy="542266"/>
              </a:xfrm>
              <a:prstGeom prst="rect">
                <a:avLst/>
              </a:prstGeom>
              <a:pattFill prst="solidDmnd">
                <a:fgClr>
                  <a:srgbClr val="F45917"/>
                </a:fgClr>
                <a:bgClr>
                  <a:srgbClr val="FFFF99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4" name="Line 239"/>
              <p:cNvSpPr>
                <a:spLocks noChangeShapeType="1"/>
              </p:cNvSpPr>
              <p:nvPr/>
            </p:nvSpPr>
            <p:spPr bwMode="auto">
              <a:xfrm flipV="1">
                <a:off x="3111616" y="2701647"/>
                <a:ext cx="0" cy="1465584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5" name="Line 240"/>
              <p:cNvSpPr>
                <a:spLocks noChangeShapeType="1"/>
              </p:cNvSpPr>
              <p:nvPr/>
            </p:nvSpPr>
            <p:spPr bwMode="auto">
              <a:xfrm>
                <a:off x="3092439" y="4167232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6" name="Line 241"/>
              <p:cNvSpPr>
                <a:spLocks noChangeShapeType="1"/>
              </p:cNvSpPr>
              <p:nvPr/>
            </p:nvSpPr>
            <p:spPr bwMode="auto">
              <a:xfrm>
                <a:off x="3092439" y="2701647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7" name="Line 242"/>
              <p:cNvSpPr>
                <a:spLocks noChangeShapeType="1"/>
              </p:cNvSpPr>
              <p:nvPr/>
            </p:nvSpPr>
            <p:spPr bwMode="auto">
              <a:xfrm flipH="1">
                <a:off x="3111616" y="4167232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8" name="Line 243"/>
              <p:cNvSpPr>
                <a:spLocks noChangeShapeType="1"/>
              </p:cNvSpPr>
              <p:nvPr/>
            </p:nvSpPr>
            <p:spPr bwMode="auto">
              <a:xfrm flipH="1">
                <a:off x="3111616" y="2701647"/>
                <a:ext cx="9588" cy="0"/>
              </a:xfrm>
              <a:prstGeom prst="line">
                <a:avLst/>
              </a:prstGeom>
              <a:noFill/>
              <a:ln w="12700">
                <a:solidFill>
                  <a:srgbClr val="F459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49" name="Rectangle 244"/>
              <p:cNvSpPr>
                <a:spLocks noChangeArrowheads="1"/>
              </p:cNvSpPr>
              <p:nvPr/>
            </p:nvSpPr>
            <p:spPr bwMode="auto">
              <a:xfrm>
                <a:off x="3087645" y="3375816"/>
                <a:ext cx="38353" cy="632456"/>
              </a:xfrm>
              <a:prstGeom prst="rect">
                <a:avLst/>
              </a:prstGeom>
              <a:pattFill prst="solidDmnd">
                <a:fgClr>
                  <a:srgbClr val="F45917"/>
                </a:fgClr>
                <a:bgClr>
                  <a:srgbClr val="FFFF99"/>
                </a:bgClr>
              </a:pattFill>
              <a:ln w="12700">
                <a:solidFill>
                  <a:srgbClr val="F459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0" name="Freeform 245"/>
              <p:cNvSpPr>
                <a:spLocks/>
              </p:cNvSpPr>
              <p:nvPr/>
            </p:nvSpPr>
            <p:spPr bwMode="auto">
              <a:xfrm>
                <a:off x="935064" y="1905723"/>
                <a:ext cx="57530" cy="54114"/>
              </a:xfrm>
              <a:custGeom>
                <a:avLst/>
                <a:gdLst>
                  <a:gd name="T0" fmla="*/ 24 w 48"/>
                  <a:gd name="T1" fmla="*/ 0 h 48"/>
                  <a:gd name="T2" fmla="*/ 24 w 48"/>
                  <a:gd name="T3" fmla="*/ 0 h 48"/>
                  <a:gd name="T4" fmla="*/ 48 w 48"/>
                  <a:gd name="T5" fmla="*/ 24 h 48"/>
                  <a:gd name="T6" fmla="*/ 48 w 48"/>
                  <a:gd name="T7" fmla="*/ 24 h 48"/>
                  <a:gd name="T8" fmla="*/ 24 w 48"/>
                  <a:gd name="T9" fmla="*/ 48 h 48"/>
                  <a:gd name="T10" fmla="*/ 24 w 48"/>
                  <a:gd name="T11" fmla="*/ 48 h 48"/>
                  <a:gd name="T12" fmla="*/ 0 w 48"/>
                  <a:gd name="T13" fmla="*/ 24 h 48"/>
                  <a:gd name="T14" fmla="*/ 0 w 48"/>
                  <a:gd name="T15" fmla="*/ 24 h 48"/>
                  <a:gd name="T16" fmla="*/ 24 w 4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1" name="Freeform 246"/>
              <p:cNvSpPr>
                <a:spLocks/>
              </p:cNvSpPr>
              <p:nvPr/>
            </p:nvSpPr>
            <p:spPr bwMode="auto">
              <a:xfrm>
                <a:off x="1155596" y="2791838"/>
                <a:ext cx="57530" cy="54114"/>
              </a:xfrm>
              <a:custGeom>
                <a:avLst/>
                <a:gdLst>
                  <a:gd name="T0" fmla="*/ 24 w 48"/>
                  <a:gd name="T1" fmla="*/ 0 h 48"/>
                  <a:gd name="T2" fmla="*/ 24 w 48"/>
                  <a:gd name="T3" fmla="*/ 0 h 48"/>
                  <a:gd name="T4" fmla="*/ 48 w 48"/>
                  <a:gd name="T5" fmla="*/ 24 h 48"/>
                  <a:gd name="T6" fmla="*/ 48 w 48"/>
                  <a:gd name="T7" fmla="*/ 24 h 48"/>
                  <a:gd name="T8" fmla="*/ 24 w 48"/>
                  <a:gd name="T9" fmla="*/ 48 h 48"/>
                  <a:gd name="T10" fmla="*/ 24 w 48"/>
                  <a:gd name="T11" fmla="*/ 48 h 48"/>
                  <a:gd name="T12" fmla="*/ 0 w 48"/>
                  <a:gd name="T13" fmla="*/ 24 h 48"/>
                  <a:gd name="T14" fmla="*/ 0 w 48"/>
                  <a:gd name="T15" fmla="*/ 24 h 48"/>
                  <a:gd name="T16" fmla="*/ 24 w 4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2" name="Freeform 247"/>
              <p:cNvSpPr>
                <a:spLocks/>
              </p:cNvSpPr>
              <p:nvPr/>
            </p:nvSpPr>
            <p:spPr bwMode="auto">
              <a:xfrm>
                <a:off x="1366539" y="3587762"/>
                <a:ext cx="57530" cy="54114"/>
              </a:xfrm>
              <a:custGeom>
                <a:avLst/>
                <a:gdLst>
                  <a:gd name="T0" fmla="*/ 24 w 48"/>
                  <a:gd name="T1" fmla="*/ 0 h 48"/>
                  <a:gd name="T2" fmla="*/ 24 w 48"/>
                  <a:gd name="T3" fmla="*/ 0 h 48"/>
                  <a:gd name="T4" fmla="*/ 48 w 48"/>
                  <a:gd name="T5" fmla="*/ 24 h 48"/>
                  <a:gd name="T6" fmla="*/ 48 w 48"/>
                  <a:gd name="T7" fmla="*/ 24 h 48"/>
                  <a:gd name="T8" fmla="*/ 24 w 48"/>
                  <a:gd name="T9" fmla="*/ 48 h 48"/>
                  <a:gd name="T10" fmla="*/ 24 w 48"/>
                  <a:gd name="T11" fmla="*/ 48 h 48"/>
                  <a:gd name="T12" fmla="*/ 0 w 48"/>
                  <a:gd name="T13" fmla="*/ 24 h 48"/>
                  <a:gd name="T14" fmla="*/ 0 w 48"/>
                  <a:gd name="T15" fmla="*/ 24 h 48"/>
                  <a:gd name="T16" fmla="*/ 24 w 4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3" name="Freeform 248"/>
              <p:cNvSpPr>
                <a:spLocks/>
              </p:cNvSpPr>
              <p:nvPr/>
            </p:nvSpPr>
            <p:spPr bwMode="auto">
              <a:xfrm>
                <a:off x="1577482" y="1986894"/>
                <a:ext cx="57530" cy="54114"/>
              </a:xfrm>
              <a:custGeom>
                <a:avLst/>
                <a:gdLst>
                  <a:gd name="T0" fmla="*/ 24 w 48"/>
                  <a:gd name="T1" fmla="*/ 0 h 48"/>
                  <a:gd name="T2" fmla="*/ 24 w 48"/>
                  <a:gd name="T3" fmla="*/ 0 h 48"/>
                  <a:gd name="T4" fmla="*/ 48 w 48"/>
                  <a:gd name="T5" fmla="*/ 24 h 48"/>
                  <a:gd name="T6" fmla="*/ 48 w 48"/>
                  <a:gd name="T7" fmla="*/ 24 h 48"/>
                  <a:gd name="T8" fmla="*/ 24 w 48"/>
                  <a:gd name="T9" fmla="*/ 48 h 48"/>
                  <a:gd name="T10" fmla="*/ 24 w 48"/>
                  <a:gd name="T11" fmla="*/ 48 h 48"/>
                  <a:gd name="T12" fmla="*/ 0 w 48"/>
                  <a:gd name="T13" fmla="*/ 24 h 48"/>
                  <a:gd name="T14" fmla="*/ 0 w 48"/>
                  <a:gd name="T15" fmla="*/ 24 h 48"/>
                  <a:gd name="T16" fmla="*/ 24 w 4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4" name="Freeform 249"/>
              <p:cNvSpPr>
                <a:spLocks/>
              </p:cNvSpPr>
              <p:nvPr/>
            </p:nvSpPr>
            <p:spPr bwMode="auto">
              <a:xfrm>
                <a:off x="1798014" y="2095121"/>
                <a:ext cx="57530" cy="54114"/>
              </a:xfrm>
              <a:custGeom>
                <a:avLst/>
                <a:gdLst>
                  <a:gd name="T0" fmla="*/ 24 w 48"/>
                  <a:gd name="T1" fmla="*/ 0 h 48"/>
                  <a:gd name="T2" fmla="*/ 24 w 48"/>
                  <a:gd name="T3" fmla="*/ 0 h 48"/>
                  <a:gd name="T4" fmla="*/ 48 w 48"/>
                  <a:gd name="T5" fmla="*/ 24 h 48"/>
                  <a:gd name="T6" fmla="*/ 48 w 48"/>
                  <a:gd name="T7" fmla="*/ 24 h 48"/>
                  <a:gd name="T8" fmla="*/ 24 w 48"/>
                  <a:gd name="T9" fmla="*/ 48 h 48"/>
                  <a:gd name="T10" fmla="*/ 24 w 48"/>
                  <a:gd name="T11" fmla="*/ 48 h 48"/>
                  <a:gd name="T12" fmla="*/ 0 w 48"/>
                  <a:gd name="T13" fmla="*/ 24 h 48"/>
                  <a:gd name="T14" fmla="*/ 0 w 48"/>
                  <a:gd name="T15" fmla="*/ 24 h 48"/>
                  <a:gd name="T16" fmla="*/ 24 w 4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5" name="Freeform 250"/>
              <p:cNvSpPr>
                <a:spLocks/>
              </p:cNvSpPr>
              <p:nvPr/>
            </p:nvSpPr>
            <p:spPr bwMode="auto">
              <a:xfrm>
                <a:off x="2008957" y="2122178"/>
                <a:ext cx="57530" cy="54114"/>
              </a:xfrm>
              <a:custGeom>
                <a:avLst/>
                <a:gdLst>
                  <a:gd name="T0" fmla="*/ 24 w 48"/>
                  <a:gd name="T1" fmla="*/ 0 h 48"/>
                  <a:gd name="T2" fmla="*/ 24 w 48"/>
                  <a:gd name="T3" fmla="*/ 0 h 48"/>
                  <a:gd name="T4" fmla="*/ 48 w 48"/>
                  <a:gd name="T5" fmla="*/ 24 h 48"/>
                  <a:gd name="T6" fmla="*/ 48 w 48"/>
                  <a:gd name="T7" fmla="*/ 24 h 48"/>
                  <a:gd name="T8" fmla="*/ 24 w 48"/>
                  <a:gd name="T9" fmla="*/ 48 h 48"/>
                  <a:gd name="T10" fmla="*/ 24 w 48"/>
                  <a:gd name="T11" fmla="*/ 48 h 48"/>
                  <a:gd name="T12" fmla="*/ 0 w 48"/>
                  <a:gd name="T13" fmla="*/ 24 h 48"/>
                  <a:gd name="T14" fmla="*/ 0 w 48"/>
                  <a:gd name="T15" fmla="*/ 24 h 48"/>
                  <a:gd name="T16" fmla="*/ 24 w 4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6" name="Freeform 251"/>
              <p:cNvSpPr>
                <a:spLocks/>
              </p:cNvSpPr>
              <p:nvPr/>
            </p:nvSpPr>
            <p:spPr bwMode="auto">
              <a:xfrm>
                <a:off x="2219901" y="2475046"/>
                <a:ext cx="57530" cy="54114"/>
              </a:xfrm>
              <a:custGeom>
                <a:avLst/>
                <a:gdLst>
                  <a:gd name="T0" fmla="*/ 24 w 48"/>
                  <a:gd name="T1" fmla="*/ 0 h 48"/>
                  <a:gd name="T2" fmla="*/ 24 w 48"/>
                  <a:gd name="T3" fmla="*/ 0 h 48"/>
                  <a:gd name="T4" fmla="*/ 48 w 48"/>
                  <a:gd name="T5" fmla="*/ 24 h 48"/>
                  <a:gd name="T6" fmla="*/ 48 w 48"/>
                  <a:gd name="T7" fmla="*/ 24 h 48"/>
                  <a:gd name="T8" fmla="*/ 24 w 48"/>
                  <a:gd name="T9" fmla="*/ 48 h 48"/>
                  <a:gd name="T10" fmla="*/ 24 w 48"/>
                  <a:gd name="T11" fmla="*/ 48 h 48"/>
                  <a:gd name="T12" fmla="*/ 0 w 48"/>
                  <a:gd name="T13" fmla="*/ 24 h 48"/>
                  <a:gd name="T14" fmla="*/ 0 w 48"/>
                  <a:gd name="T15" fmla="*/ 24 h 48"/>
                  <a:gd name="T16" fmla="*/ 24 w 4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7" name="Freeform 252"/>
              <p:cNvSpPr>
                <a:spLocks/>
              </p:cNvSpPr>
              <p:nvPr/>
            </p:nvSpPr>
            <p:spPr bwMode="auto">
              <a:xfrm>
                <a:off x="2440432" y="2547198"/>
                <a:ext cx="57530" cy="55242"/>
              </a:xfrm>
              <a:custGeom>
                <a:avLst/>
                <a:gdLst>
                  <a:gd name="T0" fmla="*/ 24 w 48"/>
                  <a:gd name="T1" fmla="*/ 0 h 49"/>
                  <a:gd name="T2" fmla="*/ 24 w 48"/>
                  <a:gd name="T3" fmla="*/ 0 h 49"/>
                  <a:gd name="T4" fmla="*/ 48 w 48"/>
                  <a:gd name="T5" fmla="*/ 24 h 49"/>
                  <a:gd name="T6" fmla="*/ 48 w 48"/>
                  <a:gd name="T7" fmla="*/ 24 h 49"/>
                  <a:gd name="T8" fmla="*/ 24 w 48"/>
                  <a:gd name="T9" fmla="*/ 49 h 49"/>
                  <a:gd name="T10" fmla="*/ 24 w 48"/>
                  <a:gd name="T11" fmla="*/ 49 h 49"/>
                  <a:gd name="T12" fmla="*/ 0 w 48"/>
                  <a:gd name="T13" fmla="*/ 24 h 49"/>
                  <a:gd name="T14" fmla="*/ 0 w 48"/>
                  <a:gd name="T15" fmla="*/ 24 h 49"/>
                  <a:gd name="T16" fmla="*/ 24 w 48"/>
                  <a:gd name="T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9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8" name="Freeform 253"/>
              <p:cNvSpPr>
                <a:spLocks/>
              </p:cNvSpPr>
              <p:nvPr/>
            </p:nvSpPr>
            <p:spPr bwMode="auto">
              <a:xfrm>
                <a:off x="2651376" y="3380326"/>
                <a:ext cx="57530" cy="54114"/>
              </a:xfrm>
              <a:custGeom>
                <a:avLst/>
                <a:gdLst>
                  <a:gd name="T0" fmla="*/ 24 w 48"/>
                  <a:gd name="T1" fmla="*/ 0 h 48"/>
                  <a:gd name="T2" fmla="*/ 24 w 48"/>
                  <a:gd name="T3" fmla="*/ 0 h 48"/>
                  <a:gd name="T4" fmla="*/ 48 w 48"/>
                  <a:gd name="T5" fmla="*/ 24 h 48"/>
                  <a:gd name="T6" fmla="*/ 48 w 48"/>
                  <a:gd name="T7" fmla="*/ 24 h 48"/>
                  <a:gd name="T8" fmla="*/ 24 w 48"/>
                  <a:gd name="T9" fmla="*/ 48 h 48"/>
                  <a:gd name="T10" fmla="*/ 24 w 48"/>
                  <a:gd name="T11" fmla="*/ 48 h 48"/>
                  <a:gd name="T12" fmla="*/ 0 w 48"/>
                  <a:gd name="T13" fmla="*/ 24 h 48"/>
                  <a:gd name="T14" fmla="*/ 0 w 48"/>
                  <a:gd name="T15" fmla="*/ 24 h 48"/>
                  <a:gd name="T16" fmla="*/ 24 w 4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9" name="Freeform 254"/>
              <p:cNvSpPr>
                <a:spLocks/>
              </p:cNvSpPr>
              <p:nvPr/>
            </p:nvSpPr>
            <p:spPr bwMode="auto">
              <a:xfrm>
                <a:off x="2862319" y="2547198"/>
                <a:ext cx="57530" cy="55242"/>
              </a:xfrm>
              <a:custGeom>
                <a:avLst/>
                <a:gdLst>
                  <a:gd name="T0" fmla="*/ 24 w 48"/>
                  <a:gd name="T1" fmla="*/ 0 h 49"/>
                  <a:gd name="T2" fmla="*/ 24 w 48"/>
                  <a:gd name="T3" fmla="*/ 0 h 49"/>
                  <a:gd name="T4" fmla="*/ 48 w 48"/>
                  <a:gd name="T5" fmla="*/ 24 h 49"/>
                  <a:gd name="T6" fmla="*/ 48 w 48"/>
                  <a:gd name="T7" fmla="*/ 24 h 49"/>
                  <a:gd name="T8" fmla="*/ 24 w 48"/>
                  <a:gd name="T9" fmla="*/ 49 h 49"/>
                  <a:gd name="T10" fmla="*/ 24 w 48"/>
                  <a:gd name="T11" fmla="*/ 49 h 49"/>
                  <a:gd name="T12" fmla="*/ 0 w 48"/>
                  <a:gd name="T13" fmla="*/ 24 h 49"/>
                  <a:gd name="T14" fmla="*/ 0 w 48"/>
                  <a:gd name="T15" fmla="*/ 24 h 49"/>
                  <a:gd name="T16" fmla="*/ 24 w 48"/>
                  <a:gd name="T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9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0" name="Freeform 255"/>
              <p:cNvSpPr>
                <a:spLocks/>
              </p:cNvSpPr>
              <p:nvPr/>
            </p:nvSpPr>
            <p:spPr bwMode="auto">
              <a:xfrm>
                <a:off x="3082851" y="3641876"/>
                <a:ext cx="57530" cy="54114"/>
              </a:xfrm>
              <a:custGeom>
                <a:avLst/>
                <a:gdLst>
                  <a:gd name="T0" fmla="*/ 24 w 48"/>
                  <a:gd name="T1" fmla="*/ 0 h 48"/>
                  <a:gd name="T2" fmla="*/ 24 w 48"/>
                  <a:gd name="T3" fmla="*/ 0 h 48"/>
                  <a:gd name="T4" fmla="*/ 48 w 48"/>
                  <a:gd name="T5" fmla="*/ 24 h 48"/>
                  <a:gd name="T6" fmla="*/ 48 w 48"/>
                  <a:gd name="T7" fmla="*/ 24 h 48"/>
                  <a:gd name="T8" fmla="*/ 24 w 48"/>
                  <a:gd name="T9" fmla="*/ 48 h 48"/>
                  <a:gd name="T10" fmla="*/ 24 w 48"/>
                  <a:gd name="T11" fmla="*/ 48 h 48"/>
                  <a:gd name="T12" fmla="*/ 0 w 48"/>
                  <a:gd name="T13" fmla="*/ 24 h 48"/>
                  <a:gd name="T14" fmla="*/ 0 w 48"/>
                  <a:gd name="T15" fmla="*/ 24 h 48"/>
                  <a:gd name="T16" fmla="*/ 24 w 4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lnTo>
                      <a:pt x="24" y="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45917"/>
              </a:solidFill>
              <a:ln w="0">
                <a:solidFill>
                  <a:srgbClr val="F459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1" name="Line 256"/>
              <p:cNvSpPr>
                <a:spLocks noChangeShapeType="1"/>
              </p:cNvSpPr>
              <p:nvPr/>
            </p:nvSpPr>
            <p:spPr bwMode="auto">
              <a:xfrm>
                <a:off x="695356" y="4374668"/>
                <a:ext cx="256967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2" name="Line 257"/>
              <p:cNvSpPr>
                <a:spLocks noChangeShapeType="1"/>
              </p:cNvSpPr>
              <p:nvPr/>
            </p:nvSpPr>
            <p:spPr bwMode="auto">
              <a:xfrm>
                <a:off x="695356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3" name="Line 258"/>
              <p:cNvSpPr>
                <a:spLocks noChangeShapeType="1"/>
              </p:cNvSpPr>
              <p:nvPr/>
            </p:nvSpPr>
            <p:spPr bwMode="auto">
              <a:xfrm>
                <a:off x="906299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4" name="Line 259"/>
              <p:cNvSpPr>
                <a:spLocks noChangeShapeType="1"/>
              </p:cNvSpPr>
              <p:nvPr/>
            </p:nvSpPr>
            <p:spPr bwMode="auto">
              <a:xfrm>
                <a:off x="1126831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5" name="Line 260"/>
              <p:cNvSpPr>
                <a:spLocks noChangeShapeType="1"/>
              </p:cNvSpPr>
              <p:nvPr/>
            </p:nvSpPr>
            <p:spPr bwMode="auto">
              <a:xfrm>
                <a:off x="1337774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6" name="Line 261"/>
              <p:cNvSpPr>
                <a:spLocks noChangeShapeType="1"/>
              </p:cNvSpPr>
              <p:nvPr/>
            </p:nvSpPr>
            <p:spPr bwMode="auto">
              <a:xfrm>
                <a:off x="1548717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7" name="Line 262"/>
              <p:cNvSpPr>
                <a:spLocks noChangeShapeType="1"/>
              </p:cNvSpPr>
              <p:nvPr/>
            </p:nvSpPr>
            <p:spPr bwMode="auto">
              <a:xfrm>
                <a:off x="1769249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8" name="Line 263"/>
              <p:cNvSpPr>
                <a:spLocks noChangeShapeType="1"/>
              </p:cNvSpPr>
              <p:nvPr/>
            </p:nvSpPr>
            <p:spPr bwMode="auto">
              <a:xfrm>
                <a:off x="1980192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69" name="Line 264"/>
              <p:cNvSpPr>
                <a:spLocks noChangeShapeType="1"/>
              </p:cNvSpPr>
              <p:nvPr/>
            </p:nvSpPr>
            <p:spPr bwMode="auto">
              <a:xfrm>
                <a:off x="2191136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70" name="Line 265"/>
              <p:cNvSpPr>
                <a:spLocks noChangeShapeType="1"/>
              </p:cNvSpPr>
              <p:nvPr/>
            </p:nvSpPr>
            <p:spPr bwMode="auto">
              <a:xfrm>
                <a:off x="2411667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71" name="Line 266"/>
              <p:cNvSpPr>
                <a:spLocks noChangeShapeType="1"/>
              </p:cNvSpPr>
              <p:nvPr/>
            </p:nvSpPr>
            <p:spPr bwMode="auto">
              <a:xfrm>
                <a:off x="2622611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72" name="Line 267"/>
              <p:cNvSpPr>
                <a:spLocks noChangeShapeType="1"/>
              </p:cNvSpPr>
              <p:nvPr/>
            </p:nvSpPr>
            <p:spPr bwMode="auto">
              <a:xfrm>
                <a:off x="2833554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73" name="Line 268"/>
              <p:cNvSpPr>
                <a:spLocks noChangeShapeType="1"/>
              </p:cNvSpPr>
              <p:nvPr/>
            </p:nvSpPr>
            <p:spPr bwMode="auto">
              <a:xfrm>
                <a:off x="3054086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74" name="Line 269"/>
              <p:cNvSpPr>
                <a:spLocks noChangeShapeType="1"/>
              </p:cNvSpPr>
              <p:nvPr/>
            </p:nvSpPr>
            <p:spPr bwMode="auto">
              <a:xfrm>
                <a:off x="3265029" y="4356630"/>
                <a:ext cx="0" cy="18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75" name="Rectangle 270"/>
              <p:cNvSpPr>
                <a:spLocks noChangeArrowheads="1"/>
              </p:cNvSpPr>
              <p:nvPr/>
            </p:nvSpPr>
            <p:spPr bwMode="auto">
              <a:xfrm>
                <a:off x="865026" y="4347863"/>
                <a:ext cx="91372" cy="1737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A</a:t>
                </a:r>
              </a:p>
            </p:txBody>
          </p:sp>
          <p:sp>
            <p:nvSpPr>
              <p:cNvPr id="76" name="Rectangle 271"/>
              <p:cNvSpPr>
                <a:spLocks noChangeArrowheads="1"/>
              </p:cNvSpPr>
              <p:nvPr/>
            </p:nvSpPr>
            <p:spPr bwMode="auto">
              <a:xfrm>
                <a:off x="1075969" y="4347863"/>
                <a:ext cx="91372" cy="1737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B</a:t>
                </a:r>
              </a:p>
            </p:txBody>
          </p:sp>
          <p:sp>
            <p:nvSpPr>
              <p:cNvPr id="77" name="Rectangle 272"/>
              <p:cNvSpPr>
                <a:spLocks noChangeArrowheads="1"/>
              </p:cNvSpPr>
              <p:nvPr/>
            </p:nvSpPr>
            <p:spPr bwMode="auto">
              <a:xfrm>
                <a:off x="1296501" y="4347863"/>
                <a:ext cx="91089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D</a:t>
                </a:r>
              </a:p>
            </p:txBody>
          </p:sp>
          <p:sp>
            <p:nvSpPr>
              <p:cNvPr id="78" name="Rectangle 273"/>
              <p:cNvSpPr>
                <a:spLocks noChangeArrowheads="1"/>
              </p:cNvSpPr>
              <p:nvPr/>
            </p:nvSpPr>
            <p:spPr bwMode="auto">
              <a:xfrm>
                <a:off x="1507444" y="4347863"/>
                <a:ext cx="85096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E</a:t>
                </a:r>
              </a:p>
            </p:txBody>
          </p:sp>
          <p:sp>
            <p:nvSpPr>
              <p:cNvPr id="79" name="Rectangle 274"/>
              <p:cNvSpPr>
                <a:spLocks noChangeArrowheads="1"/>
              </p:cNvSpPr>
              <p:nvPr/>
            </p:nvSpPr>
            <p:spPr bwMode="auto">
              <a:xfrm>
                <a:off x="1718388" y="4347863"/>
                <a:ext cx="98280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G</a:t>
                </a:r>
              </a:p>
            </p:txBody>
          </p:sp>
          <p:sp>
            <p:nvSpPr>
              <p:cNvPr id="80" name="Rectangle 275"/>
              <p:cNvSpPr>
                <a:spLocks noChangeArrowheads="1"/>
              </p:cNvSpPr>
              <p:nvPr/>
            </p:nvSpPr>
            <p:spPr bwMode="auto">
              <a:xfrm>
                <a:off x="1938919" y="4347863"/>
                <a:ext cx="91089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H</a:t>
                </a:r>
              </a:p>
            </p:txBody>
          </p:sp>
          <p:sp>
            <p:nvSpPr>
              <p:cNvPr id="81" name="Rectangle 276"/>
              <p:cNvSpPr>
                <a:spLocks noChangeArrowheads="1"/>
              </p:cNvSpPr>
              <p:nvPr/>
            </p:nvSpPr>
            <p:spPr bwMode="auto">
              <a:xfrm>
                <a:off x="2159451" y="4347863"/>
                <a:ext cx="70532" cy="1737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J</a:t>
                </a:r>
              </a:p>
            </p:txBody>
          </p:sp>
          <p:sp>
            <p:nvSpPr>
              <p:cNvPr id="82" name="Rectangle 277"/>
              <p:cNvSpPr>
                <a:spLocks noChangeArrowheads="1"/>
              </p:cNvSpPr>
              <p:nvPr/>
            </p:nvSpPr>
            <p:spPr bwMode="auto">
              <a:xfrm>
                <a:off x="2360806" y="4347863"/>
                <a:ext cx="91372" cy="1737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K</a:t>
                </a:r>
              </a:p>
            </p:txBody>
          </p:sp>
          <p:sp>
            <p:nvSpPr>
              <p:cNvPr id="83" name="Rectangle 278"/>
              <p:cNvSpPr>
                <a:spLocks noChangeArrowheads="1"/>
              </p:cNvSpPr>
              <p:nvPr/>
            </p:nvSpPr>
            <p:spPr bwMode="auto">
              <a:xfrm>
                <a:off x="2581338" y="4347863"/>
                <a:ext cx="76944" cy="1737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L</a:t>
                </a:r>
              </a:p>
            </p:txBody>
          </p:sp>
          <p:sp>
            <p:nvSpPr>
              <p:cNvPr id="84" name="Rectangle 279"/>
              <p:cNvSpPr>
                <a:spLocks noChangeArrowheads="1"/>
              </p:cNvSpPr>
              <p:nvPr/>
            </p:nvSpPr>
            <p:spPr bwMode="auto">
              <a:xfrm>
                <a:off x="2782693" y="4347863"/>
                <a:ext cx="105472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</a:t>
                </a:r>
              </a:p>
            </p:txBody>
          </p:sp>
          <p:sp>
            <p:nvSpPr>
              <p:cNvPr id="85" name="Rectangle 280"/>
              <p:cNvSpPr>
                <a:spLocks noChangeArrowheads="1"/>
              </p:cNvSpPr>
              <p:nvPr/>
            </p:nvSpPr>
            <p:spPr bwMode="auto">
              <a:xfrm>
                <a:off x="3003224" y="4347863"/>
                <a:ext cx="91089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N</a:t>
                </a:r>
              </a:p>
            </p:txBody>
          </p:sp>
          <p:sp>
            <p:nvSpPr>
              <p:cNvPr id="86" name="Rectangle 281"/>
              <p:cNvSpPr>
                <a:spLocks noChangeArrowheads="1"/>
              </p:cNvSpPr>
              <p:nvPr/>
            </p:nvSpPr>
            <p:spPr bwMode="auto">
              <a:xfrm>
                <a:off x="1587070" y="4483574"/>
                <a:ext cx="892873" cy="1737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pt-PT" altLang="pt-PT" sz="1200" b="1" dirty="0" err="1">
                    <a:solidFill>
                      <a:srgbClr val="004B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S</a:t>
                </a:r>
                <a:r>
                  <a:rPr kumimoji="0" lang="pt-PT" altLang="pt-PT" sz="1200" b="1" i="0" u="none" strike="noStrike" cap="none" normalizeH="0" baseline="0" dirty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ampling</a:t>
                </a:r>
                <a:r>
                  <a:rPr kumimoji="0" lang="pt-PT" altLang="pt-PT" sz="1200" b="1" i="0" u="none" strike="noStrike" cap="none" normalizeH="0" baseline="0" dirty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sites</a:t>
                </a:r>
              </a:p>
            </p:txBody>
          </p:sp>
          <p:sp>
            <p:nvSpPr>
              <p:cNvPr id="87" name="Line 282"/>
              <p:cNvSpPr>
                <a:spLocks noChangeShapeType="1"/>
              </p:cNvSpPr>
              <p:nvPr/>
            </p:nvSpPr>
            <p:spPr bwMode="auto">
              <a:xfrm>
                <a:off x="695356" y="1310683"/>
                <a:ext cx="256967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88" name="Line 283"/>
              <p:cNvSpPr>
                <a:spLocks noChangeShapeType="1"/>
              </p:cNvSpPr>
              <p:nvPr/>
            </p:nvSpPr>
            <p:spPr bwMode="auto">
              <a:xfrm flipV="1">
                <a:off x="695356" y="1310683"/>
                <a:ext cx="0" cy="306398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89" name="Line 284"/>
              <p:cNvSpPr>
                <a:spLocks noChangeShapeType="1"/>
              </p:cNvSpPr>
              <p:nvPr/>
            </p:nvSpPr>
            <p:spPr bwMode="auto">
              <a:xfrm flipH="1">
                <a:off x="695356" y="437466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90" name="Line 285"/>
              <p:cNvSpPr>
                <a:spLocks noChangeShapeType="1"/>
              </p:cNvSpPr>
              <p:nvPr/>
            </p:nvSpPr>
            <p:spPr bwMode="auto">
              <a:xfrm flipH="1">
                <a:off x="695356" y="3841421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91" name="Line 286"/>
              <p:cNvSpPr>
                <a:spLocks noChangeShapeType="1"/>
              </p:cNvSpPr>
              <p:nvPr/>
            </p:nvSpPr>
            <p:spPr bwMode="auto">
              <a:xfrm flipH="1">
                <a:off x="695356" y="3298028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92" name="Line 287"/>
              <p:cNvSpPr>
                <a:spLocks noChangeShapeType="1"/>
              </p:cNvSpPr>
              <p:nvPr/>
            </p:nvSpPr>
            <p:spPr bwMode="auto">
              <a:xfrm flipH="1">
                <a:off x="695356" y="2764781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93" name="Line 288"/>
              <p:cNvSpPr>
                <a:spLocks noChangeShapeType="1"/>
              </p:cNvSpPr>
              <p:nvPr/>
            </p:nvSpPr>
            <p:spPr bwMode="auto">
              <a:xfrm flipH="1">
                <a:off x="695356" y="2222514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94" name="Line 289"/>
              <p:cNvSpPr>
                <a:spLocks noChangeShapeType="1"/>
              </p:cNvSpPr>
              <p:nvPr/>
            </p:nvSpPr>
            <p:spPr bwMode="auto">
              <a:xfrm flipH="1">
                <a:off x="695356" y="1688140"/>
                <a:ext cx="1917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95" name="Rectangle 290"/>
              <p:cNvSpPr>
                <a:spLocks noChangeArrowheads="1"/>
              </p:cNvSpPr>
              <p:nvPr/>
            </p:nvSpPr>
            <p:spPr bwMode="auto">
              <a:xfrm>
                <a:off x="589884" y="4320555"/>
                <a:ext cx="70714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0</a:t>
                </a:r>
              </a:p>
            </p:txBody>
          </p:sp>
          <p:sp>
            <p:nvSpPr>
              <p:cNvPr id="96" name="Rectangle 291"/>
              <p:cNvSpPr>
                <a:spLocks noChangeArrowheads="1"/>
              </p:cNvSpPr>
              <p:nvPr/>
            </p:nvSpPr>
            <p:spPr bwMode="auto">
              <a:xfrm>
                <a:off x="532354" y="3778289"/>
                <a:ext cx="141428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20</a:t>
                </a:r>
              </a:p>
            </p:txBody>
          </p:sp>
          <p:sp>
            <p:nvSpPr>
              <p:cNvPr id="97" name="Rectangle 292"/>
              <p:cNvSpPr>
                <a:spLocks noChangeArrowheads="1"/>
              </p:cNvSpPr>
              <p:nvPr/>
            </p:nvSpPr>
            <p:spPr bwMode="auto">
              <a:xfrm>
                <a:off x="532354" y="3243914"/>
                <a:ext cx="141428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40</a:t>
                </a:r>
              </a:p>
            </p:txBody>
          </p:sp>
          <p:sp>
            <p:nvSpPr>
              <p:cNvPr id="98" name="Rectangle 293"/>
              <p:cNvSpPr>
                <a:spLocks noChangeArrowheads="1"/>
              </p:cNvSpPr>
              <p:nvPr/>
            </p:nvSpPr>
            <p:spPr bwMode="auto">
              <a:xfrm>
                <a:off x="532354" y="2701647"/>
                <a:ext cx="141428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60</a:t>
                </a:r>
              </a:p>
            </p:txBody>
          </p:sp>
          <p:sp>
            <p:nvSpPr>
              <p:cNvPr id="99" name="Rectangle 294"/>
              <p:cNvSpPr>
                <a:spLocks noChangeArrowheads="1"/>
              </p:cNvSpPr>
              <p:nvPr/>
            </p:nvSpPr>
            <p:spPr bwMode="auto">
              <a:xfrm>
                <a:off x="532354" y="2167273"/>
                <a:ext cx="141428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80</a:t>
                </a:r>
              </a:p>
            </p:txBody>
          </p:sp>
          <p:sp>
            <p:nvSpPr>
              <p:cNvPr id="100" name="Rectangle 295"/>
              <p:cNvSpPr>
                <a:spLocks noChangeArrowheads="1"/>
              </p:cNvSpPr>
              <p:nvPr/>
            </p:nvSpPr>
            <p:spPr bwMode="auto">
              <a:xfrm>
                <a:off x="474824" y="1634026"/>
                <a:ext cx="212142" cy="173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100</a:t>
                </a:r>
              </a:p>
            </p:txBody>
          </p:sp>
          <p:sp>
            <p:nvSpPr>
              <p:cNvPr id="101" name="Rectangle 296"/>
              <p:cNvSpPr>
                <a:spLocks noChangeArrowheads="1"/>
              </p:cNvSpPr>
              <p:nvPr/>
            </p:nvSpPr>
            <p:spPr bwMode="auto">
              <a:xfrm rot="16200000">
                <a:off x="-68195" y="2608747"/>
                <a:ext cx="88508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% </a:t>
                </a:r>
                <a:r>
                  <a:rPr kumimoji="0" lang="pt-PT" altLang="pt-PT" sz="1200" b="1" i="0" u="none" strike="noStrike" cap="none" normalizeH="0" baseline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of</a:t>
                </a: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200" b="1" i="0" u="none" strike="noStrike" cap="none" normalizeH="0" baseline="0" err="1" smtClean="0">
                    <a:ln>
                      <a:noFill/>
                    </a:ln>
                    <a:solidFill>
                      <a:srgbClr val="004B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organisms</a:t>
                </a:r>
                <a:endPara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02" name="Line 297"/>
              <p:cNvSpPr>
                <a:spLocks noChangeShapeType="1"/>
              </p:cNvSpPr>
              <p:nvPr/>
            </p:nvSpPr>
            <p:spPr bwMode="auto">
              <a:xfrm flipV="1">
                <a:off x="3265029" y="1310683"/>
                <a:ext cx="0" cy="306761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</p:grpSp>
        <p:grpSp>
          <p:nvGrpSpPr>
            <p:cNvPr id="309" name="Grupo 308"/>
            <p:cNvGrpSpPr>
              <a:grpSpLocks noChangeAspect="1"/>
            </p:cNvGrpSpPr>
            <p:nvPr/>
          </p:nvGrpSpPr>
          <p:grpSpPr>
            <a:xfrm>
              <a:off x="3067570" y="1402180"/>
              <a:ext cx="723151" cy="545996"/>
              <a:chOff x="7740352" y="2437441"/>
              <a:chExt cx="1441801" cy="973599"/>
            </a:xfrm>
          </p:grpSpPr>
          <p:sp>
            <p:nvSpPr>
              <p:cNvPr id="310" name="Oval 157"/>
              <p:cNvSpPr>
                <a:spLocks noChangeArrowheads="1"/>
              </p:cNvSpPr>
              <p:nvPr/>
            </p:nvSpPr>
            <p:spPr bwMode="auto">
              <a:xfrm>
                <a:off x="7863394" y="2510011"/>
                <a:ext cx="89318" cy="90714"/>
              </a:xfrm>
              <a:prstGeom prst="ellipse">
                <a:avLst/>
              </a:prstGeom>
              <a:solidFill>
                <a:schemeClr val="tx1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1" name="Rectangle 158"/>
              <p:cNvSpPr>
                <a:spLocks noChangeArrowheads="1"/>
              </p:cNvSpPr>
              <p:nvPr/>
            </p:nvSpPr>
            <p:spPr bwMode="auto">
              <a:xfrm>
                <a:off x="8030865" y="2477911"/>
                <a:ext cx="882104" cy="3480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dirty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100" b="0" i="0" u="none" strike="noStrike" cap="none" normalizeH="0" baseline="0" dirty="0" err="1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Median</a:t>
                </a:r>
                <a:r>
                  <a:rPr kumimoji="0" lang="pt-PT" altLang="pt-PT" sz="1100" b="0" i="0" u="none" strike="noStrike" cap="none" normalizeH="0" baseline="0" dirty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</a:p>
            </p:txBody>
          </p:sp>
          <p:sp>
            <p:nvSpPr>
              <p:cNvPr id="312" name="Rectangle 159"/>
              <p:cNvSpPr>
                <a:spLocks noChangeArrowheads="1"/>
              </p:cNvSpPr>
              <p:nvPr/>
            </p:nvSpPr>
            <p:spPr bwMode="auto">
              <a:xfrm>
                <a:off x="7850603" y="2749625"/>
                <a:ext cx="178636" cy="101879"/>
              </a:xfrm>
              <a:prstGeom prst="rect">
                <a:avLst/>
              </a:prstGeom>
              <a:pattFill prst="pct30">
                <a:fgClr>
                  <a:schemeClr val="bg1">
                    <a:lumMod val="50000"/>
                  </a:schemeClr>
                </a:fgClr>
                <a:bgClr>
                  <a:srgbClr val="FFFFCC"/>
                </a:bgClr>
              </a:pattFill>
              <a:ln w="1270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3" name="Rectangle 160"/>
              <p:cNvSpPr>
                <a:spLocks noChangeArrowheads="1"/>
              </p:cNvSpPr>
              <p:nvPr/>
            </p:nvSpPr>
            <p:spPr bwMode="auto">
              <a:xfrm>
                <a:off x="8057151" y="2723108"/>
                <a:ext cx="1125002" cy="3480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100" b="0" i="0" u="none" strike="noStrike" cap="none" normalizeH="0" baseline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25%-75% </a:t>
                </a:r>
              </a:p>
            </p:txBody>
          </p:sp>
          <p:sp>
            <p:nvSpPr>
              <p:cNvPr id="314" name="Line 161"/>
              <p:cNvSpPr>
                <a:spLocks noChangeShapeType="1"/>
              </p:cNvSpPr>
              <p:nvPr/>
            </p:nvSpPr>
            <p:spPr bwMode="auto">
              <a:xfrm>
                <a:off x="7875046" y="3013775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5" name="Line 162"/>
              <p:cNvSpPr>
                <a:spLocks noChangeShapeType="1"/>
              </p:cNvSpPr>
              <p:nvPr/>
            </p:nvSpPr>
            <p:spPr bwMode="auto">
              <a:xfrm flipH="1">
                <a:off x="7875046" y="3126819"/>
                <a:ext cx="18980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6" name="Line 163"/>
              <p:cNvSpPr>
                <a:spLocks noChangeShapeType="1"/>
              </p:cNvSpPr>
              <p:nvPr/>
            </p:nvSpPr>
            <p:spPr bwMode="auto">
              <a:xfrm>
                <a:off x="7964364" y="3013775"/>
                <a:ext cx="0" cy="11304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13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317" name="Rectangle 164"/>
              <p:cNvSpPr>
                <a:spLocks noChangeArrowheads="1"/>
              </p:cNvSpPr>
              <p:nvPr/>
            </p:nvSpPr>
            <p:spPr bwMode="auto">
              <a:xfrm>
                <a:off x="8087176" y="2992841"/>
                <a:ext cx="554052" cy="184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dirty="0" smtClean="0">
                    <a:ln>
                      <a:noFill/>
                    </a:ln>
                    <a:solidFill>
                      <a:srgbClr val="13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Min-Max </a:t>
                </a:r>
              </a:p>
            </p:txBody>
          </p:sp>
          <p:sp>
            <p:nvSpPr>
              <p:cNvPr id="318" name="Retângulo 317"/>
              <p:cNvSpPr/>
              <p:nvPr/>
            </p:nvSpPr>
            <p:spPr>
              <a:xfrm>
                <a:off x="7740352" y="2437441"/>
                <a:ext cx="1441801" cy="973599"/>
              </a:xfrm>
              <a:prstGeom prst="rect">
                <a:avLst/>
              </a:prstGeom>
              <a:noFill/>
              <a:ln>
                <a:solidFill>
                  <a:srgbClr val="006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 sz="1100">
                  <a:solidFill>
                    <a:srgbClr val="1366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096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4" grpId="0">
        <p:bldAsOne/>
      </p:bldGraphic>
      <p:bldGraphic spid="305" grpId="0">
        <p:bldAsOne/>
      </p:bldGraphic>
      <p:bldGraphic spid="306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39479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Taxa composition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6371103"/>
              </p:ext>
            </p:extLst>
          </p:nvPr>
        </p:nvGraphicFramePr>
        <p:xfrm>
          <a:off x="180001" y="863123"/>
          <a:ext cx="8964000" cy="4051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7036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847856" y="76902"/>
            <a:ext cx="8185844" cy="398018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Taxa composition</a:t>
            </a:r>
            <a:endParaRPr lang="en-GB" sz="3600" b="1" i="1" dirty="0">
              <a:solidFill>
                <a:srgbClr val="FFDD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538454" y="1138969"/>
            <a:ext cx="32543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b="1" dirty="0" smtClean="0">
                <a:solidFill>
                  <a:srgbClr val="008000"/>
                </a:solidFill>
              </a:rPr>
              <a:t>ANOSIM test: </a:t>
            </a:r>
            <a:r>
              <a:rPr lang="en-GB" sz="1600" b="1" dirty="0" err="1" smtClean="0">
                <a:solidFill>
                  <a:srgbClr val="008000"/>
                </a:solidFill>
              </a:rPr>
              <a:t>R</a:t>
            </a:r>
            <a:r>
              <a:rPr lang="en-GB" sz="1600" b="1" baseline="-25000" dirty="0" err="1" smtClean="0">
                <a:solidFill>
                  <a:srgbClr val="008000"/>
                </a:solidFill>
              </a:rPr>
              <a:t>global</a:t>
            </a:r>
            <a:r>
              <a:rPr lang="en-GB" sz="1600" b="1" dirty="0" smtClean="0">
                <a:solidFill>
                  <a:srgbClr val="008000"/>
                </a:solidFill>
              </a:rPr>
              <a:t>  = 845</a:t>
            </a:r>
            <a:endParaRPr lang="en-GB" sz="1600" b="1" dirty="0">
              <a:solidFill>
                <a:srgbClr val="008000"/>
              </a:solidFill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712258" y="555192"/>
            <a:ext cx="4431704" cy="2256365"/>
            <a:chOff x="712258" y="555192"/>
            <a:chExt cx="4431704" cy="2256365"/>
          </a:xfrm>
        </p:grpSpPr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712258" y="555192"/>
              <a:ext cx="3747185" cy="2256365"/>
            </a:xfrm>
            <a:prstGeom prst="rect">
              <a:avLst/>
            </a:prstGeom>
            <a:noFill/>
            <a:ln w="6350">
              <a:solidFill>
                <a:srgbClr val="004B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800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Oval 21"/>
            <p:cNvSpPr>
              <a:spLocks noChangeArrowheads="1"/>
            </p:cNvSpPr>
            <p:nvPr/>
          </p:nvSpPr>
          <p:spPr bwMode="auto">
            <a:xfrm>
              <a:off x="1250603" y="708520"/>
              <a:ext cx="77182" cy="69695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Oval 22"/>
            <p:cNvSpPr>
              <a:spLocks noChangeArrowheads="1"/>
            </p:cNvSpPr>
            <p:nvPr/>
          </p:nvSpPr>
          <p:spPr bwMode="auto">
            <a:xfrm>
              <a:off x="1989620" y="1056994"/>
              <a:ext cx="77182" cy="69695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" name="Oval 23"/>
            <p:cNvSpPr>
              <a:spLocks noChangeArrowheads="1"/>
            </p:cNvSpPr>
            <p:nvPr/>
          </p:nvSpPr>
          <p:spPr bwMode="auto">
            <a:xfrm>
              <a:off x="1970324" y="1004723"/>
              <a:ext cx="79111" cy="69695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Oval 24"/>
            <p:cNvSpPr>
              <a:spLocks noChangeArrowheads="1"/>
            </p:cNvSpPr>
            <p:nvPr/>
          </p:nvSpPr>
          <p:spPr bwMode="auto">
            <a:xfrm>
              <a:off x="1657737" y="1124947"/>
              <a:ext cx="79111" cy="69695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" name="Oval 25"/>
            <p:cNvSpPr>
              <a:spLocks noChangeArrowheads="1"/>
            </p:cNvSpPr>
            <p:nvPr/>
          </p:nvSpPr>
          <p:spPr bwMode="auto">
            <a:xfrm>
              <a:off x="1958747" y="1151082"/>
              <a:ext cx="77182" cy="7143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Oval 26"/>
            <p:cNvSpPr>
              <a:spLocks noChangeArrowheads="1"/>
            </p:cNvSpPr>
            <p:nvPr/>
          </p:nvSpPr>
          <p:spPr bwMode="auto">
            <a:xfrm>
              <a:off x="2020493" y="1142370"/>
              <a:ext cx="77182" cy="7143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Oval 27"/>
            <p:cNvSpPr>
              <a:spLocks noChangeArrowheads="1"/>
            </p:cNvSpPr>
            <p:nvPr/>
          </p:nvSpPr>
          <p:spPr bwMode="auto">
            <a:xfrm>
              <a:off x="1916297" y="757307"/>
              <a:ext cx="77182" cy="69695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" name="Oval 28"/>
            <p:cNvSpPr>
              <a:spLocks noChangeArrowheads="1"/>
            </p:cNvSpPr>
            <p:nvPr/>
          </p:nvSpPr>
          <p:spPr bwMode="auto">
            <a:xfrm>
              <a:off x="2259757" y="872303"/>
              <a:ext cx="77182" cy="7143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Oval 29"/>
            <p:cNvSpPr>
              <a:spLocks noChangeArrowheads="1"/>
            </p:cNvSpPr>
            <p:nvPr/>
          </p:nvSpPr>
          <p:spPr bwMode="auto">
            <a:xfrm>
              <a:off x="3029647" y="842683"/>
              <a:ext cx="79111" cy="69695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" name="Oval 30"/>
            <p:cNvSpPr>
              <a:spLocks noChangeArrowheads="1"/>
            </p:cNvSpPr>
            <p:nvPr/>
          </p:nvSpPr>
          <p:spPr bwMode="auto">
            <a:xfrm>
              <a:off x="2161350" y="771246"/>
              <a:ext cx="77182" cy="7143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Oval 31"/>
            <p:cNvSpPr>
              <a:spLocks noChangeArrowheads="1"/>
            </p:cNvSpPr>
            <p:nvPr/>
          </p:nvSpPr>
          <p:spPr bwMode="auto">
            <a:xfrm>
              <a:off x="2182575" y="856622"/>
              <a:ext cx="79111" cy="7143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" name="Oval 32"/>
            <p:cNvSpPr>
              <a:spLocks noChangeArrowheads="1"/>
            </p:cNvSpPr>
            <p:nvPr/>
          </p:nvSpPr>
          <p:spPr bwMode="auto">
            <a:xfrm>
              <a:off x="1607569" y="732913"/>
              <a:ext cx="77182" cy="6969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" name="Oval 33"/>
            <p:cNvSpPr>
              <a:spLocks noChangeArrowheads="1"/>
            </p:cNvSpPr>
            <p:nvPr/>
          </p:nvSpPr>
          <p:spPr bwMode="auto">
            <a:xfrm>
              <a:off x="3326798" y="1276532"/>
              <a:ext cx="79111" cy="6969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" name="Oval 34"/>
            <p:cNvSpPr>
              <a:spLocks noChangeArrowheads="1"/>
            </p:cNvSpPr>
            <p:nvPr/>
          </p:nvSpPr>
          <p:spPr bwMode="auto">
            <a:xfrm>
              <a:off x="3768664" y="933286"/>
              <a:ext cx="79111" cy="6969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Oval 35"/>
            <p:cNvSpPr>
              <a:spLocks noChangeArrowheads="1"/>
            </p:cNvSpPr>
            <p:nvPr/>
          </p:nvSpPr>
          <p:spPr bwMode="auto">
            <a:xfrm>
              <a:off x="2570415" y="1006466"/>
              <a:ext cx="79111" cy="71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" name="Oval 36"/>
            <p:cNvSpPr>
              <a:spLocks noChangeArrowheads="1"/>
            </p:cNvSpPr>
            <p:nvPr/>
          </p:nvSpPr>
          <p:spPr bwMode="auto">
            <a:xfrm>
              <a:off x="1937522" y="1217292"/>
              <a:ext cx="77182" cy="6969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" name="Oval 37"/>
            <p:cNvSpPr>
              <a:spLocks noChangeArrowheads="1"/>
            </p:cNvSpPr>
            <p:nvPr/>
          </p:nvSpPr>
          <p:spPr bwMode="auto">
            <a:xfrm>
              <a:off x="1769651" y="954195"/>
              <a:ext cx="79111" cy="6969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" name="Oval 38"/>
            <p:cNvSpPr>
              <a:spLocks noChangeArrowheads="1"/>
            </p:cNvSpPr>
            <p:nvPr/>
          </p:nvSpPr>
          <p:spPr bwMode="auto">
            <a:xfrm>
              <a:off x="3521682" y="1239943"/>
              <a:ext cx="77182" cy="6969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" name="Oval 39"/>
            <p:cNvSpPr>
              <a:spLocks noChangeArrowheads="1"/>
            </p:cNvSpPr>
            <p:nvPr/>
          </p:nvSpPr>
          <p:spPr bwMode="auto">
            <a:xfrm>
              <a:off x="3160857" y="1151082"/>
              <a:ext cx="79111" cy="71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" name="Oval 40"/>
            <p:cNvSpPr>
              <a:spLocks noChangeArrowheads="1"/>
            </p:cNvSpPr>
            <p:nvPr/>
          </p:nvSpPr>
          <p:spPr bwMode="auto">
            <a:xfrm>
              <a:off x="3004563" y="1194641"/>
              <a:ext cx="77182" cy="6969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" name="Oval 41"/>
            <p:cNvSpPr>
              <a:spLocks noChangeArrowheads="1"/>
            </p:cNvSpPr>
            <p:nvPr/>
          </p:nvSpPr>
          <p:spPr bwMode="auto">
            <a:xfrm>
              <a:off x="2147843" y="929802"/>
              <a:ext cx="79111" cy="7143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" name="Oval 42"/>
            <p:cNvSpPr>
              <a:spLocks noChangeArrowheads="1"/>
            </p:cNvSpPr>
            <p:nvPr/>
          </p:nvSpPr>
          <p:spPr bwMode="auto">
            <a:xfrm>
              <a:off x="3251545" y="901924"/>
              <a:ext cx="77182" cy="69695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" name="Oval 43"/>
            <p:cNvSpPr>
              <a:spLocks noChangeArrowheads="1"/>
            </p:cNvSpPr>
            <p:nvPr/>
          </p:nvSpPr>
          <p:spPr bwMode="auto">
            <a:xfrm>
              <a:off x="1347080" y="729429"/>
              <a:ext cx="79111" cy="696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" name="Oval 44"/>
            <p:cNvSpPr>
              <a:spLocks noChangeArrowheads="1"/>
            </p:cNvSpPr>
            <p:nvPr/>
          </p:nvSpPr>
          <p:spPr bwMode="auto">
            <a:xfrm>
              <a:off x="2061014" y="1729548"/>
              <a:ext cx="77182" cy="696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Oval 45"/>
            <p:cNvSpPr>
              <a:spLocks noChangeArrowheads="1"/>
            </p:cNvSpPr>
            <p:nvPr/>
          </p:nvSpPr>
          <p:spPr bwMode="auto">
            <a:xfrm>
              <a:off x="2919663" y="1093584"/>
              <a:ext cx="77182" cy="696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Oval 46"/>
            <p:cNvSpPr>
              <a:spLocks noChangeArrowheads="1"/>
            </p:cNvSpPr>
            <p:nvPr/>
          </p:nvSpPr>
          <p:spPr bwMode="auto">
            <a:xfrm>
              <a:off x="1457064" y="820032"/>
              <a:ext cx="79111" cy="696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" name="Oval 47"/>
            <p:cNvSpPr>
              <a:spLocks noChangeArrowheads="1"/>
            </p:cNvSpPr>
            <p:nvPr/>
          </p:nvSpPr>
          <p:spPr bwMode="auto">
            <a:xfrm>
              <a:off x="2551119" y="1544857"/>
              <a:ext cx="79111" cy="7143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Oval 48"/>
            <p:cNvSpPr>
              <a:spLocks noChangeArrowheads="1"/>
            </p:cNvSpPr>
            <p:nvPr/>
          </p:nvSpPr>
          <p:spPr bwMode="auto">
            <a:xfrm>
              <a:off x="1893142" y="1182444"/>
              <a:ext cx="79111" cy="696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Oval 49"/>
            <p:cNvSpPr>
              <a:spLocks noChangeArrowheads="1"/>
            </p:cNvSpPr>
            <p:nvPr/>
          </p:nvSpPr>
          <p:spPr bwMode="auto">
            <a:xfrm>
              <a:off x="1696328" y="1173733"/>
              <a:ext cx="77182" cy="696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Oval 50"/>
            <p:cNvSpPr>
              <a:spLocks noChangeArrowheads="1"/>
            </p:cNvSpPr>
            <p:nvPr/>
          </p:nvSpPr>
          <p:spPr bwMode="auto">
            <a:xfrm>
              <a:off x="1949100" y="1138886"/>
              <a:ext cx="79111" cy="696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" name="Oval 51"/>
            <p:cNvSpPr>
              <a:spLocks noChangeArrowheads="1"/>
            </p:cNvSpPr>
            <p:nvPr/>
          </p:nvSpPr>
          <p:spPr bwMode="auto">
            <a:xfrm>
              <a:off x="2757580" y="1111008"/>
              <a:ext cx="79111" cy="696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" name="Oval 52"/>
            <p:cNvSpPr>
              <a:spLocks noChangeArrowheads="1"/>
            </p:cNvSpPr>
            <p:nvPr/>
          </p:nvSpPr>
          <p:spPr bwMode="auto">
            <a:xfrm>
              <a:off x="1893142" y="875788"/>
              <a:ext cx="77182" cy="696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" name="Oval 53"/>
            <p:cNvSpPr>
              <a:spLocks noChangeArrowheads="1"/>
            </p:cNvSpPr>
            <p:nvPr/>
          </p:nvSpPr>
          <p:spPr bwMode="auto">
            <a:xfrm>
              <a:off x="3542908" y="971618"/>
              <a:ext cx="79111" cy="7143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" name="Oval 54"/>
            <p:cNvSpPr>
              <a:spLocks noChangeArrowheads="1"/>
            </p:cNvSpPr>
            <p:nvPr/>
          </p:nvSpPr>
          <p:spPr bwMode="auto">
            <a:xfrm>
              <a:off x="1255672" y="881125"/>
              <a:ext cx="77182" cy="69695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5" name="Oval 55"/>
            <p:cNvSpPr>
              <a:spLocks noChangeArrowheads="1"/>
            </p:cNvSpPr>
            <p:nvPr/>
          </p:nvSpPr>
          <p:spPr bwMode="auto">
            <a:xfrm>
              <a:off x="3560273" y="827001"/>
              <a:ext cx="79111" cy="7143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" name="Oval 56"/>
            <p:cNvSpPr>
              <a:spLocks noChangeArrowheads="1"/>
            </p:cNvSpPr>
            <p:nvPr/>
          </p:nvSpPr>
          <p:spPr bwMode="auto">
            <a:xfrm>
              <a:off x="2327291" y="804351"/>
              <a:ext cx="77182" cy="69695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7" name="Oval 57"/>
            <p:cNvSpPr>
              <a:spLocks noChangeArrowheads="1"/>
            </p:cNvSpPr>
            <p:nvPr/>
          </p:nvSpPr>
          <p:spPr bwMode="auto">
            <a:xfrm>
              <a:off x="2867565" y="1677276"/>
              <a:ext cx="79111" cy="7143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" name="Oval 58"/>
            <p:cNvSpPr>
              <a:spLocks noChangeArrowheads="1"/>
            </p:cNvSpPr>
            <p:nvPr/>
          </p:nvSpPr>
          <p:spPr bwMode="auto">
            <a:xfrm>
              <a:off x="2964043" y="2166882"/>
              <a:ext cx="77182" cy="7143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9" name="Oval 59"/>
            <p:cNvSpPr>
              <a:spLocks noChangeArrowheads="1"/>
            </p:cNvSpPr>
            <p:nvPr/>
          </p:nvSpPr>
          <p:spPr bwMode="auto">
            <a:xfrm>
              <a:off x="1719483" y="1295699"/>
              <a:ext cx="77182" cy="69695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0" name="Oval 60"/>
            <p:cNvSpPr>
              <a:spLocks noChangeArrowheads="1"/>
            </p:cNvSpPr>
            <p:nvPr/>
          </p:nvSpPr>
          <p:spPr bwMode="auto">
            <a:xfrm>
              <a:off x="2375530" y="2290590"/>
              <a:ext cx="79111" cy="7143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1" name="Oval 61"/>
            <p:cNvSpPr>
              <a:spLocks noChangeArrowheads="1"/>
            </p:cNvSpPr>
            <p:nvPr/>
          </p:nvSpPr>
          <p:spPr bwMode="auto">
            <a:xfrm>
              <a:off x="2512528" y="2198245"/>
              <a:ext cx="77182" cy="7143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2" name="Oval 62"/>
            <p:cNvSpPr>
              <a:spLocks noChangeArrowheads="1"/>
            </p:cNvSpPr>
            <p:nvPr/>
          </p:nvSpPr>
          <p:spPr bwMode="auto">
            <a:xfrm>
              <a:off x="2269405" y="891469"/>
              <a:ext cx="77182" cy="69695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3" name="Oval 63"/>
            <p:cNvSpPr>
              <a:spLocks noChangeArrowheads="1"/>
            </p:cNvSpPr>
            <p:nvPr/>
          </p:nvSpPr>
          <p:spPr bwMode="auto">
            <a:xfrm>
              <a:off x="1721413" y="820032"/>
              <a:ext cx="77182" cy="69695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4" name="Oval 64"/>
            <p:cNvSpPr>
              <a:spLocks noChangeArrowheads="1"/>
            </p:cNvSpPr>
            <p:nvPr/>
          </p:nvSpPr>
          <p:spPr bwMode="auto">
            <a:xfrm>
              <a:off x="2881072" y="1492586"/>
              <a:ext cx="77182" cy="7143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5" name="Oval 65"/>
            <p:cNvSpPr>
              <a:spLocks noChangeArrowheads="1"/>
            </p:cNvSpPr>
            <p:nvPr/>
          </p:nvSpPr>
          <p:spPr bwMode="auto">
            <a:xfrm>
              <a:off x="1779299" y="717233"/>
              <a:ext cx="77182" cy="71437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6" name="Oval 66"/>
            <p:cNvSpPr>
              <a:spLocks noChangeArrowheads="1"/>
            </p:cNvSpPr>
            <p:nvPr/>
          </p:nvSpPr>
          <p:spPr bwMode="auto">
            <a:xfrm>
              <a:off x="2825115" y="2588535"/>
              <a:ext cx="77182" cy="71437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7" name="Oval 67"/>
            <p:cNvSpPr>
              <a:spLocks noChangeArrowheads="1"/>
            </p:cNvSpPr>
            <p:nvPr/>
          </p:nvSpPr>
          <p:spPr bwMode="auto">
            <a:xfrm>
              <a:off x="2705483" y="1963025"/>
              <a:ext cx="79111" cy="6969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8" name="Oval 68"/>
            <p:cNvSpPr>
              <a:spLocks noChangeArrowheads="1"/>
            </p:cNvSpPr>
            <p:nvPr/>
          </p:nvSpPr>
          <p:spPr bwMode="auto">
            <a:xfrm>
              <a:off x="1412685" y="738141"/>
              <a:ext cx="79111" cy="6969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9" name="Oval 69"/>
            <p:cNvSpPr>
              <a:spLocks noChangeArrowheads="1"/>
            </p:cNvSpPr>
            <p:nvPr/>
          </p:nvSpPr>
          <p:spPr bwMode="auto">
            <a:xfrm>
              <a:off x="1585451" y="1035217"/>
              <a:ext cx="77182" cy="6969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0" name="Oval 70"/>
            <p:cNvSpPr>
              <a:spLocks noChangeArrowheads="1"/>
            </p:cNvSpPr>
            <p:nvPr/>
          </p:nvSpPr>
          <p:spPr bwMode="auto">
            <a:xfrm>
              <a:off x="1854551" y="1647657"/>
              <a:ext cx="77182" cy="71437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1" name="Oval 71"/>
            <p:cNvSpPr>
              <a:spLocks noChangeArrowheads="1"/>
            </p:cNvSpPr>
            <p:nvPr/>
          </p:nvSpPr>
          <p:spPr bwMode="auto">
            <a:xfrm>
              <a:off x="1954365" y="1257365"/>
              <a:ext cx="79111" cy="71437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2" name="Oval 72"/>
            <p:cNvSpPr>
              <a:spLocks noChangeArrowheads="1"/>
            </p:cNvSpPr>
            <p:nvPr/>
          </p:nvSpPr>
          <p:spPr bwMode="auto">
            <a:xfrm>
              <a:off x="1900860" y="1476905"/>
              <a:ext cx="79111" cy="6969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3" name="Oval 73"/>
            <p:cNvSpPr>
              <a:spLocks noChangeArrowheads="1"/>
            </p:cNvSpPr>
            <p:nvPr/>
          </p:nvSpPr>
          <p:spPr bwMode="auto">
            <a:xfrm>
              <a:off x="3558344" y="879272"/>
              <a:ext cx="79111" cy="71437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4" name="Oval 74"/>
            <p:cNvSpPr>
              <a:spLocks noChangeArrowheads="1"/>
            </p:cNvSpPr>
            <p:nvPr/>
          </p:nvSpPr>
          <p:spPr bwMode="auto">
            <a:xfrm>
              <a:off x="1976113" y="884500"/>
              <a:ext cx="77182" cy="6969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5" name="Oval 75"/>
            <p:cNvSpPr>
              <a:spLocks noChangeArrowheads="1"/>
            </p:cNvSpPr>
            <p:nvPr/>
          </p:nvSpPr>
          <p:spPr bwMode="auto">
            <a:xfrm>
              <a:off x="3843917" y="788669"/>
              <a:ext cx="77182" cy="6969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6" name="Oval 76"/>
            <p:cNvSpPr>
              <a:spLocks noChangeArrowheads="1"/>
            </p:cNvSpPr>
            <p:nvPr/>
          </p:nvSpPr>
          <p:spPr bwMode="auto">
            <a:xfrm>
              <a:off x="1675104" y="772988"/>
              <a:ext cx="79111" cy="6969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7" name="Oval 77"/>
            <p:cNvSpPr>
              <a:spLocks noChangeArrowheads="1"/>
            </p:cNvSpPr>
            <p:nvPr/>
          </p:nvSpPr>
          <p:spPr bwMode="auto">
            <a:xfrm>
              <a:off x="2186434" y="1266078"/>
              <a:ext cx="77182" cy="6969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8" name="Oval 78"/>
            <p:cNvSpPr>
              <a:spLocks noChangeArrowheads="1"/>
            </p:cNvSpPr>
            <p:nvPr/>
          </p:nvSpPr>
          <p:spPr bwMode="auto">
            <a:xfrm>
              <a:off x="2881072" y="940256"/>
              <a:ext cx="79111" cy="71437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9" name="Oval 79"/>
            <p:cNvSpPr>
              <a:spLocks noChangeArrowheads="1"/>
            </p:cNvSpPr>
            <p:nvPr/>
          </p:nvSpPr>
          <p:spPr bwMode="auto">
            <a:xfrm>
              <a:off x="1464782" y="868818"/>
              <a:ext cx="79111" cy="6969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0" name="Oval 80"/>
            <p:cNvSpPr>
              <a:spLocks noChangeArrowheads="1"/>
            </p:cNvSpPr>
            <p:nvPr/>
          </p:nvSpPr>
          <p:spPr bwMode="auto">
            <a:xfrm>
              <a:off x="1833327" y="1083130"/>
              <a:ext cx="79111" cy="6969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1" name="Oval 81"/>
            <p:cNvSpPr>
              <a:spLocks noChangeArrowheads="1"/>
            </p:cNvSpPr>
            <p:nvPr/>
          </p:nvSpPr>
          <p:spPr bwMode="auto">
            <a:xfrm>
              <a:off x="1829468" y="1039570"/>
              <a:ext cx="77182" cy="6969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2" name="Oval 82"/>
            <p:cNvSpPr>
              <a:spLocks noChangeArrowheads="1"/>
            </p:cNvSpPr>
            <p:nvPr/>
          </p:nvSpPr>
          <p:spPr bwMode="auto">
            <a:xfrm>
              <a:off x="2028211" y="881015"/>
              <a:ext cx="77182" cy="6969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3" name="Oval 83"/>
            <p:cNvSpPr>
              <a:spLocks noChangeArrowheads="1"/>
            </p:cNvSpPr>
            <p:nvPr/>
          </p:nvSpPr>
          <p:spPr bwMode="auto">
            <a:xfrm>
              <a:off x="2066802" y="1131916"/>
              <a:ext cx="77182" cy="71437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4" name="Oval 84"/>
            <p:cNvSpPr>
              <a:spLocks noChangeArrowheads="1"/>
            </p:cNvSpPr>
            <p:nvPr/>
          </p:nvSpPr>
          <p:spPr bwMode="auto">
            <a:xfrm>
              <a:off x="2120829" y="1027374"/>
              <a:ext cx="79111" cy="6969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5" name="Oval 85"/>
            <p:cNvSpPr>
              <a:spLocks noChangeArrowheads="1"/>
            </p:cNvSpPr>
            <p:nvPr/>
          </p:nvSpPr>
          <p:spPr bwMode="auto">
            <a:xfrm>
              <a:off x="1584763" y="865527"/>
              <a:ext cx="77182" cy="71437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6" name="Oval 86"/>
            <p:cNvSpPr>
              <a:spLocks noChangeArrowheads="1"/>
            </p:cNvSpPr>
            <p:nvPr/>
          </p:nvSpPr>
          <p:spPr bwMode="auto">
            <a:xfrm>
              <a:off x="3292066" y="1124947"/>
              <a:ext cx="77182" cy="6969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7" name="Rectangle 87"/>
            <p:cNvSpPr>
              <a:spLocks noChangeArrowheads="1"/>
            </p:cNvSpPr>
            <p:nvPr/>
          </p:nvSpPr>
          <p:spPr bwMode="auto">
            <a:xfrm>
              <a:off x="1241721" y="748617"/>
              <a:ext cx="101316" cy="185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78" name="Rectangle 88"/>
            <p:cNvSpPr>
              <a:spLocks noChangeArrowheads="1"/>
            </p:cNvSpPr>
            <p:nvPr/>
          </p:nvSpPr>
          <p:spPr bwMode="auto">
            <a:xfrm>
              <a:off x="1911550" y="1018663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79" name="Rectangle 89"/>
            <p:cNvSpPr>
              <a:spLocks noChangeArrowheads="1"/>
            </p:cNvSpPr>
            <p:nvPr/>
          </p:nvSpPr>
          <p:spPr bwMode="auto">
            <a:xfrm>
              <a:off x="2010162" y="983423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80" name="Rectangle 90"/>
            <p:cNvSpPr>
              <a:spLocks noChangeArrowheads="1"/>
            </p:cNvSpPr>
            <p:nvPr/>
          </p:nvSpPr>
          <p:spPr bwMode="auto">
            <a:xfrm>
              <a:off x="1588145" y="1122651"/>
              <a:ext cx="85729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" name="Rectangle 91"/>
            <p:cNvSpPr>
              <a:spLocks noChangeArrowheads="1"/>
            </p:cNvSpPr>
            <p:nvPr/>
          </p:nvSpPr>
          <p:spPr bwMode="auto">
            <a:xfrm>
              <a:off x="2021600" y="1205487"/>
              <a:ext cx="99369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82" name="Rectangle 92"/>
            <p:cNvSpPr>
              <a:spLocks noChangeArrowheads="1"/>
            </p:cNvSpPr>
            <p:nvPr/>
          </p:nvSpPr>
          <p:spPr bwMode="auto">
            <a:xfrm>
              <a:off x="2007694" y="1099595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" name="Rectangle 93"/>
            <p:cNvSpPr>
              <a:spLocks noChangeArrowheads="1"/>
            </p:cNvSpPr>
            <p:nvPr/>
          </p:nvSpPr>
          <p:spPr bwMode="auto">
            <a:xfrm>
              <a:off x="1984427" y="659845"/>
              <a:ext cx="70142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84" name="Rectangle 94"/>
            <p:cNvSpPr>
              <a:spLocks noChangeArrowheads="1"/>
            </p:cNvSpPr>
            <p:nvPr/>
          </p:nvSpPr>
          <p:spPr bwMode="auto">
            <a:xfrm flipH="1">
              <a:off x="2251664" y="742538"/>
              <a:ext cx="74337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85" name="Rectangle 95"/>
            <p:cNvSpPr>
              <a:spLocks noChangeArrowheads="1"/>
            </p:cNvSpPr>
            <p:nvPr/>
          </p:nvSpPr>
          <p:spPr bwMode="auto">
            <a:xfrm>
              <a:off x="3117124" y="759232"/>
              <a:ext cx="7793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86" name="Rectangle 96"/>
            <p:cNvSpPr>
              <a:spLocks noChangeArrowheads="1"/>
            </p:cNvSpPr>
            <p:nvPr/>
          </p:nvSpPr>
          <p:spPr bwMode="auto">
            <a:xfrm>
              <a:off x="2079271" y="679394"/>
              <a:ext cx="107163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87" name="Rectangle 97"/>
            <p:cNvSpPr>
              <a:spLocks noChangeArrowheads="1"/>
            </p:cNvSpPr>
            <p:nvPr/>
          </p:nvSpPr>
          <p:spPr bwMode="auto">
            <a:xfrm>
              <a:off x="2101174" y="781808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88" name="Rectangle 98"/>
            <p:cNvSpPr>
              <a:spLocks noChangeArrowheads="1"/>
            </p:cNvSpPr>
            <p:nvPr/>
          </p:nvSpPr>
          <p:spPr bwMode="auto">
            <a:xfrm>
              <a:off x="1588435" y="591745"/>
              <a:ext cx="101316" cy="185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89" name="Rectangle 99"/>
            <p:cNvSpPr>
              <a:spLocks noChangeArrowheads="1"/>
            </p:cNvSpPr>
            <p:nvPr/>
          </p:nvSpPr>
          <p:spPr bwMode="auto">
            <a:xfrm>
              <a:off x="3393187" y="1164776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" name="Rectangle 100"/>
            <p:cNvSpPr>
              <a:spLocks noChangeArrowheads="1"/>
            </p:cNvSpPr>
            <p:nvPr/>
          </p:nvSpPr>
          <p:spPr bwMode="auto">
            <a:xfrm>
              <a:off x="3761307" y="973465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91" name="Rectangle 101"/>
            <p:cNvSpPr>
              <a:spLocks noChangeArrowheads="1"/>
            </p:cNvSpPr>
            <p:nvPr/>
          </p:nvSpPr>
          <p:spPr bwMode="auto">
            <a:xfrm>
              <a:off x="2647740" y="916443"/>
              <a:ext cx="85729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" name="Rectangle 102"/>
            <p:cNvSpPr>
              <a:spLocks noChangeArrowheads="1"/>
            </p:cNvSpPr>
            <p:nvPr/>
          </p:nvSpPr>
          <p:spPr bwMode="auto">
            <a:xfrm>
              <a:off x="1885701" y="1246834"/>
              <a:ext cx="99369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93" name="Rectangle 103"/>
            <p:cNvSpPr>
              <a:spLocks noChangeArrowheads="1"/>
            </p:cNvSpPr>
            <p:nvPr/>
          </p:nvSpPr>
          <p:spPr bwMode="auto">
            <a:xfrm>
              <a:off x="1699495" y="885982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" name="Rectangle 104"/>
            <p:cNvSpPr>
              <a:spLocks noChangeArrowheads="1"/>
            </p:cNvSpPr>
            <p:nvPr/>
          </p:nvSpPr>
          <p:spPr bwMode="auto">
            <a:xfrm>
              <a:off x="3564663" y="1232146"/>
              <a:ext cx="105213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 </a:t>
              </a:r>
            </a:p>
          </p:txBody>
        </p:sp>
        <p:sp>
          <p:nvSpPr>
            <p:cNvPr id="95" name="Rectangle 105"/>
            <p:cNvSpPr>
              <a:spLocks noChangeArrowheads="1"/>
            </p:cNvSpPr>
            <p:nvPr/>
          </p:nvSpPr>
          <p:spPr bwMode="auto">
            <a:xfrm>
              <a:off x="3157176" y="1020444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Rectangle 106"/>
            <p:cNvSpPr>
              <a:spLocks noChangeArrowheads="1"/>
            </p:cNvSpPr>
            <p:nvPr/>
          </p:nvSpPr>
          <p:spPr bwMode="auto">
            <a:xfrm>
              <a:off x="2956549" y="1165090"/>
              <a:ext cx="7793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7" name="Rectangle 107"/>
            <p:cNvSpPr>
              <a:spLocks noChangeArrowheads="1"/>
            </p:cNvSpPr>
            <p:nvPr/>
          </p:nvSpPr>
          <p:spPr bwMode="auto">
            <a:xfrm>
              <a:off x="2206583" y="897176"/>
              <a:ext cx="107163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98" name="Rectangle 108"/>
            <p:cNvSpPr>
              <a:spLocks noChangeArrowheads="1"/>
            </p:cNvSpPr>
            <p:nvPr/>
          </p:nvSpPr>
          <p:spPr bwMode="auto">
            <a:xfrm>
              <a:off x="3325224" y="796565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9" name="Rectangle 109"/>
            <p:cNvSpPr>
              <a:spLocks noChangeArrowheads="1"/>
            </p:cNvSpPr>
            <p:nvPr/>
          </p:nvSpPr>
          <p:spPr bwMode="auto">
            <a:xfrm>
              <a:off x="1323660" y="574397"/>
              <a:ext cx="101316" cy="185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00" name="Rectangle 110"/>
            <p:cNvSpPr>
              <a:spLocks noChangeArrowheads="1"/>
            </p:cNvSpPr>
            <p:nvPr/>
          </p:nvSpPr>
          <p:spPr bwMode="auto">
            <a:xfrm>
              <a:off x="2134083" y="1615577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Rectangle 111"/>
            <p:cNvSpPr>
              <a:spLocks noChangeArrowheads="1"/>
            </p:cNvSpPr>
            <p:nvPr/>
          </p:nvSpPr>
          <p:spPr bwMode="auto">
            <a:xfrm>
              <a:off x="2996434" y="1003761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02" name="Rectangle 112"/>
            <p:cNvSpPr>
              <a:spLocks noChangeArrowheads="1"/>
            </p:cNvSpPr>
            <p:nvPr/>
          </p:nvSpPr>
          <p:spPr bwMode="auto">
            <a:xfrm>
              <a:off x="1378637" y="777132"/>
              <a:ext cx="85729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03" name="Rectangle 113"/>
            <p:cNvSpPr>
              <a:spLocks noChangeArrowheads="1"/>
            </p:cNvSpPr>
            <p:nvPr/>
          </p:nvSpPr>
          <p:spPr bwMode="auto">
            <a:xfrm>
              <a:off x="2461234" y="1510647"/>
              <a:ext cx="99369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Rectangle 114"/>
            <p:cNvSpPr>
              <a:spLocks noChangeArrowheads="1"/>
            </p:cNvSpPr>
            <p:nvPr/>
          </p:nvSpPr>
          <p:spPr bwMode="auto">
            <a:xfrm>
              <a:off x="1804383" y="1191157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105" name="Rectangle 115"/>
            <p:cNvSpPr>
              <a:spLocks noChangeArrowheads="1"/>
            </p:cNvSpPr>
            <p:nvPr/>
          </p:nvSpPr>
          <p:spPr bwMode="auto">
            <a:xfrm>
              <a:off x="1646170" y="1189448"/>
              <a:ext cx="70142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Rectangle 116"/>
            <p:cNvSpPr>
              <a:spLocks noChangeArrowheads="1"/>
            </p:cNvSpPr>
            <p:nvPr/>
          </p:nvSpPr>
          <p:spPr bwMode="auto">
            <a:xfrm>
              <a:off x="1859661" y="1112432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Rectangle 117"/>
            <p:cNvSpPr>
              <a:spLocks noChangeArrowheads="1"/>
            </p:cNvSpPr>
            <p:nvPr/>
          </p:nvSpPr>
          <p:spPr bwMode="auto">
            <a:xfrm>
              <a:off x="2712642" y="1073469"/>
              <a:ext cx="7793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Rectangle 118"/>
            <p:cNvSpPr>
              <a:spLocks noChangeArrowheads="1"/>
            </p:cNvSpPr>
            <p:nvPr/>
          </p:nvSpPr>
          <p:spPr bwMode="auto">
            <a:xfrm>
              <a:off x="1824520" y="854922"/>
              <a:ext cx="107163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09" name="Rectangle 119"/>
            <p:cNvSpPr>
              <a:spLocks noChangeArrowheads="1"/>
            </p:cNvSpPr>
            <p:nvPr/>
          </p:nvSpPr>
          <p:spPr bwMode="auto">
            <a:xfrm>
              <a:off x="3599717" y="1002980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0" name="Rectangle 120"/>
            <p:cNvSpPr>
              <a:spLocks noChangeArrowheads="1"/>
            </p:cNvSpPr>
            <p:nvPr/>
          </p:nvSpPr>
          <p:spPr bwMode="auto">
            <a:xfrm>
              <a:off x="1321880" y="897177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11" name="Rectangle 121"/>
            <p:cNvSpPr>
              <a:spLocks noChangeArrowheads="1"/>
            </p:cNvSpPr>
            <p:nvPr/>
          </p:nvSpPr>
          <p:spPr bwMode="auto">
            <a:xfrm>
              <a:off x="3477544" y="761654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12" name="Rectangle 122"/>
            <p:cNvSpPr>
              <a:spLocks noChangeArrowheads="1"/>
            </p:cNvSpPr>
            <p:nvPr/>
          </p:nvSpPr>
          <p:spPr bwMode="auto">
            <a:xfrm>
              <a:off x="2392943" y="732781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13" name="Rectangle 123"/>
            <p:cNvSpPr>
              <a:spLocks noChangeArrowheads="1"/>
            </p:cNvSpPr>
            <p:nvPr/>
          </p:nvSpPr>
          <p:spPr bwMode="auto">
            <a:xfrm>
              <a:off x="2910502" y="1725920"/>
              <a:ext cx="85729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4" name="Rectangle 124"/>
            <p:cNvSpPr>
              <a:spLocks noChangeArrowheads="1"/>
            </p:cNvSpPr>
            <p:nvPr/>
          </p:nvSpPr>
          <p:spPr bwMode="auto">
            <a:xfrm>
              <a:off x="2970575" y="2034658"/>
              <a:ext cx="99369" cy="1689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15" name="Rectangle 125"/>
            <p:cNvSpPr>
              <a:spLocks noChangeArrowheads="1"/>
            </p:cNvSpPr>
            <p:nvPr/>
          </p:nvSpPr>
          <p:spPr bwMode="auto">
            <a:xfrm>
              <a:off x="1674029" y="1314989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116" name="Rectangle 126"/>
            <p:cNvSpPr>
              <a:spLocks noChangeArrowheads="1"/>
            </p:cNvSpPr>
            <p:nvPr/>
          </p:nvSpPr>
          <p:spPr bwMode="auto">
            <a:xfrm>
              <a:off x="2432049" y="2277251"/>
              <a:ext cx="70142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17" name="Rectangle 127"/>
            <p:cNvSpPr>
              <a:spLocks noChangeArrowheads="1"/>
            </p:cNvSpPr>
            <p:nvPr/>
          </p:nvSpPr>
          <p:spPr bwMode="auto">
            <a:xfrm>
              <a:off x="2578348" y="2069686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118" name="Rectangle 128"/>
            <p:cNvSpPr>
              <a:spLocks noChangeArrowheads="1"/>
            </p:cNvSpPr>
            <p:nvPr/>
          </p:nvSpPr>
          <p:spPr bwMode="auto">
            <a:xfrm>
              <a:off x="2342186" y="869431"/>
              <a:ext cx="7793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19" name="Rectangle 129"/>
            <p:cNvSpPr>
              <a:spLocks noChangeArrowheads="1"/>
            </p:cNvSpPr>
            <p:nvPr/>
          </p:nvSpPr>
          <p:spPr bwMode="auto">
            <a:xfrm>
              <a:off x="1762325" y="762704"/>
              <a:ext cx="107163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20" name="Rectangle 130"/>
            <p:cNvSpPr>
              <a:spLocks noChangeArrowheads="1"/>
            </p:cNvSpPr>
            <p:nvPr/>
          </p:nvSpPr>
          <p:spPr bwMode="auto">
            <a:xfrm flipH="1">
              <a:off x="2954207" y="1500670"/>
              <a:ext cx="55875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1" name="Rectangle 131"/>
            <p:cNvSpPr>
              <a:spLocks noChangeArrowheads="1"/>
            </p:cNvSpPr>
            <p:nvPr/>
          </p:nvSpPr>
          <p:spPr bwMode="auto">
            <a:xfrm>
              <a:off x="1849872" y="617044"/>
              <a:ext cx="101316" cy="185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22" name="Rectangle 132"/>
            <p:cNvSpPr>
              <a:spLocks noChangeArrowheads="1"/>
            </p:cNvSpPr>
            <p:nvPr/>
          </p:nvSpPr>
          <p:spPr bwMode="auto">
            <a:xfrm>
              <a:off x="2878440" y="2463749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23" name="Rectangle 133"/>
            <p:cNvSpPr>
              <a:spLocks noChangeArrowheads="1"/>
            </p:cNvSpPr>
            <p:nvPr/>
          </p:nvSpPr>
          <p:spPr bwMode="auto">
            <a:xfrm>
              <a:off x="2800639" y="1916016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24" name="Rectangle 134"/>
            <p:cNvSpPr>
              <a:spLocks noChangeArrowheads="1"/>
            </p:cNvSpPr>
            <p:nvPr/>
          </p:nvSpPr>
          <p:spPr bwMode="auto">
            <a:xfrm>
              <a:off x="1485195" y="633461"/>
              <a:ext cx="93523" cy="185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25" name="Rectangle 135"/>
            <p:cNvSpPr>
              <a:spLocks noChangeArrowheads="1"/>
            </p:cNvSpPr>
            <p:nvPr/>
          </p:nvSpPr>
          <p:spPr bwMode="auto">
            <a:xfrm>
              <a:off x="1482622" y="1009412"/>
              <a:ext cx="99369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26" name="Rectangle 136"/>
            <p:cNvSpPr>
              <a:spLocks noChangeArrowheads="1"/>
            </p:cNvSpPr>
            <p:nvPr/>
          </p:nvSpPr>
          <p:spPr bwMode="auto">
            <a:xfrm>
              <a:off x="1920759" y="1632728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127" name="Rectangle 137"/>
            <p:cNvSpPr>
              <a:spLocks noChangeArrowheads="1"/>
            </p:cNvSpPr>
            <p:nvPr/>
          </p:nvSpPr>
          <p:spPr bwMode="auto">
            <a:xfrm>
              <a:off x="1972750" y="1314302"/>
              <a:ext cx="70142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28" name="Rectangle 138"/>
            <p:cNvSpPr>
              <a:spLocks noChangeArrowheads="1"/>
            </p:cNvSpPr>
            <p:nvPr/>
          </p:nvSpPr>
          <p:spPr bwMode="auto">
            <a:xfrm>
              <a:off x="1984465" y="1477897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9" name="Rectangle 139"/>
            <p:cNvSpPr>
              <a:spLocks noChangeArrowheads="1"/>
            </p:cNvSpPr>
            <p:nvPr/>
          </p:nvSpPr>
          <p:spPr bwMode="auto">
            <a:xfrm>
              <a:off x="3501829" y="850083"/>
              <a:ext cx="7793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30" name="Rectangle 140"/>
            <p:cNvSpPr>
              <a:spLocks noChangeArrowheads="1"/>
            </p:cNvSpPr>
            <p:nvPr/>
          </p:nvSpPr>
          <p:spPr bwMode="auto">
            <a:xfrm>
              <a:off x="1971920" y="764372"/>
              <a:ext cx="107163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31" name="Rectangle 141"/>
            <p:cNvSpPr>
              <a:spLocks noChangeArrowheads="1"/>
            </p:cNvSpPr>
            <p:nvPr/>
          </p:nvSpPr>
          <p:spPr bwMode="auto">
            <a:xfrm>
              <a:off x="3754511" y="739066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132" name="Rectangle 142"/>
            <p:cNvSpPr>
              <a:spLocks noChangeArrowheads="1"/>
            </p:cNvSpPr>
            <p:nvPr/>
          </p:nvSpPr>
          <p:spPr bwMode="auto">
            <a:xfrm>
              <a:off x="1689541" y="646372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33" name="Rectangle 143"/>
            <p:cNvSpPr>
              <a:spLocks noChangeArrowheads="1"/>
            </p:cNvSpPr>
            <p:nvPr/>
          </p:nvSpPr>
          <p:spPr bwMode="auto">
            <a:xfrm>
              <a:off x="2161114" y="1304766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34" name="Rectangle 144"/>
            <p:cNvSpPr>
              <a:spLocks noChangeArrowheads="1"/>
            </p:cNvSpPr>
            <p:nvPr/>
          </p:nvSpPr>
          <p:spPr bwMode="auto">
            <a:xfrm>
              <a:off x="2956415" y="849908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5" name="Rectangle 145"/>
            <p:cNvSpPr>
              <a:spLocks noChangeArrowheads="1"/>
            </p:cNvSpPr>
            <p:nvPr/>
          </p:nvSpPr>
          <p:spPr bwMode="auto">
            <a:xfrm>
              <a:off x="1401733" y="880420"/>
              <a:ext cx="85729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36" name="Rectangle 146"/>
            <p:cNvSpPr>
              <a:spLocks noChangeArrowheads="1"/>
            </p:cNvSpPr>
            <p:nvPr/>
          </p:nvSpPr>
          <p:spPr bwMode="auto">
            <a:xfrm>
              <a:off x="1754529" y="1091372"/>
              <a:ext cx="134440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 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7" name="Rectangle 147"/>
            <p:cNvSpPr>
              <a:spLocks noChangeArrowheads="1"/>
            </p:cNvSpPr>
            <p:nvPr/>
          </p:nvSpPr>
          <p:spPr bwMode="auto">
            <a:xfrm>
              <a:off x="1756351" y="1024858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8" name="Rectangle 148"/>
            <p:cNvSpPr>
              <a:spLocks noChangeArrowheads="1"/>
            </p:cNvSpPr>
            <p:nvPr/>
          </p:nvSpPr>
          <p:spPr bwMode="auto">
            <a:xfrm>
              <a:off x="2028649" y="856594"/>
              <a:ext cx="70142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39" name="Rectangle 149"/>
            <p:cNvSpPr>
              <a:spLocks noChangeArrowheads="1"/>
            </p:cNvSpPr>
            <p:nvPr/>
          </p:nvSpPr>
          <p:spPr bwMode="auto">
            <a:xfrm>
              <a:off x="2155521" y="1133853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140" name="Rectangle 150"/>
            <p:cNvSpPr>
              <a:spLocks noChangeArrowheads="1"/>
            </p:cNvSpPr>
            <p:nvPr/>
          </p:nvSpPr>
          <p:spPr bwMode="auto">
            <a:xfrm>
              <a:off x="2207307" y="1031662"/>
              <a:ext cx="7793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41" name="Rectangle 151"/>
            <p:cNvSpPr>
              <a:spLocks noChangeArrowheads="1"/>
            </p:cNvSpPr>
            <p:nvPr/>
          </p:nvSpPr>
          <p:spPr bwMode="auto">
            <a:xfrm>
              <a:off x="1540440" y="881343"/>
              <a:ext cx="107163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42" name="Rectangle 152"/>
            <p:cNvSpPr>
              <a:spLocks noChangeArrowheads="1"/>
            </p:cNvSpPr>
            <p:nvPr/>
          </p:nvSpPr>
          <p:spPr bwMode="auto">
            <a:xfrm>
              <a:off x="3375171" y="1028981"/>
              <a:ext cx="91576" cy="16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143" name="Rectangle 153"/>
            <p:cNvSpPr>
              <a:spLocks noChangeArrowheads="1"/>
            </p:cNvSpPr>
            <p:nvPr/>
          </p:nvSpPr>
          <p:spPr bwMode="auto">
            <a:xfrm>
              <a:off x="3899967" y="2667181"/>
              <a:ext cx="545550" cy="135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1" u="none" strike="noStrike" cap="none" normalizeH="0" baseline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Stress: 0,08</a:t>
              </a:r>
            </a:p>
          </p:txBody>
        </p:sp>
        <p:grpSp>
          <p:nvGrpSpPr>
            <p:cNvPr id="144" name="Grupo 143"/>
            <p:cNvGrpSpPr/>
            <p:nvPr/>
          </p:nvGrpSpPr>
          <p:grpSpPr>
            <a:xfrm>
              <a:off x="4558553" y="744689"/>
              <a:ext cx="585409" cy="1310706"/>
              <a:chOff x="4558553" y="744689"/>
              <a:chExt cx="585409" cy="1310706"/>
            </a:xfrm>
          </p:grpSpPr>
          <p:grpSp>
            <p:nvGrpSpPr>
              <p:cNvPr id="145" name="Grupo 144"/>
              <p:cNvGrpSpPr/>
              <p:nvPr/>
            </p:nvGrpSpPr>
            <p:grpSpPr>
              <a:xfrm>
                <a:off x="4579213" y="744689"/>
                <a:ext cx="564630" cy="184666"/>
                <a:chOff x="4579213" y="744689"/>
                <a:chExt cx="564630" cy="184666"/>
              </a:xfrm>
            </p:grpSpPr>
            <p:sp>
              <p:nvSpPr>
                <p:cNvPr id="161" name="Oval 160"/>
                <p:cNvSpPr>
                  <a:spLocks noChangeAspect="1" noChangeArrowheads="1"/>
                </p:cNvSpPr>
                <p:nvPr/>
              </p:nvSpPr>
              <p:spPr bwMode="auto">
                <a:xfrm>
                  <a:off x="4579213" y="794930"/>
                  <a:ext cx="111933" cy="111933"/>
                </a:xfrm>
                <a:prstGeom prst="ellipse">
                  <a:avLst/>
                </a:prstGeom>
                <a:solidFill>
                  <a:srgbClr val="00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162" name="Rectangle 10"/>
                <p:cNvSpPr>
                  <a:spLocks noChangeArrowheads="1"/>
                </p:cNvSpPr>
                <p:nvPr/>
              </p:nvSpPr>
              <p:spPr bwMode="auto">
                <a:xfrm>
                  <a:off x="4754313" y="744689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dec'15</a:t>
                  </a:r>
                </a:p>
              </p:txBody>
            </p:sp>
          </p:grpSp>
          <p:grpSp>
            <p:nvGrpSpPr>
              <p:cNvPr id="146" name="Grupo 145"/>
              <p:cNvGrpSpPr/>
              <p:nvPr/>
            </p:nvGrpSpPr>
            <p:grpSpPr>
              <a:xfrm>
                <a:off x="4560699" y="977660"/>
                <a:ext cx="579057" cy="184666"/>
                <a:chOff x="5321501" y="752175"/>
                <a:chExt cx="579057" cy="184666"/>
              </a:xfrm>
            </p:grpSpPr>
            <p:sp>
              <p:nvSpPr>
                <p:cNvPr id="159" name="Oval 158"/>
                <p:cNvSpPr>
                  <a:spLocks noChangeAspect="1" noChangeArrowheads="1"/>
                </p:cNvSpPr>
                <p:nvPr/>
              </p:nvSpPr>
              <p:spPr bwMode="auto">
                <a:xfrm>
                  <a:off x="5321501" y="800828"/>
                  <a:ext cx="111933" cy="114730"/>
                </a:xfrm>
                <a:prstGeom prst="ellipse">
                  <a:avLst/>
                </a:prstGeom>
                <a:solidFill>
                  <a:srgbClr val="FF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160" name="Rectangle 12"/>
                <p:cNvSpPr>
                  <a:spLocks noChangeArrowheads="1"/>
                </p:cNvSpPr>
                <p:nvPr/>
              </p:nvSpPr>
              <p:spPr bwMode="auto">
                <a:xfrm>
                  <a:off x="5496601" y="752175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mar'16</a:t>
                  </a:r>
                </a:p>
              </p:txBody>
            </p:sp>
          </p:grpSp>
          <p:grpSp>
            <p:nvGrpSpPr>
              <p:cNvPr id="147" name="Grupo 146"/>
              <p:cNvGrpSpPr/>
              <p:nvPr/>
            </p:nvGrpSpPr>
            <p:grpSpPr>
              <a:xfrm>
                <a:off x="4560613" y="1454218"/>
                <a:ext cx="564630" cy="184666"/>
                <a:chOff x="6798122" y="748362"/>
                <a:chExt cx="564630" cy="184666"/>
              </a:xfrm>
            </p:grpSpPr>
            <p:sp>
              <p:nvSpPr>
                <p:cNvPr id="157" name="Oval 156"/>
                <p:cNvSpPr>
                  <a:spLocks noChangeAspect="1" noChangeArrowheads="1"/>
                </p:cNvSpPr>
                <p:nvPr/>
              </p:nvSpPr>
              <p:spPr bwMode="auto">
                <a:xfrm>
                  <a:off x="6798122" y="797015"/>
                  <a:ext cx="111933" cy="114730"/>
                </a:xfrm>
                <a:prstGeom prst="ellipse">
                  <a:avLst/>
                </a:prstGeom>
                <a:solidFill>
                  <a:schemeClr val="accent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158" name="Rectangle 16"/>
                <p:cNvSpPr>
                  <a:spLocks noChangeArrowheads="1"/>
                </p:cNvSpPr>
                <p:nvPr/>
              </p:nvSpPr>
              <p:spPr bwMode="auto">
                <a:xfrm>
                  <a:off x="6973222" y="748362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sep'16</a:t>
                  </a:r>
                </a:p>
              </p:txBody>
            </p:sp>
          </p:grpSp>
          <p:grpSp>
            <p:nvGrpSpPr>
              <p:cNvPr id="148" name="Grupo 147"/>
              <p:cNvGrpSpPr/>
              <p:nvPr/>
            </p:nvGrpSpPr>
            <p:grpSpPr>
              <a:xfrm>
                <a:off x="4575400" y="1657873"/>
                <a:ext cx="564630" cy="184666"/>
                <a:chOff x="7515872" y="767420"/>
                <a:chExt cx="564630" cy="184666"/>
              </a:xfrm>
            </p:grpSpPr>
            <p:sp>
              <p:nvSpPr>
                <p:cNvPr id="155" name="Oval 154"/>
                <p:cNvSpPr>
                  <a:spLocks noChangeAspect="1" noChangeArrowheads="1"/>
                </p:cNvSpPr>
                <p:nvPr/>
              </p:nvSpPr>
              <p:spPr bwMode="auto">
                <a:xfrm>
                  <a:off x="7515872" y="816073"/>
                  <a:ext cx="111933" cy="114730"/>
                </a:xfrm>
                <a:prstGeom prst="ellipse">
                  <a:avLst/>
                </a:prstGeom>
                <a:solidFill>
                  <a:srgbClr val="00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156" name="Rectangle 18"/>
                <p:cNvSpPr>
                  <a:spLocks noChangeArrowheads="1"/>
                </p:cNvSpPr>
                <p:nvPr/>
              </p:nvSpPr>
              <p:spPr bwMode="auto">
                <a:xfrm>
                  <a:off x="7690972" y="767420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dec'16</a:t>
                  </a:r>
                </a:p>
              </p:txBody>
            </p:sp>
          </p:grpSp>
          <p:grpSp>
            <p:nvGrpSpPr>
              <p:cNvPr id="149" name="Grupo 148"/>
              <p:cNvGrpSpPr/>
              <p:nvPr/>
            </p:nvGrpSpPr>
            <p:grpSpPr>
              <a:xfrm>
                <a:off x="4564905" y="1870729"/>
                <a:ext cx="579057" cy="184666"/>
                <a:chOff x="8225267" y="760050"/>
                <a:chExt cx="579057" cy="184666"/>
              </a:xfrm>
            </p:grpSpPr>
            <p:sp>
              <p:nvSpPr>
                <p:cNvPr id="153" name="Oval 152"/>
                <p:cNvSpPr>
                  <a:spLocks noChangeAspect="1" noChangeArrowheads="1"/>
                </p:cNvSpPr>
                <p:nvPr/>
              </p:nvSpPr>
              <p:spPr bwMode="auto">
                <a:xfrm>
                  <a:off x="8225267" y="810290"/>
                  <a:ext cx="111933" cy="114730"/>
                </a:xfrm>
                <a:prstGeom prst="ellipse">
                  <a:avLst/>
                </a:prstGeom>
                <a:solidFill>
                  <a:srgbClr val="FFBB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154" name="Rectangle 20"/>
                <p:cNvSpPr>
                  <a:spLocks noChangeArrowheads="1"/>
                </p:cNvSpPr>
                <p:nvPr/>
              </p:nvSpPr>
              <p:spPr bwMode="auto">
                <a:xfrm>
                  <a:off x="8400367" y="760050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mar'17</a:t>
                  </a:r>
                </a:p>
              </p:txBody>
            </p:sp>
          </p:grpSp>
          <p:grpSp>
            <p:nvGrpSpPr>
              <p:cNvPr id="150" name="Grupo 149"/>
              <p:cNvGrpSpPr/>
              <p:nvPr/>
            </p:nvGrpSpPr>
            <p:grpSpPr>
              <a:xfrm>
                <a:off x="4558553" y="1213116"/>
                <a:ext cx="535776" cy="184666"/>
                <a:chOff x="6056881" y="760050"/>
                <a:chExt cx="535776" cy="184666"/>
              </a:xfrm>
            </p:grpSpPr>
            <p:sp>
              <p:nvSpPr>
                <p:cNvPr id="151" name="Oval 150"/>
                <p:cNvSpPr>
                  <a:spLocks noChangeAspect="1" noChangeArrowheads="1"/>
                </p:cNvSpPr>
                <p:nvPr/>
              </p:nvSpPr>
              <p:spPr bwMode="auto">
                <a:xfrm>
                  <a:off x="6056881" y="810291"/>
                  <a:ext cx="111933" cy="111933"/>
                </a:xfrm>
                <a:prstGeom prst="ellipse">
                  <a:avLst/>
                </a:prstGeom>
                <a:solidFill>
                  <a:srgbClr val="92D05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152" name="Rectangle 14"/>
                <p:cNvSpPr>
                  <a:spLocks noChangeArrowheads="1"/>
                </p:cNvSpPr>
                <p:nvPr/>
              </p:nvSpPr>
              <p:spPr bwMode="auto">
                <a:xfrm>
                  <a:off x="6231981" y="760050"/>
                  <a:ext cx="360676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jun'16</a:t>
                  </a:r>
                </a:p>
              </p:txBody>
            </p:sp>
          </p:grpSp>
        </p:grpSp>
      </p:grpSp>
      <p:sp>
        <p:nvSpPr>
          <p:cNvPr id="186" name="Rectangle 172"/>
          <p:cNvSpPr>
            <a:spLocks noChangeArrowheads="1"/>
          </p:cNvSpPr>
          <p:nvPr/>
        </p:nvSpPr>
        <p:spPr bwMode="auto">
          <a:xfrm>
            <a:off x="7045544" y="4829294"/>
            <a:ext cx="32425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1" i="0" u="none" strike="noStrike" cap="none" normalizeH="0" baseline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rPr>
              <a:t>Taxa</a:t>
            </a:r>
          </a:p>
        </p:txBody>
      </p:sp>
      <p:graphicFrame>
        <p:nvGraphicFramePr>
          <p:cNvPr id="210" name="Tabela 2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321437"/>
              </p:ext>
            </p:extLst>
          </p:nvPr>
        </p:nvGraphicFramePr>
        <p:xfrm>
          <a:off x="847856" y="2886453"/>
          <a:ext cx="3269777" cy="2087880"/>
        </p:xfrm>
        <a:graphic>
          <a:graphicData uri="http://schemas.openxmlformats.org/drawingml/2006/table">
            <a:tbl>
              <a:tblPr/>
              <a:tblGrid>
                <a:gridCol w="288000"/>
                <a:gridCol w="489124"/>
                <a:gridCol w="517343"/>
                <a:gridCol w="479719"/>
                <a:gridCol w="489124"/>
                <a:gridCol w="489124"/>
                <a:gridCol w="517343"/>
              </a:tblGrid>
              <a:tr h="143227">
                <a:tc>
                  <a:txBody>
                    <a:bodyPr/>
                    <a:lstStyle/>
                    <a:p>
                      <a:pPr algn="ctr" fontAlgn="b"/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jun'16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sep'16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227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A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227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B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227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227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E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227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G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227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H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227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227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K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227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L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227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227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N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221" name="Grupo 220"/>
          <p:cNvGrpSpPr/>
          <p:nvPr/>
        </p:nvGrpSpPr>
        <p:grpSpPr>
          <a:xfrm>
            <a:off x="4881326" y="1942652"/>
            <a:ext cx="4167093" cy="3023168"/>
            <a:chOff x="4881326" y="1942652"/>
            <a:chExt cx="4167093" cy="3023168"/>
          </a:xfrm>
        </p:grpSpPr>
        <p:sp>
          <p:nvSpPr>
            <p:cNvPr id="166" name="AutoShape 149"/>
            <p:cNvSpPr>
              <a:spLocks noChangeAspect="1" noChangeArrowheads="1" noTextEdit="1"/>
            </p:cNvSpPr>
            <p:nvPr/>
          </p:nvSpPr>
          <p:spPr bwMode="auto">
            <a:xfrm>
              <a:off x="4881326" y="2298807"/>
              <a:ext cx="4167093" cy="2667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7" name="Line 153"/>
            <p:cNvSpPr>
              <a:spLocks noChangeShapeType="1"/>
            </p:cNvSpPr>
            <p:nvPr/>
          </p:nvSpPr>
          <p:spPr bwMode="auto">
            <a:xfrm>
              <a:off x="5306538" y="4401292"/>
              <a:ext cx="369419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8" name="Line 154"/>
            <p:cNvSpPr>
              <a:spLocks noChangeShapeType="1"/>
            </p:cNvSpPr>
            <p:nvPr/>
          </p:nvSpPr>
          <p:spPr bwMode="auto">
            <a:xfrm>
              <a:off x="5306538" y="4385417"/>
              <a:ext cx="0" cy="158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9" name="Line 155"/>
            <p:cNvSpPr>
              <a:spLocks noChangeShapeType="1"/>
            </p:cNvSpPr>
            <p:nvPr/>
          </p:nvSpPr>
          <p:spPr bwMode="auto">
            <a:xfrm>
              <a:off x="5716386" y="4385417"/>
              <a:ext cx="0" cy="158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0" name="Line 156"/>
            <p:cNvSpPr>
              <a:spLocks noChangeShapeType="1"/>
            </p:cNvSpPr>
            <p:nvPr/>
          </p:nvSpPr>
          <p:spPr bwMode="auto">
            <a:xfrm>
              <a:off x="6124379" y="4385417"/>
              <a:ext cx="0" cy="158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1" name="Line 157"/>
            <p:cNvSpPr>
              <a:spLocks noChangeShapeType="1"/>
            </p:cNvSpPr>
            <p:nvPr/>
          </p:nvSpPr>
          <p:spPr bwMode="auto">
            <a:xfrm>
              <a:off x="6534226" y="4385417"/>
              <a:ext cx="0" cy="158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2" name="Line 158"/>
            <p:cNvSpPr>
              <a:spLocks noChangeShapeType="1"/>
            </p:cNvSpPr>
            <p:nvPr/>
          </p:nvSpPr>
          <p:spPr bwMode="auto">
            <a:xfrm>
              <a:off x="6944074" y="4385417"/>
              <a:ext cx="0" cy="158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3" name="Line 159"/>
            <p:cNvSpPr>
              <a:spLocks noChangeShapeType="1"/>
            </p:cNvSpPr>
            <p:nvPr/>
          </p:nvSpPr>
          <p:spPr bwMode="auto">
            <a:xfrm>
              <a:off x="7363194" y="4385417"/>
              <a:ext cx="0" cy="158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4" name="Line 160"/>
            <p:cNvSpPr>
              <a:spLocks noChangeShapeType="1"/>
            </p:cNvSpPr>
            <p:nvPr/>
          </p:nvSpPr>
          <p:spPr bwMode="auto">
            <a:xfrm>
              <a:off x="7773042" y="4385417"/>
              <a:ext cx="0" cy="158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5" name="Line 161"/>
            <p:cNvSpPr>
              <a:spLocks noChangeShapeType="1"/>
            </p:cNvSpPr>
            <p:nvPr/>
          </p:nvSpPr>
          <p:spPr bwMode="auto">
            <a:xfrm>
              <a:off x="8181035" y="4385417"/>
              <a:ext cx="0" cy="158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6" name="Line 162"/>
            <p:cNvSpPr>
              <a:spLocks noChangeShapeType="1"/>
            </p:cNvSpPr>
            <p:nvPr/>
          </p:nvSpPr>
          <p:spPr bwMode="auto">
            <a:xfrm>
              <a:off x="8590883" y="4385417"/>
              <a:ext cx="0" cy="158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7" name="Line 163"/>
            <p:cNvSpPr>
              <a:spLocks noChangeShapeType="1"/>
            </p:cNvSpPr>
            <p:nvPr/>
          </p:nvSpPr>
          <p:spPr bwMode="auto">
            <a:xfrm>
              <a:off x="9000730" y="4385417"/>
              <a:ext cx="0" cy="1587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8" name="Rectangle 164"/>
            <p:cNvSpPr>
              <a:spLocks noChangeArrowheads="1"/>
            </p:cNvSpPr>
            <p:nvPr/>
          </p:nvSpPr>
          <p:spPr bwMode="auto">
            <a:xfrm>
              <a:off x="4891048" y="4431454"/>
              <a:ext cx="146514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Annelida</a:t>
              </a:r>
              <a:r>
                <a:rPr kumimoji="0" lang="pt-PT" altLang="pt-PT" sz="12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+ </a:t>
              </a: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Plathelminthes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9" name="Rectangle 165"/>
            <p:cNvSpPr>
              <a:spLocks noChangeArrowheads="1"/>
            </p:cNvSpPr>
            <p:nvPr/>
          </p:nvSpPr>
          <p:spPr bwMode="auto">
            <a:xfrm>
              <a:off x="5895195" y="4614016"/>
              <a:ext cx="49693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Mollusca</a:t>
              </a:r>
            </a:p>
          </p:txBody>
        </p:sp>
        <p:sp>
          <p:nvSpPr>
            <p:cNvPr id="180" name="Rectangle 166"/>
            <p:cNvSpPr>
              <a:spLocks noChangeArrowheads="1"/>
            </p:cNvSpPr>
            <p:nvPr/>
          </p:nvSpPr>
          <p:spPr bwMode="auto">
            <a:xfrm>
              <a:off x="6422110" y="4439392"/>
              <a:ext cx="57547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Crustacea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1" name="Rectangle 167"/>
            <p:cNvSpPr>
              <a:spLocks noChangeArrowheads="1"/>
            </p:cNvSpPr>
            <p:nvPr/>
          </p:nvSpPr>
          <p:spPr bwMode="auto">
            <a:xfrm>
              <a:off x="6590338" y="4614016"/>
              <a:ext cx="87363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Ephemeroptera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2" name="Rectangle 168"/>
            <p:cNvSpPr>
              <a:spLocks noChangeArrowheads="1"/>
            </p:cNvSpPr>
            <p:nvPr/>
          </p:nvSpPr>
          <p:spPr bwMode="auto">
            <a:xfrm>
              <a:off x="7175888" y="4439392"/>
              <a:ext cx="48571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Odonata</a:t>
              </a:r>
            </a:p>
          </p:txBody>
        </p:sp>
        <p:sp>
          <p:nvSpPr>
            <p:cNvPr id="183" name="Rectangle 169"/>
            <p:cNvSpPr>
              <a:spLocks noChangeArrowheads="1"/>
            </p:cNvSpPr>
            <p:nvPr/>
          </p:nvSpPr>
          <p:spPr bwMode="auto">
            <a:xfrm>
              <a:off x="7532730" y="4614016"/>
              <a:ext cx="61875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Coleoptera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4" name="Rectangle 170"/>
            <p:cNvSpPr>
              <a:spLocks noChangeArrowheads="1"/>
            </p:cNvSpPr>
            <p:nvPr/>
          </p:nvSpPr>
          <p:spPr bwMode="auto">
            <a:xfrm>
              <a:off x="8003002" y="4439392"/>
              <a:ext cx="63350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Trichoptera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5" name="Rectangle 171"/>
            <p:cNvSpPr>
              <a:spLocks noChangeArrowheads="1"/>
            </p:cNvSpPr>
            <p:nvPr/>
          </p:nvSpPr>
          <p:spPr bwMode="auto">
            <a:xfrm>
              <a:off x="8396934" y="4614016"/>
              <a:ext cx="4071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Diptera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7" name="Line 173"/>
            <p:cNvSpPr>
              <a:spLocks noChangeShapeType="1"/>
            </p:cNvSpPr>
            <p:nvPr/>
          </p:nvSpPr>
          <p:spPr bwMode="auto">
            <a:xfrm>
              <a:off x="5306538" y="2237519"/>
              <a:ext cx="369419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8" name="Line 174"/>
            <p:cNvSpPr>
              <a:spLocks noChangeShapeType="1"/>
            </p:cNvSpPr>
            <p:nvPr/>
          </p:nvSpPr>
          <p:spPr bwMode="auto">
            <a:xfrm flipV="1">
              <a:off x="5306538" y="2237519"/>
              <a:ext cx="0" cy="216377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9" name="Line 175"/>
            <p:cNvSpPr>
              <a:spLocks noChangeShapeType="1"/>
            </p:cNvSpPr>
            <p:nvPr/>
          </p:nvSpPr>
          <p:spPr bwMode="auto">
            <a:xfrm flipH="1">
              <a:off x="5306538" y="4401292"/>
              <a:ext cx="1669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0" name="Line 176"/>
            <p:cNvSpPr>
              <a:spLocks noChangeShapeType="1"/>
            </p:cNvSpPr>
            <p:nvPr/>
          </p:nvSpPr>
          <p:spPr bwMode="auto">
            <a:xfrm flipH="1">
              <a:off x="5306538" y="4188566"/>
              <a:ext cx="1669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1" name="Line 177"/>
            <p:cNvSpPr>
              <a:spLocks noChangeShapeType="1"/>
            </p:cNvSpPr>
            <p:nvPr/>
          </p:nvSpPr>
          <p:spPr bwMode="auto">
            <a:xfrm flipH="1">
              <a:off x="5306538" y="3966315"/>
              <a:ext cx="1669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2" name="Line 179"/>
            <p:cNvSpPr>
              <a:spLocks noChangeShapeType="1"/>
            </p:cNvSpPr>
            <p:nvPr/>
          </p:nvSpPr>
          <p:spPr bwMode="auto">
            <a:xfrm flipH="1">
              <a:off x="5306538" y="3532925"/>
              <a:ext cx="1669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3" name="Line 181"/>
            <p:cNvSpPr>
              <a:spLocks noChangeShapeType="1"/>
            </p:cNvSpPr>
            <p:nvPr/>
          </p:nvSpPr>
          <p:spPr bwMode="auto">
            <a:xfrm flipH="1">
              <a:off x="5306538" y="3105886"/>
              <a:ext cx="1669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4" name="Line 183"/>
            <p:cNvSpPr>
              <a:spLocks noChangeShapeType="1"/>
            </p:cNvSpPr>
            <p:nvPr/>
          </p:nvSpPr>
          <p:spPr bwMode="auto">
            <a:xfrm flipH="1">
              <a:off x="5306538" y="2670908"/>
              <a:ext cx="1669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5" name="Line 185"/>
            <p:cNvSpPr>
              <a:spLocks noChangeShapeType="1"/>
            </p:cNvSpPr>
            <p:nvPr/>
          </p:nvSpPr>
          <p:spPr bwMode="auto">
            <a:xfrm flipH="1">
              <a:off x="5306538" y="2237519"/>
              <a:ext cx="1669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6" name="Rectangle 186"/>
            <p:cNvSpPr>
              <a:spLocks noChangeArrowheads="1"/>
            </p:cNvSpPr>
            <p:nvPr/>
          </p:nvSpPr>
          <p:spPr bwMode="auto">
            <a:xfrm>
              <a:off x="5195252" y="4300050"/>
              <a:ext cx="94580" cy="215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197" name="Rectangle 188"/>
            <p:cNvSpPr>
              <a:spLocks noChangeArrowheads="1"/>
            </p:cNvSpPr>
            <p:nvPr/>
          </p:nvSpPr>
          <p:spPr bwMode="auto">
            <a:xfrm>
              <a:off x="5119789" y="3891702"/>
              <a:ext cx="225418" cy="215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</a:t>
              </a:r>
            </a:p>
          </p:txBody>
        </p:sp>
        <p:sp>
          <p:nvSpPr>
            <p:cNvPr id="198" name="Rectangle 190"/>
            <p:cNvSpPr>
              <a:spLocks noChangeArrowheads="1"/>
            </p:cNvSpPr>
            <p:nvPr/>
          </p:nvSpPr>
          <p:spPr bwMode="auto">
            <a:xfrm>
              <a:off x="5119789" y="3456725"/>
              <a:ext cx="225418" cy="215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</a:t>
              </a:r>
            </a:p>
          </p:txBody>
        </p:sp>
        <p:sp>
          <p:nvSpPr>
            <p:cNvPr id="199" name="Rectangle 192"/>
            <p:cNvSpPr>
              <a:spLocks noChangeArrowheads="1"/>
            </p:cNvSpPr>
            <p:nvPr/>
          </p:nvSpPr>
          <p:spPr bwMode="auto">
            <a:xfrm>
              <a:off x="5119789" y="3021748"/>
              <a:ext cx="225418" cy="215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</a:t>
              </a:r>
            </a:p>
          </p:txBody>
        </p:sp>
        <p:sp>
          <p:nvSpPr>
            <p:cNvPr id="200" name="Rectangle 194"/>
            <p:cNvSpPr>
              <a:spLocks noChangeArrowheads="1"/>
            </p:cNvSpPr>
            <p:nvPr/>
          </p:nvSpPr>
          <p:spPr bwMode="auto">
            <a:xfrm>
              <a:off x="5119789" y="2588359"/>
              <a:ext cx="225418" cy="215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80</a:t>
              </a:r>
            </a:p>
          </p:txBody>
        </p:sp>
        <p:sp>
          <p:nvSpPr>
            <p:cNvPr id="201" name="Rectangle 196"/>
            <p:cNvSpPr>
              <a:spLocks noChangeArrowheads="1"/>
            </p:cNvSpPr>
            <p:nvPr/>
          </p:nvSpPr>
          <p:spPr bwMode="auto">
            <a:xfrm>
              <a:off x="5048974" y="2161319"/>
              <a:ext cx="337032" cy="215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100</a:t>
              </a:r>
            </a:p>
          </p:txBody>
        </p:sp>
        <p:sp>
          <p:nvSpPr>
            <p:cNvPr id="202" name="Rectangle 197"/>
            <p:cNvSpPr>
              <a:spLocks noChangeArrowheads="1"/>
            </p:cNvSpPr>
            <p:nvPr/>
          </p:nvSpPr>
          <p:spPr bwMode="auto">
            <a:xfrm rot="16200000">
              <a:off x="4935747" y="3198190"/>
              <a:ext cx="1314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%</a:t>
              </a:r>
            </a:p>
          </p:txBody>
        </p:sp>
        <p:sp>
          <p:nvSpPr>
            <p:cNvPr id="203" name="Line 198"/>
            <p:cNvSpPr>
              <a:spLocks noChangeShapeType="1"/>
            </p:cNvSpPr>
            <p:nvPr/>
          </p:nvSpPr>
          <p:spPr bwMode="auto">
            <a:xfrm flipV="1">
              <a:off x="9000730" y="2237519"/>
              <a:ext cx="0" cy="216377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5" name="Rectangle 85"/>
            <p:cNvSpPr>
              <a:spLocks noChangeArrowheads="1"/>
            </p:cNvSpPr>
            <p:nvPr/>
          </p:nvSpPr>
          <p:spPr bwMode="auto">
            <a:xfrm>
              <a:off x="6041060" y="1942652"/>
              <a:ext cx="2531462" cy="3077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Mean of each </a:t>
              </a:r>
              <a:r>
                <a:rPr lang="en-GB" sz="1400" b="1" dirty="0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taxa in </a:t>
              </a: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each cluster</a:t>
              </a:r>
            </a:p>
          </p:txBody>
        </p:sp>
        <p:grpSp>
          <p:nvGrpSpPr>
            <p:cNvPr id="220" name="Grupo 219"/>
            <p:cNvGrpSpPr/>
            <p:nvPr/>
          </p:nvGrpSpPr>
          <p:grpSpPr>
            <a:xfrm>
              <a:off x="6438934" y="2431556"/>
              <a:ext cx="920283" cy="415096"/>
              <a:chOff x="6438934" y="2431556"/>
              <a:chExt cx="920283" cy="415096"/>
            </a:xfrm>
          </p:grpSpPr>
          <p:sp>
            <p:nvSpPr>
              <p:cNvPr id="212" name="Line 42"/>
              <p:cNvSpPr>
                <a:spLocks noChangeShapeType="1"/>
              </p:cNvSpPr>
              <p:nvPr/>
            </p:nvSpPr>
            <p:spPr bwMode="auto">
              <a:xfrm>
                <a:off x="6438934" y="2553539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00B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213" name="Rectangle 43"/>
              <p:cNvSpPr>
                <a:spLocks noChangeArrowheads="1"/>
              </p:cNvSpPr>
              <p:nvPr/>
            </p:nvSpPr>
            <p:spPr bwMode="auto">
              <a:xfrm>
                <a:off x="6685956" y="2431556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1</a:t>
                </a:r>
              </a:p>
            </p:txBody>
          </p:sp>
          <p:sp>
            <p:nvSpPr>
              <p:cNvPr id="214" name="Line 44"/>
              <p:cNvSpPr>
                <a:spLocks noChangeShapeType="1"/>
              </p:cNvSpPr>
              <p:nvPr/>
            </p:nvSpPr>
            <p:spPr bwMode="auto">
              <a:xfrm>
                <a:off x="6438934" y="2759354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215" name="Rectangle 45"/>
              <p:cNvSpPr>
                <a:spLocks noChangeArrowheads="1"/>
              </p:cNvSpPr>
              <p:nvPr/>
            </p:nvSpPr>
            <p:spPr bwMode="auto">
              <a:xfrm>
                <a:off x="6685956" y="2631208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2</a:t>
                </a:r>
              </a:p>
            </p:txBody>
          </p:sp>
        </p:grpSp>
      </p:grpSp>
      <p:grpSp>
        <p:nvGrpSpPr>
          <p:cNvPr id="254" name="Grupo 253"/>
          <p:cNvGrpSpPr/>
          <p:nvPr/>
        </p:nvGrpSpPr>
        <p:grpSpPr>
          <a:xfrm>
            <a:off x="1126240" y="713787"/>
            <a:ext cx="7464643" cy="4257737"/>
            <a:chOff x="1126240" y="713787"/>
            <a:chExt cx="7464643" cy="4257737"/>
          </a:xfrm>
        </p:grpSpPr>
        <p:sp>
          <p:nvSpPr>
            <p:cNvPr id="163" name="Freeform 151"/>
            <p:cNvSpPr>
              <a:spLocks/>
            </p:cNvSpPr>
            <p:nvPr/>
          </p:nvSpPr>
          <p:spPr bwMode="auto">
            <a:xfrm>
              <a:off x="5716386" y="3296386"/>
              <a:ext cx="2874497" cy="1104905"/>
            </a:xfrm>
            <a:custGeom>
              <a:avLst/>
              <a:gdLst>
                <a:gd name="T0" fmla="*/ 0 w 1550"/>
                <a:gd name="T1" fmla="*/ 0 h 696"/>
                <a:gd name="T2" fmla="*/ 220 w 1550"/>
                <a:gd name="T3" fmla="*/ 490 h 696"/>
                <a:gd name="T4" fmla="*/ 441 w 1550"/>
                <a:gd name="T5" fmla="*/ 696 h 696"/>
                <a:gd name="T6" fmla="*/ 662 w 1550"/>
                <a:gd name="T7" fmla="*/ 499 h 696"/>
                <a:gd name="T8" fmla="*/ 888 w 1550"/>
                <a:gd name="T9" fmla="*/ 696 h 696"/>
                <a:gd name="T10" fmla="*/ 1109 w 1550"/>
                <a:gd name="T11" fmla="*/ 691 h 696"/>
                <a:gd name="T12" fmla="*/ 1329 w 1550"/>
                <a:gd name="T13" fmla="*/ 691 h 696"/>
                <a:gd name="T14" fmla="*/ 1550 w 1550"/>
                <a:gd name="T15" fmla="*/ 446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0" h="696">
                  <a:moveTo>
                    <a:pt x="0" y="0"/>
                  </a:moveTo>
                  <a:lnTo>
                    <a:pt x="220" y="490"/>
                  </a:lnTo>
                  <a:lnTo>
                    <a:pt x="441" y="696"/>
                  </a:lnTo>
                  <a:lnTo>
                    <a:pt x="662" y="499"/>
                  </a:lnTo>
                  <a:lnTo>
                    <a:pt x="888" y="696"/>
                  </a:lnTo>
                  <a:lnTo>
                    <a:pt x="1109" y="691"/>
                  </a:lnTo>
                  <a:lnTo>
                    <a:pt x="1329" y="691"/>
                  </a:lnTo>
                  <a:lnTo>
                    <a:pt x="1550" y="446"/>
                  </a:lnTo>
                </a:path>
              </a:pathLst>
            </a:custGeom>
            <a:noFill/>
            <a:ln w="25400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2" name="Forma Livre 221"/>
            <p:cNvSpPr/>
            <p:nvPr/>
          </p:nvSpPr>
          <p:spPr>
            <a:xfrm>
              <a:off x="2271080" y="713787"/>
              <a:ext cx="1765458" cy="2013838"/>
            </a:xfrm>
            <a:custGeom>
              <a:avLst/>
              <a:gdLst>
                <a:gd name="connsiteX0" fmla="*/ 303218 w 1765458"/>
                <a:gd name="connsiteY0" fmla="*/ 264679 h 2013838"/>
                <a:gd name="connsiteX1" fmla="*/ 740033 w 1765458"/>
                <a:gd name="connsiteY1" fmla="*/ 66656 h 2013838"/>
                <a:gd name="connsiteX2" fmla="*/ 1112782 w 1765458"/>
                <a:gd name="connsiteY2" fmla="*/ 20063 h 2013838"/>
                <a:gd name="connsiteX3" fmla="*/ 1648609 w 1765458"/>
                <a:gd name="connsiteY3" fmla="*/ 14238 h 2013838"/>
                <a:gd name="connsiteX4" fmla="*/ 1741796 w 1765458"/>
                <a:gd name="connsiteY4" fmla="*/ 206437 h 2013838"/>
                <a:gd name="connsiteX5" fmla="*/ 1322454 w 1765458"/>
                <a:gd name="connsiteY5" fmla="*/ 794682 h 2013838"/>
                <a:gd name="connsiteX6" fmla="*/ 856517 w 1765458"/>
                <a:gd name="connsiteY6" fmla="*/ 788858 h 2013838"/>
                <a:gd name="connsiteX7" fmla="*/ 833221 w 1765458"/>
                <a:gd name="connsiteY7" fmla="*/ 1196552 h 2013838"/>
                <a:gd name="connsiteX8" fmla="*/ 815748 w 1765458"/>
                <a:gd name="connsiteY8" fmla="*/ 1650840 h 2013838"/>
                <a:gd name="connsiteX9" fmla="*/ 658495 w 1765458"/>
                <a:gd name="connsiteY9" fmla="*/ 2011940 h 2013838"/>
                <a:gd name="connsiteX10" fmla="*/ 128492 w 1765458"/>
                <a:gd name="connsiteY10" fmla="*/ 1784796 h 2013838"/>
                <a:gd name="connsiteX11" fmla="*/ 23656 w 1765458"/>
                <a:gd name="connsiteY11" fmla="*/ 1598422 h 2013838"/>
                <a:gd name="connsiteX12" fmla="*/ 483768 w 1765458"/>
                <a:gd name="connsiteY12" fmla="*/ 1050947 h 2013838"/>
                <a:gd name="connsiteX13" fmla="*/ 175086 w 1765458"/>
                <a:gd name="connsiteY13" fmla="*/ 975232 h 2013838"/>
                <a:gd name="connsiteX14" fmla="*/ 157613 w 1765458"/>
                <a:gd name="connsiteY14" fmla="*/ 794682 h 2013838"/>
                <a:gd name="connsiteX15" fmla="*/ 303218 w 1765458"/>
                <a:gd name="connsiteY15" fmla="*/ 264679 h 201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65458" h="2013838">
                  <a:moveTo>
                    <a:pt x="303218" y="264679"/>
                  </a:moveTo>
                  <a:cubicBezTo>
                    <a:pt x="400288" y="143341"/>
                    <a:pt x="605106" y="107425"/>
                    <a:pt x="740033" y="66656"/>
                  </a:cubicBezTo>
                  <a:cubicBezTo>
                    <a:pt x="874960" y="25887"/>
                    <a:pt x="961353" y="28799"/>
                    <a:pt x="1112782" y="20063"/>
                  </a:cubicBezTo>
                  <a:cubicBezTo>
                    <a:pt x="1264211" y="11327"/>
                    <a:pt x="1543773" y="-16824"/>
                    <a:pt x="1648609" y="14238"/>
                  </a:cubicBezTo>
                  <a:cubicBezTo>
                    <a:pt x="1753445" y="45300"/>
                    <a:pt x="1796155" y="76363"/>
                    <a:pt x="1741796" y="206437"/>
                  </a:cubicBezTo>
                  <a:cubicBezTo>
                    <a:pt x="1687437" y="336511"/>
                    <a:pt x="1470001" y="697612"/>
                    <a:pt x="1322454" y="794682"/>
                  </a:cubicBezTo>
                  <a:cubicBezTo>
                    <a:pt x="1174908" y="891752"/>
                    <a:pt x="938056" y="721880"/>
                    <a:pt x="856517" y="788858"/>
                  </a:cubicBezTo>
                  <a:cubicBezTo>
                    <a:pt x="774978" y="855836"/>
                    <a:pt x="840016" y="1052888"/>
                    <a:pt x="833221" y="1196552"/>
                  </a:cubicBezTo>
                  <a:cubicBezTo>
                    <a:pt x="826426" y="1340216"/>
                    <a:pt x="844869" y="1514942"/>
                    <a:pt x="815748" y="1650840"/>
                  </a:cubicBezTo>
                  <a:cubicBezTo>
                    <a:pt x="786627" y="1786738"/>
                    <a:pt x="773038" y="1989614"/>
                    <a:pt x="658495" y="2011940"/>
                  </a:cubicBezTo>
                  <a:cubicBezTo>
                    <a:pt x="543952" y="2034266"/>
                    <a:pt x="234298" y="1853716"/>
                    <a:pt x="128492" y="1784796"/>
                  </a:cubicBezTo>
                  <a:cubicBezTo>
                    <a:pt x="22686" y="1715876"/>
                    <a:pt x="-35557" y="1720730"/>
                    <a:pt x="23656" y="1598422"/>
                  </a:cubicBezTo>
                  <a:cubicBezTo>
                    <a:pt x="82869" y="1476114"/>
                    <a:pt x="458530" y="1154812"/>
                    <a:pt x="483768" y="1050947"/>
                  </a:cubicBezTo>
                  <a:cubicBezTo>
                    <a:pt x="509006" y="947082"/>
                    <a:pt x="229445" y="1017943"/>
                    <a:pt x="175086" y="975232"/>
                  </a:cubicBezTo>
                  <a:cubicBezTo>
                    <a:pt x="120727" y="932521"/>
                    <a:pt x="133346" y="911166"/>
                    <a:pt x="157613" y="794682"/>
                  </a:cubicBezTo>
                  <a:cubicBezTo>
                    <a:pt x="181880" y="678198"/>
                    <a:pt x="206148" y="386017"/>
                    <a:pt x="303218" y="264679"/>
                  </a:cubicBezTo>
                  <a:close/>
                </a:path>
              </a:pathLst>
            </a:cu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25" name="Retângulo 224"/>
            <p:cNvSpPr/>
            <p:nvPr/>
          </p:nvSpPr>
          <p:spPr>
            <a:xfrm>
              <a:off x="3102728" y="1641622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>
                  <a:solidFill>
                    <a:srgbClr val="0099FF"/>
                  </a:solidFill>
                  <a:latin typeface="Arial Narrow" pitchFamily="34" charset="0"/>
                </a:rPr>
                <a:t>Cluster 1</a:t>
              </a:r>
            </a:p>
          </p:txBody>
        </p:sp>
        <p:grpSp>
          <p:nvGrpSpPr>
            <p:cNvPr id="238" name="Grupo 237"/>
            <p:cNvGrpSpPr/>
            <p:nvPr/>
          </p:nvGrpSpPr>
          <p:grpSpPr>
            <a:xfrm>
              <a:off x="1126240" y="3225970"/>
              <a:ext cx="2991393" cy="1745554"/>
              <a:chOff x="1126240" y="3225970"/>
              <a:chExt cx="2991393" cy="1745554"/>
            </a:xfrm>
          </p:grpSpPr>
          <p:sp>
            <p:nvSpPr>
              <p:cNvPr id="226" name="Retângulo 225"/>
              <p:cNvSpPr/>
              <p:nvPr/>
            </p:nvSpPr>
            <p:spPr>
              <a:xfrm>
                <a:off x="1631009" y="3225970"/>
                <a:ext cx="523232" cy="51288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28" name="Retângulo 227"/>
              <p:cNvSpPr/>
              <p:nvPr/>
            </p:nvSpPr>
            <p:spPr>
              <a:xfrm>
                <a:off x="2107045" y="3385211"/>
                <a:ext cx="523232" cy="17946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29" name="Retângulo 228"/>
              <p:cNvSpPr/>
              <p:nvPr/>
            </p:nvSpPr>
            <p:spPr>
              <a:xfrm>
                <a:off x="2127050" y="3744953"/>
                <a:ext cx="990073" cy="17946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0" name="Retângulo 229"/>
              <p:cNvSpPr/>
              <p:nvPr/>
            </p:nvSpPr>
            <p:spPr>
              <a:xfrm>
                <a:off x="2594614" y="3579719"/>
                <a:ext cx="523232" cy="17946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1" name="Retângulo 230"/>
              <p:cNvSpPr/>
              <p:nvPr/>
            </p:nvSpPr>
            <p:spPr>
              <a:xfrm>
                <a:off x="2610917" y="3234534"/>
                <a:ext cx="968848" cy="17946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2" name="Retângulo 231"/>
              <p:cNvSpPr/>
              <p:nvPr/>
            </p:nvSpPr>
            <p:spPr>
              <a:xfrm>
                <a:off x="2624136" y="4113682"/>
                <a:ext cx="478523" cy="32571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3" name="Retângulo 232"/>
              <p:cNvSpPr/>
              <p:nvPr/>
            </p:nvSpPr>
            <p:spPr>
              <a:xfrm>
                <a:off x="3102659" y="3405435"/>
                <a:ext cx="1014974" cy="17946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4" name="Retângulo 233"/>
              <p:cNvSpPr/>
              <p:nvPr/>
            </p:nvSpPr>
            <p:spPr>
              <a:xfrm>
                <a:off x="1639093" y="4113516"/>
                <a:ext cx="523232" cy="315987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5" name="Retângulo 234"/>
              <p:cNvSpPr/>
              <p:nvPr/>
            </p:nvSpPr>
            <p:spPr>
              <a:xfrm>
                <a:off x="1126240" y="4435600"/>
                <a:ext cx="1481189" cy="17946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6" name="Retângulo 235"/>
              <p:cNvSpPr/>
              <p:nvPr/>
            </p:nvSpPr>
            <p:spPr>
              <a:xfrm>
                <a:off x="3094037" y="4429504"/>
                <a:ext cx="523232" cy="17946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7" name="Retângulo 236"/>
              <p:cNvSpPr/>
              <p:nvPr/>
            </p:nvSpPr>
            <p:spPr>
              <a:xfrm>
                <a:off x="1619831" y="4792060"/>
                <a:ext cx="2497802" cy="17946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255" name="Grupo 254"/>
          <p:cNvGrpSpPr/>
          <p:nvPr/>
        </p:nvGrpSpPr>
        <p:grpSpPr>
          <a:xfrm>
            <a:off x="819009" y="595690"/>
            <a:ext cx="7771874" cy="4359867"/>
            <a:chOff x="819009" y="595690"/>
            <a:chExt cx="7771874" cy="4359867"/>
          </a:xfrm>
        </p:grpSpPr>
        <p:sp>
          <p:nvSpPr>
            <p:cNvPr id="164" name="Freeform 152"/>
            <p:cNvSpPr>
              <a:spLocks/>
            </p:cNvSpPr>
            <p:nvPr/>
          </p:nvSpPr>
          <p:spPr bwMode="auto">
            <a:xfrm>
              <a:off x="5716386" y="2937610"/>
              <a:ext cx="2874497" cy="1463682"/>
            </a:xfrm>
            <a:custGeom>
              <a:avLst/>
              <a:gdLst>
                <a:gd name="T0" fmla="*/ 0 w 1550"/>
                <a:gd name="T1" fmla="*/ 716 h 922"/>
                <a:gd name="T2" fmla="*/ 220 w 1550"/>
                <a:gd name="T3" fmla="*/ 893 h 922"/>
                <a:gd name="T4" fmla="*/ 441 w 1550"/>
                <a:gd name="T5" fmla="*/ 917 h 922"/>
                <a:gd name="T6" fmla="*/ 662 w 1550"/>
                <a:gd name="T7" fmla="*/ 735 h 922"/>
                <a:gd name="T8" fmla="*/ 888 w 1550"/>
                <a:gd name="T9" fmla="*/ 917 h 922"/>
                <a:gd name="T10" fmla="*/ 1109 w 1550"/>
                <a:gd name="T11" fmla="*/ 922 h 922"/>
                <a:gd name="T12" fmla="*/ 1329 w 1550"/>
                <a:gd name="T13" fmla="*/ 917 h 922"/>
                <a:gd name="T14" fmla="*/ 1550 w 1550"/>
                <a:gd name="T15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0" h="922">
                  <a:moveTo>
                    <a:pt x="0" y="716"/>
                  </a:moveTo>
                  <a:lnTo>
                    <a:pt x="220" y="893"/>
                  </a:lnTo>
                  <a:lnTo>
                    <a:pt x="441" y="917"/>
                  </a:lnTo>
                  <a:lnTo>
                    <a:pt x="662" y="735"/>
                  </a:lnTo>
                  <a:lnTo>
                    <a:pt x="888" y="917"/>
                  </a:lnTo>
                  <a:lnTo>
                    <a:pt x="1109" y="922"/>
                  </a:lnTo>
                  <a:lnTo>
                    <a:pt x="1329" y="917"/>
                  </a:lnTo>
                  <a:lnTo>
                    <a:pt x="155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3" name="Forma Livre 222"/>
            <p:cNvSpPr/>
            <p:nvPr/>
          </p:nvSpPr>
          <p:spPr>
            <a:xfrm>
              <a:off x="1164788" y="595690"/>
              <a:ext cx="1419679" cy="1310512"/>
            </a:xfrm>
            <a:custGeom>
              <a:avLst/>
              <a:gdLst>
                <a:gd name="connsiteX0" fmla="*/ 23212 w 1419679"/>
                <a:gd name="connsiteY0" fmla="*/ 282710 h 1310512"/>
                <a:gd name="connsiteX1" fmla="*/ 282412 w 1419679"/>
                <a:gd name="connsiteY1" fmla="*/ 657110 h 1310512"/>
                <a:gd name="connsiteX2" fmla="*/ 505612 w 1419679"/>
                <a:gd name="connsiteY2" fmla="*/ 880310 h 1310512"/>
                <a:gd name="connsiteX3" fmla="*/ 642412 w 1419679"/>
                <a:gd name="connsiteY3" fmla="*/ 1240310 h 1310512"/>
                <a:gd name="connsiteX4" fmla="*/ 952012 w 1419679"/>
                <a:gd name="connsiteY4" fmla="*/ 1305110 h 1310512"/>
                <a:gd name="connsiteX5" fmla="*/ 1081612 w 1419679"/>
                <a:gd name="connsiteY5" fmla="*/ 1161110 h 1310512"/>
                <a:gd name="connsiteX6" fmla="*/ 1132012 w 1419679"/>
                <a:gd name="connsiteY6" fmla="*/ 685910 h 1310512"/>
                <a:gd name="connsiteX7" fmla="*/ 1326412 w 1419679"/>
                <a:gd name="connsiteY7" fmla="*/ 268310 h 1310512"/>
                <a:gd name="connsiteX8" fmla="*/ 1369612 w 1419679"/>
                <a:gd name="connsiteY8" fmla="*/ 124310 h 1310512"/>
                <a:gd name="connsiteX9" fmla="*/ 620812 w 1419679"/>
                <a:gd name="connsiteY9" fmla="*/ 16310 h 1310512"/>
                <a:gd name="connsiteX10" fmla="*/ 181612 w 1419679"/>
                <a:gd name="connsiteY10" fmla="*/ 16310 h 1310512"/>
                <a:gd name="connsiteX11" fmla="*/ 30412 w 1419679"/>
                <a:gd name="connsiteY11" fmla="*/ 167510 h 1310512"/>
                <a:gd name="connsiteX12" fmla="*/ 23212 w 1419679"/>
                <a:gd name="connsiteY12" fmla="*/ 282710 h 131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19679" h="1310512">
                  <a:moveTo>
                    <a:pt x="23212" y="282710"/>
                  </a:moveTo>
                  <a:cubicBezTo>
                    <a:pt x="65212" y="364310"/>
                    <a:pt x="202012" y="557510"/>
                    <a:pt x="282412" y="657110"/>
                  </a:cubicBezTo>
                  <a:cubicBezTo>
                    <a:pt x="362812" y="756710"/>
                    <a:pt x="445612" y="783110"/>
                    <a:pt x="505612" y="880310"/>
                  </a:cubicBezTo>
                  <a:cubicBezTo>
                    <a:pt x="565612" y="977510"/>
                    <a:pt x="568012" y="1169510"/>
                    <a:pt x="642412" y="1240310"/>
                  </a:cubicBezTo>
                  <a:cubicBezTo>
                    <a:pt x="716812" y="1311110"/>
                    <a:pt x="878812" y="1318310"/>
                    <a:pt x="952012" y="1305110"/>
                  </a:cubicBezTo>
                  <a:cubicBezTo>
                    <a:pt x="1025212" y="1291910"/>
                    <a:pt x="1051612" y="1264310"/>
                    <a:pt x="1081612" y="1161110"/>
                  </a:cubicBezTo>
                  <a:cubicBezTo>
                    <a:pt x="1111612" y="1057910"/>
                    <a:pt x="1091212" y="834710"/>
                    <a:pt x="1132012" y="685910"/>
                  </a:cubicBezTo>
                  <a:cubicBezTo>
                    <a:pt x="1172812" y="537110"/>
                    <a:pt x="1286812" y="361910"/>
                    <a:pt x="1326412" y="268310"/>
                  </a:cubicBezTo>
                  <a:cubicBezTo>
                    <a:pt x="1366012" y="174710"/>
                    <a:pt x="1487212" y="166310"/>
                    <a:pt x="1369612" y="124310"/>
                  </a:cubicBezTo>
                  <a:cubicBezTo>
                    <a:pt x="1252012" y="82310"/>
                    <a:pt x="818812" y="34310"/>
                    <a:pt x="620812" y="16310"/>
                  </a:cubicBezTo>
                  <a:cubicBezTo>
                    <a:pt x="422812" y="-1690"/>
                    <a:pt x="280012" y="-8890"/>
                    <a:pt x="181612" y="16310"/>
                  </a:cubicBezTo>
                  <a:cubicBezTo>
                    <a:pt x="83212" y="41510"/>
                    <a:pt x="56812" y="121910"/>
                    <a:pt x="30412" y="167510"/>
                  </a:cubicBezTo>
                  <a:cubicBezTo>
                    <a:pt x="4012" y="213110"/>
                    <a:pt x="-18788" y="201110"/>
                    <a:pt x="23212" y="282710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24" name="Retângulo 223"/>
            <p:cNvSpPr/>
            <p:nvPr/>
          </p:nvSpPr>
          <p:spPr>
            <a:xfrm>
              <a:off x="819009" y="1415734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FF0000"/>
                  </a:solidFill>
                  <a:latin typeface="Arial Narrow" pitchFamily="34" charset="0"/>
                </a:rPr>
                <a:t>Cluster 2</a:t>
              </a:r>
            </a:p>
          </p:txBody>
        </p:sp>
        <p:grpSp>
          <p:nvGrpSpPr>
            <p:cNvPr id="253" name="Grupo 252"/>
            <p:cNvGrpSpPr/>
            <p:nvPr/>
          </p:nvGrpSpPr>
          <p:grpSpPr>
            <a:xfrm>
              <a:off x="1119871" y="3069529"/>
              <a:ext cx="2997762" cy="1886028"/>
              <a:chOff x="1119871" y="3069529"/>
              <a:chExt cx="2997762" cy="1886028"/>
            </a:xfrm>
          </p:grpSpPr>
          <p:sp>
            <p:nvSpPr>
              <p:cNvPr id="227" name="Retângulo 226"/>
              <p:cNvSpPr/>
              <p:nvPr/>
            </p:nvSpPr>
            <p:spPr>
              <a:xfrm>
                <a:off x="1134504" y="3069529"/>
                <a:ext cx="2981589" cy="15735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9" name="Retângulo 238"/>
              <p:cNvSpPr/>
              <p:nvPr/>
            </p:nvSpPr>
            <p:spPr>
              <a:xfrm>
                <a:off x="1128762" y="3257537"/>
                <a:ext cx="490717" cy="115475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0" name="Retângulo 239"/>
              <p:cNvSpPr/>
              <p:nvPr/>
            </p:nvSpPr>
            <p:spPr>
              <a:xfrm>
                <a:off x="2116779" y="3215452"/>
                <a:ext cx="523232" cy="1794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1" name="Retângulo 240"/>
              <p:cNvSpPr/>
              <p:nvPr/>
            </p:nvSpPr>
            <p:spPr>
              <a:xfrm>
                <a:off x="2115387" y="3575194"/>
                <a:ext cx="523232" cy="1794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2" name="Retângulo 241"/>
              <p:cNvSpPr/>
              <p:nvPr/>
            </p:nvSpPr>
            <p:spPr>
              <a:xfrm>
                <a:off x="2619363" y="3409054"/>
                <a:ext cx="523232" cy="1794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3" name="Retângulo 242"/>
              <p:cNvSpPr/>
              <p:nvPr/>
            </p:nvSpPr>
            <p:spPr>
              <a:xfrm>
                <a:off x="3122273" y="3610870"/>
                <a:ext cx="995360" cy="78486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4" name="Retângulo 243"/>
              <p:cNvSpPr/>
              <p:nvPr/>
            </p:nvSpPr>
            <p:spPr>
              <a:xfrm>
                <a:off x="1589580" y="3754623"/>
                <a:ext cx="523232" cy="3308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5" name="Retângulo 244"/>
              <p:cNvSpPr/>
              <p:nvPr/>
            </p:nvSpPr>
            <p:spPr>
              <a:xfrm>
                <a:off x="2612026" y="3921287"/>
                <a:ext cx="523232" cy="1794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6" name="Retângulo 245"/>
              <p:cNvSpPr/>
              <p:nvPr/>
            </p:nvSpPr>
            <p:spPr>
              <a:xfrm>
                <a:off x="2129517" y="3934869"/>
                <a:ext cx="486265" cy="48679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7" name="Retângulo 246"/>
              <p:cNvSpPr/>
              <p:nvPr/>
            </p:nvSpPr>
            <p:spPr>
              <a:xfrm>
                <a:off x="2598185" y="4438518"/>
                <a:ext cx="523232" cy="1794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8" name="Retângulo 247"/>
              <p:cNvSpPr/>
              <p:nvPr/>
            </p:nvSpPr>
            <p:spPr>
              <a:xfrm>
                <a:off x="1122928" y="4776093"/>
                <a:ext cx="523232" cy="1794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9" name="Retângulo 248"/>
              <p:cNvSpPr/>
              <p:nvPr/>
            </p:nvSpPr>
            <p:spPr>
              <a:xfrm>
                <a:off x="1119871" y="4603581"/>
                <a:ext cx="2997762" cy="1794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0" name="Retângulo 249"/>
              <p:cNvSpPr/>
              <p:nvPr/>
            </p:nvSpPr>
            <p:spPr>
              <a:xfrm>
                <a:off x="3592862" y="4397122"/>
                <a:ext cx="523232" cy="1794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2" name="Retângulo 251"/>
              <p:cNvSpPr/>
              <p:nvPr/>
            </p:nvSpPr>
            <p:spPr>
              <a:xfrm>
                <a:off x="3587083" y="3197367"/>
                <a:ext cx="523232" cy="1794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526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IBMWP score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3797365"/>
              </p:ext>
            </p:extLst>
          </p:nvPr>
        </p:nvGraphicFramePr>
        <p:xfrm>
          <a:off x="180000" y="891319"/>
          <a:ext cx="8964000" cy="3944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3508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205" name="Tabela 2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14753"/>
              </p:ext>
            </p:extLst>
          </p:nvPr>
        </p:nvGraphicFramePr>
        <p:xfrm>
          <a:off x="908071" y="2895393"/>
          <a:ext cx="3213100" cy="2087880"/>
        </p:xfrm>
        <a:graphic>
          <a:graphicData uri="http://schemas.openxmlformats.org/drawingml/2006/table">
            <a:tbl>
              <a:tblPr/>
              <a:tblGrid>
                <a:gridCol w="199630"/>
                <a:gridCol w="494323"/>
                <a:gridCol w="522842"/>
                <a:gridCol w="484817"/>
                <a:gridCol w="494323"/>
                <a:gridCol w="494323"/>
                <a:gridCol w="522842"/>
              </a:tblGrid>
              <a:tr h="161399">
                <a:tc>
                  <a:txBody>
                    <a:bodyPr/>
                    <a:lstStyle/>
                    <a:p>
                      <a:pPr algn="ctr" fontAlgn="b"/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jun'16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sep'16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9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A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39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B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39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39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E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39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G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39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H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39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39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K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39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L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39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39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N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2" name="Text Box 9"/>
          <p:cNvSpPr txBox="1">
            <a:spLocks noChangeArrowheads="1"/>
          </p:cNvSpPr>
          <p:nvPr/>
        </p:nvSpPr>
        <p:spPr bwMode="auto">
          <a:xfrm>
            <a:off x="5538454" y="1138969"/>
            <a:ext cx="32543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b="1" dirty="0" smtClean="0">
                <a:solidFill>
                  <a:srgbClr val="008000"/>
                </a:solidFill>
              </a:rPr>
              <a:t>ANOSIM test: </a:t>
            </a:r>
            <a:r>
              <a:rPr lang="en-GB" sz="1600" b="1" dirty="0" err="1" smtClean="0">
                <a:solidFill>
                  <a:srgbClr val="008000"/>
                </a:solidFill>
              </a:rPr>
              <a:t>R</a:t>
            </a:r>
            <a:r>
              <a:rPr lang="en-GB" sz="1600" b="1" baseline="-25000" dirty="0" err="1" smtClean="0">
                <a:solidFill>
                  <a:srgbClr val="008000"/>
                </a:solidFill>
              </a:rPr>
              <a:t>global</a:t>
            </a:r>
            <a:r>
              <a:rPr lang="en-GB" sz="1600" b="1" dirty="0" smtClean="0">
                <a:solidFill>
                  <a:srgbClr val="008000"/>
                </a:solidFill>
              </a:rPr>
              <a:t>  = 0,823</a:t>
            </a:r>
            <a:endParaRPr lang="en-GB" sz="1600" b="1" dirty="0">
              <a:solidFill>
                <a:srgbClr val="008000"/>
              </a:solidFill>
            </a:endParaRPr>
          </a:p>
        </p:txBody>
      </p:sp>
      <p:sp>
        <p:nvSpPr>
          <p:cNvPr id="213" name="Oval 212"/>
          <p:cNvSpPr>
            <a:spLocks noChangeArrowheads="1"/>
          </p:cNvSpPr>
          <p:nvPr/>
        </p:nvSpPr>
        <p:spPr bwMode="auto">
          <a:xfrm>
            <a:off x="847856" y="76902"/>
            <a:ext cx="8185844" cy="398018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IBMWP scores</a:t>
            </a:r>
          </a:p>
        </p:txBody>
      </p:sp>
      <p:grpSp>
        <p:nvGrpSpPr>
          <p:cNvPr id="54" name="Grupo 53"/>
          <p:cNvGrpSpPr/>
          <p:nvPr/>
        </p:nvGrpSpPr>
        <p:grpSpPr>
          <a:xfrm>
            <a:off x="4926992" y="1851297"/>
            <a:ext cx="4135254" cy="3195410"/>
            <a:chOff x="4926992" y="1851297"/>
            <a:chExt cx="4135254" cy="3195410"/>
          </a:xfrm>
        </p:grpSpPr>
        <p:sp>
          <p:nvSpPr>
            <p:cNvPr id="9" name="AutoShape 64"/>
            <p:cNvSpPr>
              <a:spLocks noChangeAspect="1" noChangeArrowheads="1" noTextEdit="1"/>
            </p:cNvSpPr>
            <p:nvPr/>
          </p:nvSpPr>
          <p:spPr bwMode="auto">
            <a:xfrm>
              <a:off x="4926992" y="2145395"/>
              <a:ext cx="4135254" cy="2885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Line 70"/>
            <p:cNvSpPr>
              <a:spLocks noChangeShapeType="1"/>
            </p:cNvSpPr>
            <p:nvPr/>
          </p:nvSpPr>
          <p:spPr bwMode="auto">
            <a:xfrm>
              <a:off x="5335982" y="4600152"/>
              <a:ext cx="366575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" name="Line 71"/>
            <p:cNvSpPr>
              <a:spLocks noChangeShapeType="1"/>
            </p:cNvSpPr>
            <p:nvPr/>
          </p:nvSpPr>
          <p:spPr bwMode="auto">
            <a:xfrm>
              <a:off x="5335982" y="4584696"/>
              <a:ext cx="0" cy="1545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Line 72"/>
            <p:cNvSpPr>
              <a:spLocks noChangeShapeType="1"/>
            </p:cNvSpPr>
            <p:nvPr/>
          </p:nvSpPr>
          <p:spPr bwMode="auto">
            <a:xfrm>
              <a:off x="5741038" y="4584696"/>
              <a:ext cx="0" cy="1545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Line 73"/>
            <p:cNvSpPr>
              <a:spLocks noChangeShapeType="1"/>
            </p:cNvSpPr>
            <p:nvPr/>
          </p:nvSpPr>
          <p:spPr bwMode="auto">
            <a:xfrm>
              <a:off x="6147935" y="4584696"/>
              <a:ext cx="0" cy="1545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" name="Line 74"/>
            <p:cNvSpPr>
              <a:spLocks noChangeShapeType="1"/>
            </p:cNvSpPr>
            <p:nvPr/>
          </p:nvSpPr>
          <p:spPr bwMode="auto">
            <a:xfrm>
              <a:off x="6554832" y="4584696"/>
              <a:ext cx="0" cy="1545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Line 75"/>
            <p:cNvSpPr>
              <a:spLocks noChangeShapeType="1"/>
            </p:cNvSpPr>
            <p:nvPr/>
          </p:nvSpPr>
          <p:spPr bwMode="auto">
            <a:xfrm>
              <a:off x="6961730" y="4584696"/>
              <a:ext cx="0" cy="1545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" name="Line 76"/>
            <p:cNvSpPr>
              <a:spLocks noChangeShapeType="1"/>
            </p:cNvSpPr>
            <p:nvPr/>
          </p:nvSpPr>
          <p:spPr bwMode="auto">
            <a:xfrm>
              <a:off x="7375992" y="4584696"/>
              <a:ext cx="0" cy="1545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Line 77"/>
            <p:cNvSpPr>
              <a:spLocks noChangeShapeType="1"/>
            </p:cNvSpPr>
            <p:nvPr/>
          </p:nvSpPr>
          <p:spPr bwMode="auto">
            <a:xfrm>
              <a:off x="7782889" y="4584696"/>
              <a:ext cx="0" cy="1545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" name="Line 78"/>
            <p:cNvSpPr>
              <a:spLocks noChangeShapeType="1"/>
            </p:cNvSpPr>
            <p:nvPr/>
          </p:nvSpPr>
          <p:spPr bwMode="auto">
            <a:xfrm>
              <a:off x="8189786" y="4584696"/>
              <a:ext cx="0" cy="1545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" name="Line 79"/>
            <p:cNvSpPr>
              <a:spLocks noChangeShapeType="1"/>
            </p:cNvSpPr>
            <p:nvPr/>
          </p:nvSpPr>
          <p:spPr bwMode="auto">
            <a:xfrm>
              <a:off x="8594842" y="4584696"/>
              <a:ext cx="0" cy="1545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" name="Line 80"/>
            <p:cNvSpPr>
              <a:spLocks noChangeShapeType="1"/>
            </p:cNvSpPr>
            <p:nvPr/>
          </p:nvSpPr>
          <p:spPr bwMode="auto">
            <a:xfrm>
              <a:off x="9001739" y="4584696"/>
              <a:ext cx="0" cy="1545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Rectangle 81"/>
            <p:cNvSpPr>
              <a:spLocks noChangeArrowheads="1"/>
            </p:cNvSpPr>
            <p:nvPr/>
          </p:nvSpPr>
          <p:spPr bwMode="auto">
            <a:xfrm>
              <a:off x="5700532" y="4644459"/>
              <a:ext cx="81011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</a:t>
              </a:r>
            </a:p>
          </p:txBody>
        </p:sp>
        <p:sp>
          <p:nvSpPr>
            <p:cNvPr id="26" name="Rectangle 82"/>
            <p:cNvSpPr>
              <a:spLocks noChangeArrowheads="1"/>
            </p:cNvSpPr>
            <p:nvPr/>
          </p:nvSpPr>
          <p:spPr bwMode="auto">
            <a:xfrm>
              <a:off x="6107429" y="4644459"/>
              <a:ext cx="81011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</a:t>
              </a:r>
            </a:p>
          </p:txBody>
        </p:sp>
        <p:sp>
          <p:nvSpPr>
            <p:cNvPr id="27" name="Rectangle 83"/>
            <p:cNvSpPr>
              <a:spLocks noChangeArrowheads="1"/>
            </p:cNvSpPr>
            <p:nvPr/>
          </p:nvSpPr>
          <p:spPr bwMode="auto">
            <a:xfrm>
              <a:off x="6512485" y="4644459"/>
              <a:ext cx="81011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</a:t>
              </a:r>
            </a:p>
          </p:txBody>
        </p:sp>
        <p:sp>
          <p:nvSpPr>
            <p:cNvPr id="28" name="Rectangle 84"/>
            <p:cNvSpPr>
              <a:spLocks noChangeArrowheads="1"/>
            </p:cNvSpPr>
            <p:nvPr/>
          </p:nvSpPr>
          <p:spPr bwMode="auto">
            <a:xfrm>
              <a:off x="6919382" y="4644459"/>
              <a:ext cx="81011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</a:t>
              </a:r>
            </a:p>
          </p:txBody>
        </p:sp>
        <p:sp>
          <p:nvSpPr>
            <p:cNvPr id="29" name="Rectangle 85"/>
            <p:cNvSpPr>
              <a:spLocks noChangeArrowheads="1"/>
            </p:cNvSpPr>
            <p:nvPr/>
          </p:nvSpPr>
          <p:spPr bwMode="auto">
            <a:xfrm>
              <a:off x="7335485" y="4644459"/>
              <a:ext cx="81011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5</a:t>
              </a:r>
            </a:p>
          </p:txBody>
        </p:sp>
        <p:sp>
          <p:nvSpPr>
            <p:cNvPr id="30" name="Rectangle 86"/>
            <p:cNvSpPr>
              <a:spLocks noChangeArrowheads="1"/>
            </p:cNvSpPr>
            <p:nvPr/>
          </p:nvSpPr>
          <p:spPr bwMode="auto">
            <a:xfrm>
              <a:off x="7742382" y="4644459"/>
              <a:ext cx="81011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</a:t>
              </a:r>
            </a:p>
          </p:txBody>
        </p:sp>
        <p:sp>
          <p:nvSpPr>
            <p:cNvPr id="31" name="Rectangle 87"/>
            <p:cNvSpPr>
              <a:spLocks noChangeArrowheads="1"/>
            </p:cNvSpPr>
            <p:nvPr/>
          </p:nvSpPr>
          <p:spPr bwMode="auto">
            <a:xfrm>
              <a:off x="8147439" y="4644459"/>
              <a:ext cx="81011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7</a:t>
              </a:r>
            </a:p>
          </p:txBody>
        </p:sp>
        <p:sp>
          <p:nvSpPr>
            <p:cNvPr id="32" name="Rectangle 88"/>
            <p:cNvSpPr>
              <a:spLocks noChangeArrowheads="1"/>
            </p:cNvSpPr>
            <p:nvPr/>
          </p:nvSpPr>
          <p:spPr bwMode="auto">
            <a:xfrm>
              <a:off x="8554336" y="4644459"/>
              <a:ext cx="81011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</a:t>
              </a:r>
            </a:p>
          </p:txBody>
        </p:sp>
        <p:sp>
          <p:nvSpPr>
            <p:cNvPr id="33" name="Rectangle 89"/>
            <p:cNvSpPr>
              <a:spLocks noChangeArrowheads="1"/>
            </p:cNvSpPr>
            <p:nvPr/>
          </p:nvSpPr>
          <p:spPr bwMode="auto">
            <a:xfrm>
              <a:off x="6649045" y="4831263"/>
              <a:ext cx="102181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IBMWP scores</a:t>
              </a:r>
            </a:p>
          </p:txBody>
        </p:sp>
        <p:sp>
          <p:nvSpPr>
            <p:cNvPr id="34" name="Line 90"/>
            <p:cNvSpPr>
              <a:spLocks noChangeShapeType="1"/>
            </p:cNvSpPr>
            <p:nvPr/>
          </p:nvSpPr>
          <p:spPr bwMode="auto">
            <a:xfrm>
              <a:off x="5335982" y="2152987"/>
              <a:ext cx="366575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Line 91"/>
            <p:cNvSpPr>
              <a:spLocks noChangeShapeType="1"/>
            </p:cNvSpPr>
            <p:nvPr/>
          </p:nvSpPr>
          <p:spPr bwMode="auto">
            <a:xfrm flipV="1">
              <a:off x="5335982" y="2152987"/>
              <a:ext cx="0" cy="244716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Line 92"/>
            <p:cNvSpPr>
              <a:spLocks noChangeShapeType="1"/>
            </p:cNvSpPr>
            <p:nvPr/>
          </p:nvSpPr>
          <p:spPr bwMode="auto">
            <a:xfrm flipH="1">
              <a:off x="5335982" y="4600152"/>
              <a:ext cx="1657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" name="Line 93"/>
            <p:cNvSpPr>
              <a:spLocks noChangeShapeType="1"/>
            </p:cNvSpPr>
            <p:nvPr/>
          </p:nvSpPr>
          <p:spPr bwMode="auto">
            <a:xfrm flipH="1">
              <a:off x="5335982" y="4114153"/>
              <a:ext cx="1657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Line 94"/>
            <p:cNvSpPr>
              <a:spLocks noChangeShapeType="1"/>
            </p:cNvSpPr>
            <p:nvPr/>
          </p:nvSpPr>
          <p:spPr bwMode="auto">
            <a:xfrm flipH="1">
              <a:off x="5335982" y="3619569"/>
              <a:ext cx="1657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Line 95"/>
            <p:cNvSpPr>
              <a:spLocks noChangeShapeType="1"/>
            </p:cNvSpPr>
            <p:nvPr/>
          </p:nvSpPr>
          <p:spPr bwMode="auto">
            <a:xfrm flipH="1">
              <a:off x="5335982" y="3133570"/>
              <a:ext cx="1657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Line 96"/>
            <p:cNvSpPr>
              <a:spLocks noChangeShapeType="1"/>
            </p:cNvSpPr>
            <p:nvPr/>
          </p:nvSpPr>
          <p:spPr bwMode="auto">
            <a:xfrm flipH="1">
              <a:off x="5335982" y="2638986"/>
              <a:ext cx="1657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" name="Line 97"/>
            <p:cNvSpPr>
              <a:spLocks noChangeShapeType="1"/>
            </p:cNvSpPr>
            <p:nvPr/>
          </p:nvSpPr>
          <p:spPr bwMode="auto">
            <a:xfrm flipH="1">
              <a:off x="5335982" y="2152987"/>
              <a:ext cx="1657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" name="Rectangle 98"/>
            <p:cNvSpPr>
              <a:spLocks noChangeArrowheads="1"/>
            </p:cNvSpPr>
            <p:nvPr/>
          </p:nvSpPr>
          <p:spPr bwMode="auto">
            <a:xfrm>
              <a:off x="5178906" y="4501406"/>
              <a:ext cx="81011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43" name="Rectangle 99"/>
            <p:cNvSpPr>
              <a:spLocks noChangeArrowheads="1"/>
            </p:cNvSpPr>
            <p:nvPr/>
          </p:nvSpPr>
          <p:spPr bwMode="auto">
            <a:xfrm>
              <a:off x="5125513" y="4006821"/>
              <a:ext cx="163864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</a:t>
              </a:r>
            </a:p>
          </p:txBody>
        </p:sp>
        <p:sp>
          <p:nvSpPr>
            <p:cNvPr id="44" name="Rectangle 100"/>
            <p:cNvSpPr>
              <a:spLocks noChangeArrowheads="1"/>
            </p:cNvSpPr>
            <p:nvPr/>
          </p:nvSpPr>
          <p:spPr bwMode="auto">
            <a:xfrm>
              <a:off x="5125513" y="3519106"/>
              <a:ext cx="163864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</a:t>
              </a:r>
            </a:p>
          </p:txBody>
        </p:sp>
        <p:sp>
          <p:nvSpPr>
            <p:cNvPr id="45" name="Rectangle 101"/>
            <p:cNvSpPr>
              <a:spLocks noChangeArrowheads="1"/>
            </p:cNvSpPr>
            <p:nvPr/>
          </p:nvSpPr>
          <p:spPr bwMode="auto">
            <a:xfrm>
              <a:off x="5125513" y="3024521"/>
              <a:ext cx="163864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</a:t>
              </a:r>
            </a:p>
          </p:txBody>
        </p:sp>
        <p:sp>
          <p:nvSpPr>
            <p:cNvPr id="46" name="Rectangle 102"/>
            <p:cNvSpPr>
              <a:spLocks noChangeArrowheads="1"/>
            </p:cNvSpPr>
            <p:nvPr/>
          </p:nvSpPr>
          <p:spPr bwMode="auto">
            <a:xfrm>
              <a:off x="5125513" y="2538523"/>
              <a:ext cx="163864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80</a:t>
              </a:r>
            </a:p>
          </p:txBody>
        </p:sp>
        <p:sp>
          <p:nvSpPr>
            <p:cNvPr id="47" name="Rectangle 103"/>
            <p:cNvSpPr>
              <a:spLocks noChangeArrowheads="1"/>
            </p:cNvSpPr>
            <p:nvPr/>
          </p:nvSpPr>
          <p:spPr bwMode="auto">
            <a:xfrm>
              <a:off x="5072119" y="2052524"/>
              <a:ext cx="244875" cy="21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100</a:t>
              </a:r>
            </a:p>
          </p:txBody>
        </p:sp>
        <p:sp>
          <p:nvSpPr>
            <p:cNvPr id="48" name="Rectangle 104"/>
            <p:cNvSpPr>
              <a:spLocks noChangeArrowheads="1"/>
            </p:cNvSpPr>
            <p:nvPr/>
          </p:nvSpPr>
          <p:spPr bwMode="auto">
            <a:xfrm rot="16200000">
              <a:off x="4970677" y="3248254"/>
              <a:ext cx="132233" cy="215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%</a:t>
              </a:r>
            </a:p>
          </p:txBody>
        </p:sp>
        <p:sp>
          <p:nvSpPr>
            <p:cNvPr id="49" name="Line 105"/>
            <p:cNvSpPr>
              <a:spLocks noChangeShapeType="1"/>
            </p:cNvSpPr>
            <p:nvPr/>
          </p:nvSpPr>
          <p:spPr bwMode="auto">
            <a:xfrm flipV="1">
              <a:off x="9001739" y="2152987"/>
              <a:ext cx="0" cy="244716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1" name="Rectangle 85"/>
            <p:cNvSpPr>
              <a:spLocks noChangeArrowheads="1"/>
            </p:cNvSpPr>
            <p:nvPr/>
          </p:nvSpPr>
          <p:spPr bwMode="auto">
            <a:xfrm>
              <a:off x="5581378" y="1851297"/>
              <a:ext cx="3258328" cy="3077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Mean of each </a:t>
              </a:r>
              <a:r>
                <a:rPr lang="en-GB" sz="1400" b="1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IBMWP </a:t>
              </a:r>
              <a:r>
                <a:rPr lang="en-GB" sz="1400" b="1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s</a:t>
              </a:r>
              <a:r>
                <a:rPr lang="en-GB" sz="1400" b="1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cores </a:t>
              </a:r>
              <a:r>
                <a:rPr lang="en-GB" sz="1400" b="1" dirty="0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in </a:t>
              </a: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each cluster</a:t>
              </a:r>
            </a:p>
          </p:txBody>
        </p:sp>
        <p:grpSp>
          <p:nvGrpSpPr>
            <p:cNvPr id="373" name="Grupo 372"/>
            <p:cNvGrpSpPr/>
            <p:nvPr/>
          </p:nvGrpSpPr>
          <p:grpSpPr>
            <a:xfrm>
              <a:off x="6926278" y="2336322"/>
              <a:ext cx="920283" cy="810642"/>
              <a:chOff x="7386204" y="2534600"/>
              <a:chExt cx="920283" cy="810642"/>
            </a:xfrm>
          </p:grpSpPr>
          <p:sp>
            <p:nvSpPr>
              <p:cNvPr id="374" name="Line 42"/>
              <p:cNvSpPr>
                <a:spLocks noChangeShapeType="1"/>
              </p:cNvSpPr>
              <p:nvPr/>
            </p:nvSpPr>
            <p:spPr bwMode="auto">
              <a:xfrm>
                <a:off x="7386204" y="2656583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00B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375" name="Rectangle 43"/>
              <p:cNvSpPr>
                <a:spLocks noChangeArrowheads="1"/>
              </p:cNvSpPr>
              <p:nvPr/>
            </p:nvSpPr>
            <p:spPr bwMode="auto">
              <a:xfrm>
                <a:off x="7633226" y="2534600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1</a:t>
                </a:r>
              </a:p>
            </p:txBody>
          </p:sp>
          <p:sp>
            <p:nvSpPr>
              <p:cNvPr id="376" name="Line 44"/>
              <p:cNvSpPr>
                <a:spLocks noChangeShapeType="1"/>
              </p:cNvSpPr>
              <p:nvPr/>
            </p:nvSpPr>
            <p:spPr bwMode="auto">
              <a:xfrm>
                <a:off x="7386204" y="2862398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377" name="Rectangle 45"/>
              <p:cNvSpPr>
                <a:spLocks noChangeArrowheads="1"/>
              </p:cNvSpPr>
              <p:nvPr/>
            </p:nvSpPr>
            <p:spPr bwMode="auto">
              <a:xfrm>
                <a:off x="7633226" y="2734252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2</a:t>
                </a:r>
              </a:p>
            </p:txBody>
          </p:sp>
          <p:sp>
            <p:nvSpPr>
              <p:cNvPr id="378" name="Line 46"/>
              <p:cNvSpPr>
                <a:spLocks noChangeShapeType="1"/>
              </p:cNvSpPr>
              <p:nvPr/>
            </p:nvSpPr>
            <p:spPr bwMode="auto">
              <a:xfrm>
                <a:off x="7386204" y="3045144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379" name="Rectangle 47"/>
              <p:cNvSpPr>
                <a:spLocks noChangeArrowheads="1"/>
              </p:cNvSpPr>
              <p:nvPr/>
            </p:nvSpPr>
            <p:spPr bwMode="auto">
              <a:xfrm>
                <a:off x="7633226" y="2937422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3</a:t>
                </a:r>
              </a:p>
            </p:txBody>
          </p:sp>
          <p:sp>
            <p:nvSpPr>
              <p:cNvPr id="380" name="Line 48"/>
              <p:cNvSpPr>
                <a:spLocks noChangeShapeType="1"/>
              </p:cNvSpPr>
              <p:nvPr/>
            </p:nvSpPr>
            <p:spPr bwMode="auto">
              <a:xfrm>
                <a:off x="7386204" y="3237520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381" name="Rectangle 49"/>
              <p:cNvSpPr>
                <a:spLocks noChangeArrowheads="1"/>
              </p:cNvSpPr>
              <p:nvPr/>
            </p:nvSpPr>
            <p:spPr bwMode="auto">
              <a:xfrm>
                <a:off x="7633226" y="3129798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4</a:t>
                </a:r>
              </a:p>
            </p:txBody>
          </p:sp>
        </p:grpSp>
      </p:grpSp>
      <p:grpSp>
        <p:nvGrpSpPr>
          <p:cNvPr id="192" name="Grupo 191"/>
          <p:cNvGrpSpPr/>
          <p:nvPr/>
        </p:nvGrpSpPr>
        <p:grpSpPr>
          <a:xfrm>
            <a:off x="1063922" y="565011"/>
            <a:ext cx="4080040" cy="2272539"/>
            <a:chOff x="1063922" y="565011"/>
            <a:chExt cx="4080040" cy="2272539"/>
          </a:xfrm>
        </p:grpSpPr>
        <p:sp>
          <p:nvSpPr>
            <p:cNvPr id="214" name="Rectangle 6"/>
            <p:cNvSpPr>
              <a:spLocks noChangeArrowheads="1"/>
            </p:cNvSpPr>
            <p:nvPr/>
          </p:nvSpPr>
          <p:spPr bwMode="auto">
            <a:xfrm>
              <a:off x="1063922" y="565011"/>
              <a:ext cx="3383676" cy="2256365"/>
            </a:xfrm>
            <a:prstGeom prst="rect">
              <a:avLst/>
            </a:prstGeom>
            <a:noFill/>
            <a:ln w="6350">
              <a:solidFill>
                <a:srgbClr val="004B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15" name="Oval 214"/>
            <p:cNvSpPr>
              <a:spLocks noChangeAspect="1" noChangeArrowheads="1"/>
            </p:cNvSpPr>
            <p:nvPr/>
          </p:nvSpPr>
          <p:spPr bwMode="auto">
            <a:xfrm>
              <a:off x="3841254" y="2206320"/>
              <a:ext cx="111931" cy="111931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6" name="Oval 215"/>
            <p:cNvSpPr>
              <a:spLocks noChangeAspect="1" noChangeArrowheads="1"/>
            </p:cNvSpPr>
            <p:nvPr/>
          </p:nvSpPr>
          <p:spPr bwMode="auto">
            <a:xfrm>
              <a:off x="2919543" y="1847393"/>
              <a:ext cx="111931" cy="111931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7" name="Oval 216"/>
            <p:cNvSpPr>
              <a:spLocks noChangeAspect="1" noChangeArrowheads="1"/>
            </p:cNvSpPr>
            <p:nvPr/>
          </p:nvSpPr>
          <p:spPr bwMode="auto">
            <a:xfrm>
              <a:off x="3254077" y="986664"/>
              <a:ext cx="111931" cy="111931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8" name="Oval 217"/>
            <p:cNvSpPr>
              <a:spLocks noChangeAspect="1" noChangeArrowheads="1"/>
            </p:cNvSpPr>
            <p:nvPr/>
          </p:nvSpPr>
          <p:spPr bwMode="auto">
            <a:xfrm>
              <a:off x="3522402" y="1126053"/>
              <a:ext cx="114727" cy="114730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9" name="Oval 218"/>
            <p:cNvSpPr>
              <a:spLocks noChangeAspect="1" noChangeArrowheads="1"/>
            </p:cNvSpPr>
            <p:nvPr/>
          </p:nvSpPr>
          <p:spPr bwMode="auto">
            <a:xfrm>
              <a:off x="3226200" y="1187035"/>
              <a:ext cx="111931" cy="111931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0" name="Oval 219"/>
            <p:cNvSpPr>
              <a:spLocks noChangeArrowheads="1"/>
            </p:cNvSpPr>
            <p:nvPr/>
          </p:nvSpPr>
          <p:spPr bwMode="auto">
            <a:xfrm>
              <a:off x="3146051" y="1188778"/>
              <a:ext cx="69695" cy="69695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1" name="Oval 220"/>
            <p:cNvSpPr>
              <a:spLocks noChangeAspect="1" noChangeArrowheads="1"/>
            </p:cNvSpPr>
            <p:nvPr/>
          </p:nvSpPr>
          <p:spPr bwMode="auto">
            <a:xfrm>
              <a:off x="3311575" y="807199"/>
              <a:ext cx="111931" cy="114730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2" name="Oval 221"/>
            <p:cNvSpPr>
              <a:spLocks noChangeAspect="1" noChangeArrowheads="1"/>
            </p:cNvSpPr>
            <p:nvPr/>
          </p:nvSpPr>
          <p:spPr bwMode="auto">
            <a:xfrm>
              <a:off x="3008403" y="875152"/>
              <a:ext cx="114727" cy="114730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3" name="Oval 222"/>
            <p:cNvSpPr>
              <a:spLocks noChangeAspect="1" noChangeArrowheads="1"/>
            </p:cNvSpPr>
            <p:nvPr/>
          </p:nvSpPr>
          <p:spPr bwMode="auto">
            <a:xfrm>
              <a:off x="2257444" y="958786"/>
              <a:ext cx="114727" cy="114730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4" name="Oval 223"/>
            <p:cNvSpPr>
              <a:spLocks noChangeAspect="1" noChangeArrowheads="1"/>
            </p:cNvSpPr>
            <p:nvPr/>
          </p:nvSpPr>
          <p:spPr bwMode="auto">
            <a:xfrm>
              <a:off x="3100749" y="772352"/>
              <a:ext cx="114727" cy="111931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5" name="Oval 224"/>
            <p:cNvSpPr>
              <a:spLocks noChangeAspect="1" noChangeArrowheads="1"/>
            </p:cNvSpPr>
            <p:nvPr/>
          </p:nvSpPr>
          <p:spPr bwMode="auto">
            <a:xfrm>
              <a:off x="3020600" y="939619"/>
              <a:ext cx="114727" cy="111931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6" name="Oval 225"/>
            <p:cNvSpPr>
              <a:spLocks noChangeAspect="1" noChangeArrowheads="1"/>
            </p:cNvSpPr>
            <p:nvPr/>
          </p:nvSpPr>
          <p:spPr bwMode="auto">
            <a:xfrm>
              <a:off x="3435284" y="930908"/>
              <a:ext cx="114727" cy="1119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7" name="Oval 226"/>
            <p:cNvSpPr>
              <a:spLocks noChangeAspect="1" noChangeArrowheads="1"/>
            </p:cNvSpPr>
            <p:nvPr/>
          </p:nvSpPr>
          <p:spPr bwMode="auto">
            <a:xfrm>
              <a:off x="2081464" y="1254988"/>
              <a:ext cx="111931" cy="1119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8" name="Oval 227"/>
            <p:cNvSpPr>
              <a:spLocks noChangeAspect="1" noChangeArrowheads="1"/>
            </p:cNvSpPr>
            <p:nvPr/>
          </p:nvSpPr>
          <p:spPr bwMode="auto">
            <a:xfrm>
              <a:off x="1678978" y="897802"/>
              <a:ext cx="111931" cy="1119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9" name="Oval 228"/>
            <p:cNvSpPr>
              <a:spLocks noChangeAspect="1" noChangeArrowheads="1"/>
            </p:cNvSpPr>
            <p:nvPr/>
          </p:nvSpPr>
          <p:spPr bwMode="auto">
            <a:xfrm>
              <a:off x="2638168" y="1105494"/>
              <a:ext cx="111931" cy="11473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0" name="Oval 229"/>
            <p:cNvSpPr>
              <a:spLocks noChangeAspect="1" noChangeArrowheads="1"/>
            </p:cNvSpPr>
            <p:nvPr/>
          </p:nvSpPr>
          <p:spPr bwMode="auto">
            <a:xfrm>
              <a:off x="3115978" y="1388574"/>
              <a:ext cx="116960" cy="1119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1" name="Oval 230"/>
            <p:cNvSpPr>
              <a:spLocks noChangeAspect="1" noChangeArrowheads="1"/>
            </p:cNvSpPr>
            <p:nvPr/>
          </p:nvSpPr>
          <p:spPr bwMode="auto">
            <a:xfrm>
              <a:off x="3309833" y="1094690"/>
              <a:ext cx="114727" cy="11473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2" name="Oval 231"/>
            <p:cNvSpPr>
              <a:spLocks noChangeAspect="1" noChangeArrowheads="1"/>
            </p:cNvSpPr>
            <p:nvPr/>
          </p:nvSpPr>
          <p:spPr bwMode="auto">
            <a:xfrm>
              <a:off x="1956014" y="955301"/>
              <a:ext cx="111931" cy="11473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3" name="Oval 232"/>
            <p:cNvSpPr>
              <a:spLocks noChangeAspect="1" noChangeArrowheads="1"/>
            </p:cNvSpPr>
            <p:nvPr/>
          </p:nvSpPr>
          <p:spPr bwMode="auto">
            <a:xfrm>
              <a:off x="2090176" y="1321198"/>
              <a:ext cx="114727" cy="11473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4" name="Oval 233"/>
            <p:cNvSpPr>
              <a:spLocks noChangeAspect="1" noChangeArrowheads="1"/>
            </p:cNvSpPr>
            <p:nvPr/>
          </p:nvSpPr>
          <p:spPr bwMode="auto">
            <a:xfrm>
              <a:off x="2342819" y="1227110"/>
              <a:ext cx="111931" cy="11473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5" name="Oval 234"/>
            <p:cNvSpPr>
              <a:spLocks noChangeAspect="1" noChangeArrowheads="1"/>
            </p:cNvSpPr>
            <p:nvPr/>
          </p:nvSpPr>
          <p:spPr bwMode="auto">
            <a:xfrm>
              <a:off x="2923718" y="1230021"/>
              <a:ext cx="111931" cy="11473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6" name="Oval 235"/>
            <p:cNvSpPr>
              <a:spLocks noChangeAspect="1" noChangeArrowheads="1"/>
            </p:cNvSpPr>
            <p:nvPr/>
          </p:nvSpPr>
          <p:spPr bwMode="auto">
            <a:xfrm>
              <a:off x="2118054" y="936134"/>
              <a:ext cx="114727" cy="111931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7" name="Oval 236"/>
            <p:cNvSpPr>
              <a:spLocks noChangeAspect="1" noChangeArrowheads="1"/>
            </p:cNvSpPr>
            <p:nvPr/>
          </p:nvSpPr>
          <p:spPr bwMode="auto">
            <a:xfrm>
              <a:off x="3707093" y="861213"/>
              <a:ext cx="114727" cy="111931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8" name="Oval 237"/>
            <p:cNvSpPr>
              <a:spLocks noChangeAspect="1" noChangeArrowheads="1"/>
            </p:cNvSpPr>
            <p:nvPr/>
          </p:nvSpPr>
          <p:spPr bwMode="auto">
            <a:xfrm>
              <a:off x="3072871" y="1805576"/>
              <a:ext cx="111931" cy="114730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9" name="Oval 238"/>
            <p:cNvSpPr>
              <a:spLocks noChangeAspect="1" noChangeArrowheads="1"/>
            </p:cNvSpPr>
            <p:nvPr/>
          </p:nvSpPr>
          <p:spPr bwMode="auto">
            <a:xfrm>
              <a:off x="2435165" y="1113856"/>
              <a:ext cx="114727" cy="114730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0" name="Oval 239"/>
            <p:cNvSpPr>
              <a:spLocks noChangeAspect="1" noChangeArrowheads="1"/>
            </p:cNvSpPr>
            <p:nvPr/>
          </p:nvSpPr>
          <p:spPr bwMode="auto">
            <a:xfrm>
              <a:off x="3673987" y="845531"/>
              <a:ext cx="111931" cy="114730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1" name="Oval 240"/>
            <p:cNvSpPr>
              <a:spLocks noChangeAspect="1" noChangeArrowheads="1"/>
            </p:cNvSpPr>
            <p:nvPr/>
          </p:nvSpPr>
          <p:spPr bwMode="auto">
            <a:xfrm>
              <a:off x="2612886" y="1680125"/>
              <a:ext cx="114727" cy="114730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2" name="Oval 241"/>
            <p:cNvSpPr>
              <a:spLocks noChangeAspect="1" noChangeArrowheads="1"/>
            </p:cNvSpPr>
            <p:nvPr/>
          </p:nvSpPr>
          <p:spPr bwMode="auto">
            <a:xfrm>
              <a:off x="3065902" y="1739366"/>
              <a:ext cx="114727" cy="111931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3" name="Oval 242"/>
            <p:cNvSpPr>
              <a:spLocks noChangeAspect="1" noChangeArrowheads="1"/>
            </p:cNvSpPr>
            <p:nvPr/>
          </p:nvSpPr>
          <p:spPr bwMode="auto">
            <a:xfrm>
              <a:off x="3297474" y="1443758"/>
              <a:ext cx="111931" cy="114730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4" name="Oval 243"/>
            <p:cNvSpPr>
              <a:spLocks noChangeAspect="1" noChangeArrowheads="1"/>
            </p:cNvSpPr>
            <p:nvPr/>
          </p:nvSpPr>
          <p:spPr bwMode="auto">
            <a:xfrm>
              <a:off x="3183934" y="1215605"/>
              <a:ext cx="114727" cy="114730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5" name="Oval 244"/>
            <p:cNvSpPr>
              <a:spLocks noChangeAspect="1" noChangeArrowheads="1"/>
            </p:cNvSpPr>
            <p:nvPr/>
          </p:nvSpPr>
          <p:spPr bwMode="auto">
            <a:xfrm>
              <a:off x="2513571" y="1178324"/>
              <a:ext cx="114727" cy="111931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6" name="Oval 245"/>
            <p:cNvSpPr>
              <a:spLocks noChangeAspect="1" noChangeArrowheads="1"/>
            </p:cNvSpPr>
            <p:nvPr/>
          </p:nvSpPr>
          <p:spPr bwMode="auto">
            <a:xfrm>
              <a:off x="3261047" y="960528"/>
              <a:ext cx="111931" cy="111931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7" name="Oval 246"/>
            <p:cNvSpPr>
              <a:spLocks noChangeAspect="1" noChangeArrowheads="1"/>
            </p:cNvSpPr>
            <p:nvPr/>
          </p:nvSpPr>
          <p:spPr bwMode="auto">
            <a:xfrm>
              <a:off x="1841018" y="1023253"/>
              <a:ext cx="111931" cy="114730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8" name="Oval 247"/>
            <p:cNvSpPr>
              <a:spLocks noChangeAspect="1" noChangeArrowheads="1"/>
            </p:cNvSpPr>
            <p:nvPr/>
          </p:nvSpPr>
          <p:spPr bwMode="auto">
            <a:xfrm>
              <a:off x="2928254" y="2255106"/>
              <a:ext cx="111931" cy="11473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9" name="Oval 248"/>
            <p:cNvSpPr>
              <a:spLocks noChangeAspect="1" noChangeArrowheads="1"/>
            </p:cNvSpPr>
            <p:nvPr/>
          </p:nvSpPr>
          <p:spPr bwMode="auto">
            <a:xfrm>
              <a:off x="1837533" y="953558"/>
              <a:ext cx="111931" cy="111931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0" name="Oval 249"/>
            <p:cNvSpPr>
              <a:spLocks noChangeAspect="1" noChangeArrowheads="1"/>
            </p:cNvSpPr>
            <p:nvPr/>
          </p:nvSpPr>
          <p:spPr bwMode="auto">
            <a:xfrm>
              <a:off x="2874241" y="835077"/>
              <a:ext cx="114727" cy="111931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1" name="Oval 250"/>
            <p:cNvSpPr>
              <a:spLocks noChangeAspect="1" noChangeArrowheads="1"/>
            </p:cNvSpPr>
            <p:nvPr/>
          </p:nvSpPr>
          <p:spPr bwMode="auto">
            <a:xfrm>
              <a:off x="2341077" y="1647020"/>
              <a:ext cx="111931" cy="111931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2" name="Oval 251"/>
            <p:cNvSpPr>
              <a:spLocks noChangeAspect="1" noChangeArrowheads="1"/>
            </p:cNvSpPr>
            <p:nvPr/>
          </p:nvSpPr>
          <p:spPr bwMode="auto">
            <a:xfrm>
              <a:off x="2170325" y="2122687"/>
              <a:ext cx="114727" cy="11473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3" name="Oval 252"/>
            <p:cNvSpPr>
              <a:spLocks noChangeAspect="1" noChangeArrowheads="1"/>
            </p:cNvSpPr>
            <p:nvPr/>
          </p:nvSpPr>
          <p:spPr bwMode="auto">
            <a:xfrm>
              <a:off x="3450918" y="1338682"/>
              <a:ext cx="114727" cy="11473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4" name="Oval 253"/>
            <p:cNvSpPr>
              <a:spLocks noChangeAspect="1" noChangeArrowheads="1"/>
            </p:cNvSpPr>
            <p:nvPr/>
          </p:nvSpPr>
          <p:spPr bwMode="auto">
            <a:xfrm>
              <a:off x="2706974" y="2317832"/>
              <a:ext cx="111931" cy="111931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5" name="Oval 254"/>
            <p:cNvSpPr>
              <a:spLocks noChangeAspect="1" noChangeArrowheads="1"/>
            </p:cNvSpPr>
            <p:nvPr/>
          </p:nvSpPr>
          <p:spPr bwMode="auto">
            <a:xfrm>
              <a:off x="2644249" y="2169730"/>
              <a:ext cx="111931" cy="111931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6" name="Oval 255"/>
            <p:cNvSpPr>
              <a:spLocks noChangeAspect="1" noChangeArrowheads="1"/>
            </p:cNvSpPr>
            <p:nvPr/>
          </p:nvSpPr>
          <p:spPr bwMode="auto">
            <a:xfrm>
              <a:off x="2859982" y="1058704"/>
              <a:ext cx="114727" cy="111931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7" name="Oval 256"/>
            <p:cNvSpPr>
              <a:spLocks noChangeAspect="1" noChangeArrowheads="1"/>
            </p:cNvSpPr>
            <p:nvPr/>
          </p:nvSpPr>
          <p:spPr bwMode="auto">
            <a:xfrm>
              <a:off x="3421345" y="890833"/>
              <a:ext cx="114727" cy="111931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8" name="Oval 257"/>
            <p:cNvSpPr>
              <a:spLocks noChangeAspect="1" noChangeArrowheads="1"/>
            </p:cNvSpPr>
            <p:nvPr/>
          </p:nvSpPr>
          <p:spPr bwMode="auto">
            <a:xfrm>
              <a:off x="2388901" y="1496668"/>
              <a:ext cx="114727" cy="11473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9" name="Oval 258"/>
            <p:cNvSpPr>
              <a:spLocks noChangeArrowheads="1"/>
            </p:cNvSpPr>
            <p:nvPr/>
          </p:nvSpPr>
          <p:spPr bwMode="auto">
            <a:xfrm>
              <a:off x="3330742" y="1235821"/>
              <a:ext cx="69695" cy="11473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0" name="Oval 259"/>
            <p:cNvSpPr>
              <a:spLocks noChangeAspect="1" noChangeArrowheads="1"/>
            </p:cNvSpPr>
            <p:nvPr/>
          </p:nvSpPr>
          <p:spPr bwMode="auto">
            <a:xfrm>
              <a:off x="2222596" y="2596610"/>
              <a:ext cx="111931" cy="11473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1" name="Oval 260"/>
            <p:cNvSpPr>
              <a:spLocks noChangeAspect="1" noChangeArrowheads="1"/>
            </p:cNvSpPr>
            <p:nvPr/>
          </p:nvSpPr>
          <p:spPr bwMode="auto">
            <a:xfrm>
              <a:off x="2429937" y="1941480"/>
              <a:ext cx="111931" cy="111931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2" name="Oval 261"/>
            <p:cNvSpPr>
              <a:spLocks noChangeAspect="1" noChangeArrowheads="1"/>
            </p:cNvSpPr>
            <p:nvPr/>
          </p:nvSpPr>
          <p:spPr bwMode="auto">
            <a:xfrm>
              <a:off x="3660048" y="716596"/>
              <a:ext cx="111931" cy="11473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3" name="Oval 262"/>
            <p:cNvSpPr>
              <a:spLocks noChangeAspect="1" noChangeArrowheads="1"/>
            </p:cNvSpPr>
            <p:nvPr/>
          </p:nvSpPr>
          <p:spPr bwMode="auto">
            <a:xfrm>
              <a:off x="3383013" y="1491950"/>
              <a:ext cx="111931" cy="111931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4" name="Oval 263"/>
            <p:cNvSpPr>
              <a:spLocks noChangeArrowheads="1"/>
            </p:cNvSpPr>
            <p:nvPr/>
          </p:nvSpPr>
          <p:spPr bwMode="auto">
            <a:xfrm>
              <a:off x="3172186" y="2007690"/>
              <a:ext cx="69695" cy="7143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5" name="Oval 264"/>
            <p:cNvSpPr>
              <a:spLocks noChangeAspect="1" noChangeArrowheads="1"/>
            </p:cNvSpPr>
            <p:nvPr/>
          </p:nvSpPr>
          <p:spPr bwMode="auto">
            <a:xfrm>
              <a:off x="3112304" y="1448735"/>
              <a:ext cx="111931" cy="111931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6" name="Oval 265"/>
            <p:cNvSpPr>
              <a:spLocks noChangeAspect="1" noChangeArrowheads="1"/>
            </p:cNvSpPr>
            <p:nvPr/>
          </p:nvSpPr>
          <p:spPr bwMode="auto">
            <a:xfrm>
              <a:off x="3210518" y="1547706"/>
              <a:ext cx="111931" cy="11473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7" name="Oval 266"/>
            <p:cNvSpPr>
              <a:spLocks noChangeAspect="1" noChangeArrowheads="1"/>
            </p:cNvSpPr>
            <p:nvPr/>
          </p:nvSpPr>
          <p:spPr bwMode="auto">
            <a:xfrm>
              <a:off x="1851472" y="901287"/>
              <a:ext cx="111931" cy="11473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8" name="Oval 267"/>
            <p:cNvSpPr>
              <a:spLocks noChangeArrowheads="1"/>
            </p:cNvSpPr>
            <p:nvPr/>
          </p:nvSpPr>
          <p:spPr bwMode="auto">
            <a:xfrm>
              <a:off x="3159990" y="1002344"/>
              <a:ext cx="69695" cy="7143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9" name="Oval 268"/>
            <p:cNvSpPr>
              <a:spLocks noChangeAspect="1" noChangeArrowheads="1"/>
            </p:cNvSpPr>
            <p:nvPr/>
          </p:nvSpPr>
          <p:spPr bwMode="auto">
            <a:xfrm>
              <a:off x="1598829" y="768867"/>
              <a:ext cx="114727" cy="111931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0" name="Oval 269"/>
            <p:cNvSpPr>
              <a:spLocks noChangeAspect="1" noChangeArrowheads="1"/>
            </p:cNvSpPr>
            <p:nvPr/>
          </p:nvSpPr>
          <p:spPr bwMode="auto">
            <a:xfrm>
              <a:off x="3517174" y="1932768"/>
              <a:ext cx="111931" cy="111931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1" name="Oval 270"/>
            <p:cNvSpPr>
              <a:spLocks noChangeAspect="1" noChangeArrowheads="1"/>
            </p:cNvSpPr>
            <p:nvPr/>
          </p:nvSpPr>
          <p:spPr bwMode="auto">
            <a:xfrm>
              <a:off x="2959617" y="1432709"/>
              <a:ext cx="111931" cy="111931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2" name="Oval 271"/>
            <p:cNvSpPr>
              <a:spLocks noChangeAspect="1" noChangeArrowheads="1"/>
            </p:cNvSpPr>
            <p:nvPr/>
          </p:nvSpPr>
          <p:spPr bwMode="auto">
            <a:xfrm>
              <a:off x="2466528" y="958786"/>
              <a:ext cx="111931" cy="111931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3" name="Oval 272"/>
            <p:cNvSpPr>
              <a:spLocks noChangeAspect="1" noChangeArrowheads="1"/>
            </p:cNvSpPr>
            <p:nvPr/>
          </p:nvSpPr>
          <p:spPr bwMode="auto">
            <a:xfrm>
              <a:off x="3606035" y="995375"/>
              <a:ext cx="114727" cy="114730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4" name="Oval 273"/>
            <p:cNvSpPr>
              <a:spLocks noChangeAspect="1" noChangeArrowheads="1"/>
            </p:cNvSpPr>
            <p:nvPr/>
          </p:nvSpPr>
          <p:spPr bwMode="auto">
            <a:xfrm>
              <a:off x="3367331" y="1263699"/>
              <a:ext cx="111931" cy="111931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6" name="Oval 275"/>
            <p:cNvSpPr>
              <a:spLocks noChangeAspect="1" noChangeArrowheads="1"/>
            </p:cNvSpPr>
            <p:nvPr/>
          </p:nvSpPr>
          <p:spPr bwMode="auto">
            <a:xfrm>
              <a:off x="3118173" y="997118"/>
              <a:ext cx="114727" cy="114730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7" name="Oval 276"/>
            <p:cNvSpPr>
              <a:spLocks noChangeAspect="1" noChangeArrowheads="1"/>
            </p:cNvSpPr>
            <p:nvPr/>
          </p:nvSpPr>
          <p:spPr bwMode="auto">
            <a:xfrm>
              <a:off x="3130369" y="1185293"/>
              <a:ext cx="111931" cy="114730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8" name="Oval 277"/>
            <p:cNvSpPr>
              <a:spLocks noChangeAspect="1" noChangeArrowheads="1"/>
            </p:cNvSpPr>
            <p:nvPr/>
          </p:nvSpPr>
          <p:spPr bwMode="auto">
            <a:xfrm>
              <a:off x="2931739" y="1286351"/>
              <a:ext cx="111931" cy="111931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9" name="Oval 278"/>
            <p:cNvSpPr>
              <a:spLocks noChangeAspect="1" noChangeArrowheads="1"/>
            </p:cNvSpPr>
            <p:nvPr/>
          </p:nvSpPr>
          <p:spPr bwMode="auto">
            <a:xfrm>
              <a:off x="3470131" y="1035450"/>
              <a:ext cx="111931" cy="111931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0" name="Oval 279"/>
            <p:cNvSpPr>
              <a:spLocks noChangeAspect="1" noChangeArrowheads="1"/>
            </p:cNvSpPr>
            <p:nvPr/>
          </p:nvSpPr>
          <p:spPr bwMode="auto">
            <a:xfrm>
              <a:off x="2065783" y="1176581"/>
              <a:ext cx="111931" cy="111931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1" name="Rectangle 86"/>
            <p:cNvSpPr>
              <a:spLocks noChangeArrowheads="1"/>
            </p:cNvSpPr>
            <p:nvPr/>
          </p:nvSpPr>
          <p:spPr bwMode="auto">
            <a:xfrm>
              <a:off x="3748198" y="2114827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282" name="Rectangle 87"/>
            <p:cNvSpPr>
              <a:spLocks noChangeArrowheads="1"/>
            </p:cNvSpPr>
            <p:nvPr/>
          </p:nvSpPr>
          <p:spPr bwMode="auto">
            <a:xfrm>
              <a:off x="2841698" y="1756675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3" name="Rectangle 88"/>
            <p:cNvSpPr>
              <a:spLocks noChangeArrowheads="1"/>
            </p:cNvSpPr>
            <p:nvPr/>
          </p:nvSpPr>
          <p:spPr bwMode="auto">
            <a:xfrm>
              <a:off x="3322630" y="935297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284" name="Rectangle 89"/>
            <p:cNvSpPr>
              <a:spLocks noChangeArrowheads="1"/>
            </p:cNvSpPr>
            <p:nvPr/>
          </p:nvSpPr>
          <p:spPr bwMode="auto">
            <a:xfrm>
              <a:off x="3624524" y="1134158"/>
              <a:ext cx="7694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85" name="Rectangle 90"/>
            <p:cNvSpPr>
              <a:spLocks noChangeArrowheads="1"/>
            </p:cNvSpPr>
            <p:nvPr/>
          </p:nvSpPr>
          <p:spPr bwMode="auto">
            <a:xfrm>
              <a:off x="3278220" y="1123106"/>
              <a:ext cx="8976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86" name="Rectangle 91"/>
            <p:cNvSpPr>
              <a:spLocks noChangeArrowheads="1"/>
            </p:cNvSpPr>
            <p:nvPr/>
          </p:nvSpPr>
          <p:spPr bwMode="auto">
            <a:xfrm>
              <a:off x="3174860" y="1076704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87" name="Rectangle 92"/>
            <p:cNvSpPr>
              <a:spLocks noChangeArrowheads="1"/>
            </p:cNvSpPr>
            <p:nvPr/>
          </p:nvSpPr>
          <p:spPr bwMode="auto">
            <a:xfrm>
              <a:off x="3373993" y="735874"/>
              <a:ext cx="6412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88" name="Rectangle 93"/>
            <p:cNvSpPr>
              <a:spLocks noChangeArrowheads="1"/>
            </p:cNvSpPr>
            <p:nvPr/>
          </p:nvSpPr>
          <p:spPr bwMode="auto">
            <a:xfrm>
              <a:off x="3012088" y="741594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9" name="Rectangle 94"/>
            <p:cNvSpPr>
              <a:spLocks noChangeArrowheads="1"/>
            </p:cNvSpPr>
            <p:nvPr/>
          </p:nvSpPr>
          <p:spPr bwMode="auto">
            <a:xfrm>
              <a:off x="2345455" y="898435"/>
              <a:ext cx="7053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90" name="Rectangle 95"/>
            <p:cNvSpPr>
              <a:spLocks noChangeArrowheads="1"/>
            </p:cNvSpPr>
            <p:nvPr/>
          </p:nvSpPr>
          <p:spPr bwMode="auto">
            <a:xfrm>
              <a:off x="3178630" y="694897"/>
              <a:ext cx="9618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1" name="Rectangle 96"/>
            <p:cNvSpPr>
              <a:spLocks noChangeArrowheads="1"/>
            </p:cNvSpPr>
            <p:nvPr/>
          </p:nvSpPr>
          <p:spPr bwMode="auto">
            <a:xfrm>
              <a:off x="2980679" y="954163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2" name="Rectangle 97"/>
            <p:cNvSpPr>
              <a:spLocks noChangeArrowheads="1"/>
            </p:cNvSpPr>
            <p:nvPr/>
          </p:nvSpPr>
          <p:spPr bwMode="auto">
            <a:xfrm>
              <a:off x="3492641" y="886342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293" name="Rectangle 98"/>
            <p:cNvSpPr>
              <a:spLocks noChangeArrowheads="1"/>
            </p:cNvSpPr>
            <p:nvPr/>
          </p:nvSpPr>
          <p:spPr bwMode="auto">
            <a:xfrm>
              <a:off x="1999797" y="1253458"/>
              <a:ext cx="4571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94" name="Rectangle 99"/>
            <p:cNvSpPr>
              <a:spLocks noChangeArrowheads="1"/>
            </p:cNvSpPr>
            <p:nvPr/>
          </p:nvSpPr>
          <p:spPr bwMode="auto">
            <a:xfrm>
              <a:off x="1608002" y="874013"/>
              <a:ext cx="11541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 </a:t>
              </a:r>
            </a:p>
          </p:txBody>
        </p:sp>
        <p:sp>
          <p:nvSpPr>
            <p:cNvPr id="295" name="Rectangle 100"/>
            <p:cNvSpPr>
              <a:spLocks noChangeArrowheads="1"/>
            </p:cNvSpPr>
            <p:nvPr/>
          </p:nvSpPr>
          <p:spPr bwMode="auto">
            <a:xfrm>
              <a:off x="2616532" y="971766"/>
              <a:ext cx="7409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6" name="Rectangle 101"/>
            <p:cNvSpPr>
              <a:spLocks noChangeArrowheads="1"/>
            </p:cNvSpPr>
            <p:nvPr/>
          </p:nvSpPr>
          <p:spPr bwMode="auto">
            <a:xfrm>
              <a:off x="3057176" y="1504653"/>
              <a:ext cx="8976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97" name="Rectangle 102"/>
            <p:cNvSpPr>
              <a:spLocks noChangeArrowheads="1"/>
            </p:cNvSpPr>
            <p:nvPr/>
          </p:nvSpPr>
          <p:spPr bwMode="auto">
            <a:xfrm>
              <a:off x="3370818" y="1043122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8" name="Rectangle 103"/>
            <p:cNvSpPr>
              <a:spLocks noChangeArrowheads="1"/>
            </p:cNvSpPr>
            <p:nvPr/>
          </p:nvSpPr>
          <p:spPr bwMode="auto">
            <a:xfrm>
              <a:off x="2023926" y="964485"/>
              <a:ext cx="6412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99" name="Rectangle 104"/>
            <p:cNvSpPr>
              <a:spLocks noChangeArrowheads="1"/>
            </p:cNvSpPr>
            <p:nvPr/>
          </p:nvSpPr>
          <p:spPr bwMode="auto">
            <a:xfrm>
              <a:off x="2197853" y="1305807"/>
              <a:ext cx="4571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300" name="Rectangle 105"/>
            <p:cNvSpPr>
              <a:spLocks noChangeArrowheads="1"/>
            </p:cNvSpPr>
            <p:nvPr/>
          </p:nvSpPr>
          <p:spPr bwMode="auto">
            <a:xfrm>
              <a:off x="2301277" y="1210557"/>
              <a:ext cx="7053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301" name="Rectangle 106"/>
            <p:cNvSpPr>
              <a:spLocks noChangeArrowheads="1"/>
            </p:cNvSpPr>
            <p:nvPr/>
          </p:nvSpPr>
          <p:spPr bwMode="auto">
            <a:xfrm>
              <a:off x="2812845" y="1230611"/>
              <a:ext cx="9618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2" name="Rectangle 107"/>
            <p:cNvSpPr>
              <a:spLocks noChangeArrowheads="1"/>
            </p:cNvSpPr>
            <p:nvPr/>
          </p:nvSpPr>
          <p:spPr bwMode="auto">
            <a:xfrm>
              <a:off x="2179324" y="858972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303" name="Rectangle 108"/>
            <p:cNvSpPr>
              <a:spLocks noChangeArrowheads="1"/>
            </p:cNvSpPr>
            <p:nvPr/>
          </p:nvSpPr>
          <p:spPr bwMode="auto">
            <a:xfrm>
              <a:off x="3803146" y="876086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304" name="Rectangle 109"/>
            <p:cNvSpPr>
              <a:spLocks noChangeArrowheads="1"/>
            </p:cNvSpPr>
            <p:nvPr/>
          </p:nvSpPr>
          <p:spPr bwMode="auto">
            <a:xfrm>
              <a:off x="3174708" y="1790230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5" name="Rectangle 110"/>
            <p:cNvSpPr>
              <a:spLocks noChangeArrowheads="1"/>
            </p:cNvSpPr>
            <p:nvPr/>
          </p:nvSpPr>
          <p:spPr bwMode="auto">
            <a:xfrm>
              <a:off x="2364400" y="1060927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306" name="Rectangle 111"/>
            <p:cNvSpPr>
              <a:spLocks noChangeArrowheads="1"/>
            </p:cNvSpPr>
            <p:nvPr/>
          </p:nvSpPr>
          <p:spPr bwMode="auto">
            <a:xfrm>
              <a:off x="3596221" y="782137"/>
              <a:ext cx="7694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7" name="Rectangle 112"/>
            <p:cNvSpPr>
              <a:spLocks noChangeArrowheads="1"/>
            </p:cNvSpPr>
            <p:nvPr/>
          </p:nvSpPr>
          <p:spPr bwMode="auto">
            <a:xfrm>
              <a:off x="2696360" y="1649347"/>
              <a:ext cx="8976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8" name="Rectangle 113"/>
            <p:cNvSpPr>
              <a:spLocks noChangeArrowheads="1"/>
            </p:cNvSpPr>
            <p:nvPr/>
          </p:nvSpPr>
          <p:spPr bwMode="auto">
            <a:xfrm>
              <a:off x="2986055" y="1660971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9" name="Rectangle 114"/>
            <p:cNvSpPr>
              <a:spLocks noChangeArrowheads="1"/>
            </p:cNvSpPr>
            <p:nvPr/>
          </p:nvSpPr>
          <p:spPr bwMode="auto">
            <a:xfrm>
              <a:off x="3311395" y="1462976"/>
              <a:ext cx="6412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310" name="Rectangle 115"/>
            <p:cNvSpPr>
              <a:spLocks noChangeArrowheads="1"/>
            </p:cNvSpPr>
            <p:nvPr/>
          </p:nvSpPr>
          <p:spPr bwMode="auto">
            <a:xfrm>
              <a:off x="3216984" y="1178418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311" name="Rectangle 116"/>
            <p:cNvSpPr>
              <a:spLocks noChangeArrowheads="1"/>
            </p:cNvSpPr>
            <p:nvPr/>
          </p:nvSpPr>
          <p:spPr bwMode="auto">
            <a:xfrm>
              <a:off x="2481558" y="1192351"/>
              <a:ext cx="5337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2" name="Rectangle 117"/>
            <p:cNvSpPr>
              <a:spLocks noChangeArrowheads="1"/>
            </p:cNvSpPr>
            <p:nvPr/>
          </p:nvSpPr>
          <p:spPr bwMode="auto">
            <a:xfrm>
              <a:off x="3227495" y="826425"/>
              <a:ext cx="9618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3" name="Rectangle 118"/>
            <p:cNvSpPr>
              <a:spLocks noChangeArrowheads="1"/>
            </p:cNvSpPr>
            <p:nvPr/>
          </p:nvSpPr>
          <p:spPr bwMode="auto">
            <a:xfrm>
              <a:off x="1848230" y="1100024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314" name="Rectangle 119"/>
            <p:cNvSpPr>
              <a:spLocks noChangeArrowheads="1"/>
            </p:cNvSpPr>
            <p:nvPr/>
          </p:nvSpPr>
          <p:spPr bwMode="auto">
            <a:xfrm>
              <a:off x="2847191" y="2161779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5" name="Rectangle 120"/>
            <p:cNvSpPr>
              <a:spLocks noChangeArrowheads="1"/>
            </p:cNvSpPr>
            <p:nvPr/>
          </p:nvSpPr>
          <p:spPr bwMode="auto">
            <a:xfrm>
              <a:off x="1754218" y="904012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316" name="Rectangle 121"/>
            <p:cNvSpPr>
              <a:spLocks noChangeArrowheads="1"/>
            </p:cNvSpPr>
            <p:nvPr/>
          </p:nvSpPr>
          <p:spPr bwMode="auto">
            <a:xfrm>
              <a:off x="2848015" y="863309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317" name="Rectangle 122"/>
            <p:cNvSpPr>
              <a:spLocks noChangeArrowheads="1"/>
            </p:cNvSpPr>
            <p:nvPr/>
          </p:nvSpPr>
          <p:spPr bwMode="auto">
            <a:xfrm>
              <a:off x="2304649" y="1674740"/>
              <a:ext cx="7694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8" name="Rectangle 123"/>
            <p:cNvSpPr>
              <a:spLocks noChangeArrowheads="1"/>
            </p:cNvSpPr>
            <p:nvPr/>
          </p:nvSpPr>
          <p:spPr bwMode="auto">
            <a:xfrm>
              <a:off x="2241401" y="2023292"/>
              <a:ext cx="8976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9" name="Rectangle 124"/>
            <p:cNvSpPr>
              <a:spLocks noChangeArrowheads="1"/>
            </p:cNvSpPr>
            <p:nvPr/>
          </p:nvSpPr>
          <p:spPr bwMode="auto">
            <a:xfrm>
              <a:off x="3557057" y="1262791"/>
              <a:ext cx="8247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320" name="Rectangle 125"/>
            <p:cNvSpPr>
              <a:spLocks noChangeArrowheads="1"/>
            </p:cNvSpPr>
            <p:nvPr/>
          </p:nvSpPr>
          <p:spPr bwMode="auto">
            <a:xfrm>
              <a:off x="2793345" y="2319328"/>
              <a:ext cx="6412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1" name="Rectangle 126"/>
            <p:cNvSpPr>
              <a:spLocks noChangeArrowheads="1"/>
            </p:cNvSpPr>
            <p:nvPr/>
          </p:nvSpPr>
          <p:spPr bwMode="auto">
            <a:xfrm>
              <a:off x="2558285" y="2152778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2" name="Rectangle 127"/>
            <p:cNvSpPr>
              <a:spLocks noChangeArrowheads="1"/>
            </p:cNvSpPr>
            <p:nvPr/>
          </p:nvSpPr>
          <p:spPr bwMode="auto">
            <a:xfrm>
              <a:off x="2818813" y="1053156"/>
              <a:ext cx="10259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 </a:t>
              </a:r>
            </a:p>
          </p:txBody>
        </p:sp>
        <p:sp>
          <p:nvSpPr>
            <p:cNvPr id="323" name="Rectangle 128"/>
            <p:cNvSpPr>
              <a:spLocks noChangeArrowheads="1"/>
            </p:cNvSpPr>
            <p:nvPr/>
          </p:nvSpPr>
          <p:spPr bwMode="auto">
            <a:xfrm>
              <a:off x="3467392" y="760078"/>
              <a:ext cx="9618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324" name="Rectangle 129"/>
            <p:cNvSpPr>
              <a:spLocks noChangeArrowheads="1"/>
            </p:cNvSpPr>
            <p:nvPr/>
          </p:nvSpPr>
          <p:spPr bwMode="auto">
            <a:xfrm>
              <a:off x="2304564" y="1503826"/>
              <a:ext cx="11778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325" name="Rectangle 130"/>
            <p:cNvSpPr>
              <a:spLocks noChangeArrowheads="1"/>
            </p:cNvSpPr>
            <p:nvPr/>
          </p:nvSpPr>
          <p:spPr bwMode="auto">
            <a:xfrm>
              <a:off x="3390363" y="1126595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326" name="Rectangle 131"/>
            <p:cNvSpPr>
              <a:spLocks noChangeArrowheads="1"/>
            </p:cNvSpPr>
            <p:nvPr/>
          </p:nvSpPr>
          <p:spPr bwMode="auto">
            <a:xfrm>
              <a:off x="2293732" y="2484346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327" name="Rectangle 132"/>
            <p:cNvSpPr>
              <a:spLocks noChangeArrowheads="1"/>
            </p:cNvSpPr>
            <p:nvPr/>
          </p:nvSpPr>
          <p:spPr bwMode="auto">
            <a:xfrm>
              <a:off x="2435851" y="2030189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328" name="Rectangle 133"/>
            <p:cNvSpPr>
              <a:spLocks noChangeArrowheads="1"/>
            </p:cNvSpPr>
            <p:nvPr/>
          </p:nvSpPr>
          <p:spPr bwMode="auto">
            <a:xfrm>
              <a:off x="3770895" y="688800"/>
              <a:ext cx="7694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329" name="Rectangle 134"/>
            <p:cNvSpPr>
              <a:spLocks noChangeArrowheads="1"/>
            </p:cNvSpPr>
            <p:nvPr/>
          </p:nvSpPr>
          <p:spPr bwMode="auto">
            <a:xfrm>
              <a:off x="3436125" y="1562085"/>
              <a:ext cx="8976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330" name="Rectangle 135"/>
            <p:cNvSpPr>
              <a:spLocks noChangeArrowheads="1"/>
            </p:cNvSpPr>
            <p:nvPr/>
          </p:nvSpPr>
          <p:spPr bwMode="auto">
            <a:xfrm>
              <a:off x="3246573" y="1892868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1" name="Rectangle 136"/>
            <p:cNvSpPr>
              <a:spLocks noChangeArrowheads="1"/>
            </p:cNvSpPr>
            <p:nvPr/>
          </p:nvSpPr>
          <p:spPr bwMode="auto">
            <a:xfrm>
              <a:off x="3053766" y="1384659"/>
              <a:ext cx="6412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332" name="Rectangle 137"/>
            <p:cNvSpPr>
              <a:spLocks noChangeArrowheads="1"/>
            </p:cNvSpPr>
            <p:nvPr/>
          </p:nvSpPr>
          <p:spPr bwMode="auto">
            <a:xfrm>
              <a:off x="3300817" y="1592660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3" name="Rectangle 138"/>
            <p:cNvSpPr>
              <a:spLocks noChangeArrowheads="1"/>
            </p:cNvSpPr>
            <p:nvPr/>
          </p:nvSpPr>
          <p:spPr bwMode="auto">
            <a:xfrm>
              <a:off x="1948501" y="796159"/>
              <a:ext cx="7053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334" name="Rectangle 139"/>
            <p:cNvSpPr>
              <a:spLocks noChangeArrowheads="1"/>
            </p:cNvSpPr>
            <p:nvPr/>
          </p:nvSpPr>
          <p:spPr bwMode="auto">
            <a:xfrm>
              <a:off x="3176869" y="1008656"/>
              <a:ext cx="9618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335" name="Rectangle 140"/>
            <p:cNvSpPr>
              <a:spLocks noChangeArrowheads="1"/>
            </p:cNvSpPr>
            <p:nvPr/>
          </p:nvSpPr>
          <p:spPr bwMode="auto">
            <a:xfrm>
              <a:off x="1708709" y="723973"/>
              <a:ext cx="11541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 </a:t>
              </a:r>
            </a:p>
          </p:txBody>
        </p:sp>
        <p:sp>
          <p:nvSpPr>
            <p:cNvPr id="336" name="Rectangle 141"/>
            <p:cNvSpPr>
              <a:spLocks noChangeArrowheads="1"/>
            </p:cNvSpPr>
            <p:nvPr/>
          </p:nvSpPr>
          <p:spPr bwMode="auto">
            <a:xfrm>
              <a:off x="3599480" y="1958470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7" name="Rectangle 142"/>
            <p:cNvSpPr>
              <a:spLocks noChangeArrowheads="1"/>
            </p:cNvSpPr>
            <p:nvPr/>
          </p:nvSpPr>
          <p:spPr bwMode="auto">
            <a:xfrm flipH="1">
              <a:off x="2883386" y="1422661"/>
              <a:ext cx="4571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8" name="Rectangle 143"/>
            <p:cNvSpPr>
              <a:spLocks noChangeArrowheads="1"/>
            </p:cNvSpPr>
            <p:nvPr/>
          </p:nvSpPr>
          <p:spPr bwMode="auto">
            <a:xfrm>
              <a:off x="2525392" y="890976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9" name="Rectangle 144"/>
            <p:cNvSpPr>
              <a:spLocks noChangeArrowheads="1"/>
            </p:cNvSpPr>
            <p:nvPr/>
          </p:nvSpPr>
          <p:spPr bwMode="auto">
            <a:xfrm>
              <a:off x="3704023" y="1014333"/>
              <a:ext cx="7694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0" name="Rectangle 145"/>
            <p:cNvSpPr>
              <a:spLocks noChangeArrowheads="1"/>
            </p:cNvSpPr>
            <p:nvPr/>
          </p:nvSpPr>
          <p:spPr bwMode="auto">
            <a:xfrm>
              <a:off x="3442239" y="1201097"/>
              <a:ext cx="8976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341" name="Rectangle 146"/>
            <p:cNvSpPr>
              <a:spLocks noChangeArrowheads="1"/>
            </p:cNvSpPr>
            <p:nvPr/>
          </p:nvSpPr>
          <p:spPr bwMode="auto">
            <a:xfrm>
              <a:off x="3278367" y="1344751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342" name="Rectangle 147"/>
            <p:cNvSpPr>
              <a:spLocks noChangeArrowheads="1"/>
            </p:cNvSpPr>
            <p:nvPr/>
          </p:nvSpPr>
          <p:spPr bwMode="auto">
            <a:xfrm>
              <a:off x="3113577" y="858254"/>
              <a:ext cx="7508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343" name="Rectangle 148"/>
            <p:cNvSpPr>
              <a:spLocks noChangeArrowheads="1"/>
            </p:cNvSpPr>
            <p:nvPr/>
          </p:nvSpPr>
          <p:spPr bwMode="auto">
            <a:xfrm>
              <a:off x="3059141" y="1122686"/>
              <a:ext cx="833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344" name="Rectangle 149"/>
            <p:cNvSpPr>
              <a:spLocks noChangeArrowheads="1"/>
            </p:cNvSpPr>
            <p:nvPr/>
          </p:nvSpPr>
          <p:spPr bwMode="auto">
            <a:xfrm>
              <a:off x="2881963" y="1287649"/>
              <a:ext cx="83655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5" name="Rectangle 150"/>
            <p:cNvSpPr>
              <a:spLocks noChangeArrowheads="1"/>
            </p:cNvSpPr>
            <p:nvPr/>
          </p:nvSpPr>
          <p:spPr bwMode="auto">
            <a:xfrm>
              <a:off x="3527833" y="977881"/>
              <a:ext cx="9618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1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6" name="Rectangle 151"/>
            <p:cNvSpPr>
              <a:spLocks noChangeArrowheads="1"/>
            </p:cNvSpPr>
            <p:nvPr/>
          </p:nvSpPr>
          <p:spPr bwMode="auto">
            <a:xfrm>
              <a:off x="1998833" y="1088616"/>
              <a:ext cx="4571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360" name="Rectangle 152"/>
            <p:cNvSpPr>
              <a:spLocks noChangeArrowheads="1"/>
            </p:cNvSpPr>
            <p:nvPr/>
          </p:nvSpPr>
          <p:spPr bwMode="auto">
            <a:xfrm>
              <a:off x="3613826" y="2622106"/>
              <a:ext cx="78867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1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Stress: 0,12</a:t>
              </a:r>
              <a:endParaRPr kumimoji="0" lang="pt-PT" altLang="pt-PT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5" name="Oval 364"/>
            <p:cNvSpPr>
              <a:spLocks noChangeAspect="1" noChangeArrowheads="1"/>
            </p:cNvSpPr>
            <p:nvPr/>
          </p:nvSpPr>
          <p:spPr bwMode="auto">
            <a:xfrm>
              <a:off x="3194053" y="1360354"/>
              <a:ext cx="111931" cy="114730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1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grpSp>
          <p:nvGrpSpPr>
            <p:cNvPr id="423" name="Grupo 422"/>
            <p:cNvGrpSpPr/>
            <p:nvPr/>
          </p:nvGrpSpPr>
          <p:grpSpPr>
            <a:xfrm>
              <a:off x="4558553" y="744689"/>
              <a:ext cx="585409" cy="1310706"/>
              <a:chOff x="4558553" y="744689"/>
              <a:chExt cx="585409" cy="1310706"/>
            </a:xfrm>
          </p:grpSpPr>
          <p:grpSp>
            <p:nvGrpSpPr>
              <p:cNvPr id="424" name="Grupo 423"/>
              <p:cNvGrpSpPr/>
              <p:nvPr/>
            </p:nvGrpSpPr>
            <p:grpSpPr>
              <a:xfrm>
                <a:off x="4579213" y="744689"/>
                <a:ext cx="564630" cy="184666"/>
                <a:chOff x="4579213" y="744689"/>
                <a:chExt cx="564630" cy="184666"/>
              </a:xfrm>
            </p:grpSpPr>
            <p:sp>
              <p:nvSpPr>
                <p:cNvPr id="440" name="Oval 439"/>
                <p:cNvSpPr>
                  <a:spLocks noChangeAspect="1" noChangeArrowheads="1"/>
                </p:cNvSpPr>
                <p:nvPr/>
              </p:nvSpPr>
              <p:spPr bwMode="auto">
                <a:xfrm>
                  <a:off x="4579213" y="794930"/>
                  <a:ext cx="111933" cy="111933"/>
                </a:xfrm>
                <a:prstGeom prst="ellipse">
                  <a:avLst/>
                </a:prstGeom>
                <a:solidFill>
                  <a:srgbClr val="00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441" name="Rectangle 10"/>
                <p:cNvSpPr>
                  <a:spLocks noChangeArrowheads="1"/>
                </p:cNvSpPr>
                <p:nvPr/>
              </p:nvSpPr>
              <p:spPr bwMode="auto">
                <a:xfrm>
                  <a:off x="4754313" y="744689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dec'15</a:t>
                  </a:r>
                </a:p>
              </p:txBody>
            </p:sp>
          </p:grpSp>
          <p:grpSp>
            <p:nvGrpSpPr>
              <p:cNvPr id="425" name="Grupo 424"/>
              <p:cNvGrpSpPr/>
              <p:nvPr/>
            </p:nvGrpSpPr>
            <p:grpSpPr>
              <a:xfrm>
                <a:off x="4560699" y="977660"/>
                <a:ext cx="579057" cy="184666"/>
                <a:chOff x="5321501" y="752175"/>
                <a:chExt cx="579057" cy="184666"/>
              </a:xfrm>
            </p:grpSpPr>
            <p:sp>
              <p:nvSpPr>
                <p:cNvPr id="438" name="Oval 437"/>
                <p:cNvSpPr>
                  <a:spLocks noChangeAspect="1" noChangeArrowheads="1"/>
                </p:cNvSpPr>
                <p:nvPr/>
              </p:nvSpPr>
              <p:spPr bwMode="auto">
                <a:xfrm>
                  <a:off x="5321501" y="800828"/>
                  <a:ext cx="111933" cy="114730"/>
                </a:xfrm>
                <a:prstGeom prst="ellipse">
                  <a:avLst/>
                </a:prstGeom>
                <a:solidFill>
                  <a:srgbClr val="FF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439" name="Rectangle 12"/>
                <p:cNvSpPr>
                  <a:spLocks noChangeArrowheads="1"/>
                </p:cNvSpPr>
                <p:nvPr/>
              </p:nvSpPr>
              <p:spPr bwMode="auto">
                <a:xfrm>
                  <a:off x="5496601" y="752175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mar'16</a:t>
                  </a:r>
                </a:p>
              </p:txBody>
            </p:sp>
          </p:grpSp>
          <p:grpSp>
            <p:nvGrpSpPr>
              <p:cNvPr id="426" name="Grupo 425"/>
              <p:cNvGrpSpPr/>
              <p:nvPr/>
            </p:nvGrpSpPr>
            <p:grpSpPr>
              <a:xfrm>
                <a:off x="4560613" y="1454218"/>
                <a:ext cx="564630" cy="184666"/>
                <a:chOff x="6798122" y="748362"/>
                <a:chExt cx="564630" cy="184666"/>
              </a:xfrm>
            </p:grpSpPr>
            <p:sp>
              <p:nvSpPr>
                <p:cNvPr id="436" name="Oval 435"/>
                <p:cNvSpPr>
                  <a:spLocks noChangeAspect="1" noChangeArrowheads="1"/>
                </p:cNvSpPr>
                <p:nvPr/>
              </p:nvSpPr>
              <p:spPr bwMode="auto">
                <a:xfrm>
                  <a:off x="6798122" y="797015"/>
                  <a:ext cx="111933" cy="114730"/>
                </a:xfrm>
                <a:prstGeom prst="ellipse">
                  <a:avLst/>
                </a:prstGeom>
                <a:solidFill>
                  <a:schemeClr val="accent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437" name="Rectangle 16"/>
                <p:cNvSpPr>
                  <a:spLocks noChangeArrowheads="1"/>
                </p:cNvSpPr>
                <p:nvPr/>
              </p:nvSpPr>
              <p:spPr bwMode="auto">
                <a:xfrm>
                  <a:off x="6973222" y="748362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sep'16</a:t>
                  </a:r>
                </a:p>
              </p:txBody>
            </p:sp>
          </p:grpSp>
          <p:grpSp>
            <p:nvGrpSpPr>
              <p:cNvPr id="427" name="Grupo 426"/>
              <p:cNvGrpSpPr/>
              <p:nvPr/>
            </p:nvGrpSpPr>
            <p:grpSpPr>
              <a:xfrm>
                <a:off x="4575400" y="1657873"/>
                <a:ext cx="564630" cy="184666"/>
                <a:chOff x="7515872" y="767420"/>
                <a:chExt cx="564630" cy="184666"/>
              </a:xfrm>
            </p:grpSpPr>
            <p:sp>
              <p:nvSpPr>
                <p:cNvPr id="434" name="Oval 433"/>
                <p:cNvSpPr>
                  <a:spLocks noChangeAspect="1" noChangeArrowheads="1"/>
                </p:cNvSpPr>
                <p:nvPr/>
              </p:nvSpPr>
              <p:spPr bwMode="auto">
                <a:xfrm>
                  <a:off x="7515872" y="816073"/>
                  <a:ext cx="111933" cy="114730"/>
                </a:xfrm>
                <a:prstGeom prst="ellipse">
                  <a:avLst/>
                </a:prstGeom>
                <a:solidFill>
                  <a:srgbClr val="00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435" name="Rectangle 18"/>
                <p:cNvSpPr>
                  <a:spLocks noChangeArrowheads="1"/>
                </p:cNvSpPr>
                <p:nvPr/>
              </p:nvSpPr>
              <p:spPr bwMode="auto">
                <a:xfrm>
                  <a:off x="7690972" y="767420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dec'16</a:t>
                  </a:r>
                </a:p>
              </p:txBody>
            </p:sp>
          </p:grpSp>
          <p:grpSp>
            <p:nvGrpSpPr>
              <p:cNvPr id="428" name="Grupo 427"/>
              <p:cNvGrpSpPr/>
              <p:nvPr/>
            </p:nvGrpSpPr>
            <p:grpSpPr>
              <a:xfrm>
                <a:off x="4564905" y="1870729"/>
                <a:ext cx="579057" cy="184666"/>
                <a:chOff x="8225267" y="760050"/>
                <a:chExt cx="579057" cy="184666"/>
              </a:xfrm>
            </p:grpSpPr>
            <p:sp>
              <p:nvSpPr>
                <p:cNvPr id="432" name="Oval 431"/>
                <p:cNvSpPr>
                  <a:spLocks noChangeAspect="1" noChangeArrowheads="1"/>
                </p:cNvSpPr>
                <p:nvPr/>
              </p:nvSpPr>
              <p:spPr bwMode="auto">
                <a:xfrm>
                  <a:off x="8225267" y="810290"/>
                  <a:ext cx="111933" cy="114730"/>
                </a:xfrm>
                <a:prstGeom prst="ellipse">
                  <a:avLst/>
                </a:prstGeom>
                <a:solidFill>
                  <a:srgbClr val="FFBB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433" name="Rectangle 20"/>
                <p:cNvSpPr>
                  <a:spLocks noChangeArrowheads="1"/>
                </p:cNvSpPr>
                <p:nvPr/>
              </p:nvSpPr>
              <p:spPr bwMode="auto">
                <a:xfrm>
                  <a:off x="8400367" y="760050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mar'17</a:t>
                  </a:r>
                </a:p>
              </p:txBody>
            </p:sp>
          </p:grpSp>
          <p:grpSp>
            <p:nvGrpSpPr>
              <p:cNvPr id="429" name="Grupo 428"/>
              <p:cNvGrpSpPr/>
              <p:nvPr/>
            </p:nvGrpSpPr>
            <p:grpSpPr>
              <a:xfrm>
                <a:off x="4558553" y="1213116"/>
                <a:ext cx="535776" cy="184666"/>
                <a:chOff x="6056881" y="760050"/>
                <a:chExt cx="535776" cy="184666"/>
              </a:xfrm>
            </p:grpSpPr>
            <p:sp>
              <p:nvSpPr>
                <p:cNvPr id="430" name="Oval 429"/>
                <p:cNvSpPr>
                  <a:spLocks noChangeAspect="1" noChangeArrowheads="1"/>
                </p:cNvSpPr>
                <p:nvPr/>
              </p:nvSpPr>
              <p:spPr bwMode="auto">
                <a:xfrm>
                  <a:off x="6056881" y="810291"/>
                  <a:ext cx="111933" cy="111933"/>
                </a:xfrm>
                <a:prstGeom prst="ellipse">
                  <a:avLst/>
                </a:prstGeom>
                <a:solidFill>
                  <a:srgbClr val="92D05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431" name="Rectangle 14"/>
                <p:cNvSpPr>
                  <a:spLocks noChangeArrowheads="1"/>
                </p:cNvSpPr>
                <p:nvPr/>
              </p:nvSpPr>
              <p:spPr bwMode="auto">
                <a:xfrm>
                  <a:off x="6231981" y="760050"/>
                  <a:ext cx="360676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jun'16</a:t>
                  </a:r>
                </a:p>
              </p:txBody>
            </p:sp>
          </p:grpSp>
        </p:grpSp>
      </p:grpSp>
      <p:grpSp>
        <p:nvGrpSpPr>
          <p:cNvPr id="197" name="Grupo 196"/>
          <p:cNvGrpSpPr/>
          <p:nvPr/>
        </p:nvGrpSpPr>
        <p:grpSpPr>
          <a:xfrm>
            <a:off x="1091726" y="684851"/>
            <a:ext cx="7503116" cy="4304022"/>
            <a:chOff x="1091726" y="684851"/>
            <a:chExt cx="7503116" cy="4304022"/>
          </a:xfrm>
        </p:grpSpPr>
        <p:sp>
          <p:nvSpPr>
            <p:cNvPr id="10" name="Freeform 66"/>
            <p:cNvSpPr>
              <a:spLocks/>
            </p:cNvSpPr>
            <p:nvPr/>
          </p:nvSpPr>
          <p:spPr bwMode="auto">
            <a:xfrm>
              <a:off x="5741038" y="3051140"/>
              <a:ext cx="2853804" cy="1549012"/>
            </a:xfrm>
            <a:custGeom>
              <a:avLst/>
              <a:gdLst>
                <a:gd name="T0" fmla="*/ 0 w 1550"/>
                <a:gd name="T1" fmla="*/ 662 h 902"/>
                <a:gd name="T2" fmla="*/ 221 w 1550"/>
                <a:gd name="T3" fmla="*/ 0 h 902"/>
                <a:gd name="T4" fmla="*/ 442 w 1550"/>
                <a:gd name="T5" fmla="*/ 864 h 902"/>
                <a:gd name="T6" fmla="*/ 663 w 1550"/>
                <a:gd name="T7" fmla="*/ 758 h 902"/>
                <a:gd name="T8" fmla="*/ 888 w 1550"/>
                <a:gd name="T9" fmla="*/ 811 h 902"/>
                <a:gd name="T10" fmla="*/ 1109 w 1550"/>
                <a:gd name="T11" fmla="*/ 902 h 902"/>
                <a:gd name="T12" fmla="*/ 1330 w 1550"/>
                <a:gd name="T13" fmla="*/ 902 h 902"/>
                <a:gd name="T14" fmla="*/ 1550 w 1550"/>
                <a:gd name="T15" fmla="*/ 90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0" h="902">
                  <a:moveTo>
                    <a:pt x="0" y="662"/>
                  </a:moveTo>
                  <a:lnTo>
                    <a:pt x="221" y="0"/>
                  </a:lnTo>
                  <a:lnTo>
                    <a:pt x="442" y="864"/>
                  </a:lnTo>
                  <a:lnTo>
                    <a:pt x="663" y="758"/>
                  </a:lnTo>
                  <a:lnTo>
                    <a:pt x="888" y="811"/>
                  </a:lnTo>
                  <a:lnTo>
                    <a:pt x="1109" y="902"/>
                  </a:lnTo>
                  <a:lnTo>
                    <a:pt x="1330" y="902"/>
                  </a:lnTo>
                  <a:lnTo>
                    <a:pt x="1550" y="902"/>
                  </a:lnTo>
                </a:path>
              </a:pathLst>
            </a:custGeom>
            <a:noFill/>
            <a:ln w="25400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7" name="Retângulo 366"/>
            <p:cNvSpPr/>
            <p:nvPr/>
          </p:nvSpPr>
          <p:spPr>
            <a:xfrm>
              <a:off x="3709035" y="1071039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0099FF"/>
                  </a:solidFill>
                  <a:latin typeface="Arial Narrow" pitchFamily="34" charset="0"/>
                </a:rPr>
                <a:t>Cluster 1</a:t>
              </a:r>
            </a:p>
          </p:txBody>
        </p:sp>
        <p:sp>
          <p:nvSpPr>
            <p:cNvPr id="51" name="Forma Livre 50"/>
            <p:cNvSpPr/>
            <p:nvPr/>
          </p:nvSpPr>
          <p:spPr>
            <a:xfrm>
              <a:off x="2803383" y="684851"/>
              <a:ext cx="1103442" cy="804810"/>
            </a:xfrm>
            <a:custGeom>
              <a:avLst/>
              <a:gdLst>
                <a:gd name="connsiteX0" fmla="*/ 69992 w 1103442"/>
                <a:gd name="connsiteY0" fmla="*/ 146999 h 804810"/>
                <a:gd name="connsiteX1" fmla="*/ 244617 w 1103442"/>
                <a:gd name="connsiteY1" fmla="*/ 73974 h 804810"/>
                <a:gd name="connsiteX2" fmla="*/ 409717 w 1103442"/>
                <a:gd name="connsiteY2" fmla="*/ 23174 h 804810"/>
                <a:gd name="connsiteX3" fmla="*/ 679592 w 1103442"/>
                <a:gd name="connsiteY3" fmla="*/ 7299 h 804810"/>
                <a:gd name="connsiteX4" fmla="*/ 965342 w 1103442"/>
                <a:gd name="connsiteY4" fmla="*/ 4124 h 804810"/>
                <a:gd name="connsiteX5" fmla="*/ 1092342 w 1103442"/>
                <a:gd name="connsiteY5" fmla="*/ 64449 h 804810"/>
                <a:gd name="connsiteX6" fmla="*/ 1076467 w 1103442"/>
                <a:gd name="connsiteY6" fmla="*/ 391474 h 804810"/>
                <a:gd name="connsiteX7" fmla="*/ 911367 w 1103442"/>
                <a:gd name="connsiteY7" fmla="*/ 607374 h 804810"/>
                <a:gd name="connsiteX8" fmla="*/ 828817 w 1103442"/>
                <a:gd name="connsiteY8" fmla="*/ 731199 h 804810"/>
                <a:gd name="connsiteX9" fmla="*/ 739917 w 1103442"/>
                <a:gd name="connsiteY9" fmla="*/ 804224 h 804810"/>
                <a:gd name="connsiteX10" fmla="*/ 587517 w 1103442"/>
                <a:gd name="connsiteY10" fmla="*/ 693099 h 804810"/>
                <a:gd name="connsiteX11" fmla="*/ 501792 w 1103442"/>
                <a:gd name="connsiteY11" fmla="*/ 642299 h 804810"/>
                <a:gd name="connsiteX12" fmla="*/ 371617 w 1103442"/>
                <a:gd name="connsiteY12" fmla="*/ 645474 h 804810"/>
                <a:gd name="connsiteX13" fmla="*/ 292242 w 1103442"/>
                <a:gd name="connsiteY13" fmla="*/ 566099 h 804810"/>
                <a:gd name="connsiteX14" fmla="*/ 222392 w 1103442"/>
                <a:gd name="connsiteY14" fmla="*/ 493074 h 804810"/>
                <a:gd name="connsiteX15" fmla="*/ 168417 w 1103442"/>
                <a:gd name="connsiteY15" fmla="*/ 512124 h 804810"/>
                <a:gd name="connsiteX16" fmla="*/ 47767 w 1103442"/>
                <a:gd name="connsiteY16" fmla="*/ 524824 h 804810"/>
                <a:gd name="connsiteX17" fmla="*/ 142 w 1103442"/>
                <a:gd name="connsiteY17" fmla="*/ 404174 h 804810"/>
                <a:gd name="connsiteX18" fmla="*/ 69992 w 1103442"/>
                <a:gd name="connsiteY18" fmla="*/ 146999 h 80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03442" h="804810">
                  <a:moveTo>
                    <a:pt x="69992" y="146999"/>
                  </a:moveTo>
                  <a:cubicBezTo>
                    <a:pt x="110738" y="91966"/>
                    <a:pt x="187996" y="94611"/>
                    <a:pt x="244617" y="73974"/>
                  </a:cubicBezTo>
                  <a:cubicBezTo>
                    <a:pt x="301238" y="53337"/>
                    <a:pt x="337221" y="34286"/>
                    <a:pt x="409717" y="23174"/>
                  </a:cubicBezTo>
                  <a:cubicBezTo>
                    <a:pt x="482213" y="12061"/>
                    <a:pt x="586988" y="10474"/>
                    <a:pt x="679592" y="7299"/>
                  </a:cubicBezTo>
                  <a:cubicBezTo>
                    <a:pt x="772196" y="4124"/>
                    <a:pt x="896550" y="-5401"/>
                    <a:pt x="965342" y="4124"/>
                  </a:cubicBezTo>
                  <a:cubicBezTo>
                    <a:pt x="1034134" y="13649"/>
                    <a:pt x="1073821" y="-109"/>
                    <a:pt x="1092342" y="64449"/>
                  </a:cubicBezTo>
                  <a:cubicBezTo>
                    <a:pt x="1110863" y="129007"/>
                    <a:pt x="1106629" y="300987"/>
                    <a:pt x="1076467" y="391474"/>
                  </a:cubicBezTo>
                  <a:cubicBezTo>
                    <a:pt x="1046305" y="481961"/>
                    <a:pt x="952642" y="550753"/>
                    <a:pt x="911367" y="607374"/>
                  </a:cubicBezTo>
                  <a:cubicBezTo>
                    <a:pt x="870092" y="663995"/>
                    <a:pt x="857392" y="698391"/>
                    <a:pt x="828817" y="731199"/>
                  </a:cubicBezTo>
                  <a:cubicBezTo>
                    <a:pt x="800242" y="764007"/>
                    <a:pt x="780134" y="810574"/>
                    <a:pt x="739917" y="804224"/>
                  </a:cubicBezTo>
                  <a:cubicBezTo>
                    <a:pt x="699700" y="797874"/>
                    <a:pt x="627205" y="720087"/>
                    <a:pt x="587517" y="693099"/>
                  </a:cubicBezTo>
                  <a:cubicBezTo>
                    <a:pt x="547830" y="666112"/>
                    <a:pt x="537775" y="650237"/>
                    <a:pt x="501792" y="642299"/>
                  </a:cubicBezTo>
                  <a:cubicBezTo>
                    <a:pt x="465809" y="634362"/>
                    <a:pt x="406542" y="658174"/>
                    <a:pt x="371617" y="645474"/>
                  </a:cubicBezTo>
                  <a:cubicBezTo>
                    <a:pt x="336692" y="632774"/>
                    <a:pt x="317113" y="591499"/>
                    <a:pt x="292242" y="566099"/>
                  </a:cubicBezTo>
                  <a:cubicBezTo>
                    <a:pt x="267371" y="540699"/>
                    <a:pt x="243030" y="502070"/>
                    <a:pt x="222392" y="493074"/>
                  </a:cubicBezTo>
                  <a:cubicBezTo>
                    <a:pt x="201755" y="484078"/>
                    <a:pt x="197521" y="506832"/>
                    <a:pt x="168417" y="512124"/>
                  </a:cubicBezTo>
                  <a:cubicBezTo>
                    <a:pt x="139313" y="517416"/>
                    <a:pt x="75813" y="542816"/>
                    <a:pt x="47767" y="524824"/>
                  </a:cubicBezTo>
                  <a:cubicBezTo>
                    <a:pt x="19721" y="506832"/>
                    <a:pt x="-1975" y="463970"/>
                    <a:pt x="142" y="404174"/>
                  </a:cubicBezTo>
                  <a:cubicBezTo>
                    <a:pt x="2259" y="344378"/>
                    <a:pt x="29246" y="202032"/>
                    <a:pt x="69992" y="146999"/>
                  </a:cubicBezTo>
                  <a:close/>
                </a:path>
              </a:pathLst>
            </a:cu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57" name="Grupo 56"/>
            <p:cNvGrpSpPr/>
            <p:nvPr/>
          </p:nvGrpSpPr>
          <p:grpSpPr>
            <a:xfrm>
              <a:off x="1091726" y="3051140"/>
              <a:ext cx="3035714" cy="1937733"/>
              <a:chOff x="1091726" y="3051140"/>
              <a:chExt cx="3035714" cy="1937733"/>
            </a:xfrm>
          </p:grpSpPr>
          <p:sp>
            <p:nvSpPr>
              <p:cNvPr id="56" name="Retângulo 55"/>
              <p:cNvSpPr/>
              <p:nvPr/>
            </p:nvSpPr>
            <p:spPr>
              <a:xfrm>
                <a:off x="1608002" y="3051140"/>
                <a:ext cx="1008530" cy="18804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5" name="Retângulo 274"/>
              <p:cNvSpPr/>
              <p:nvPr/>
            </p:nvSpPr>
            <p:spPr>
              <a:xfrm>
                <a:off x="3118910" y="3588673"/>
                <a:ext cx="1008530" cy="18804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47" name="Retângulo 346"/>
              <p:cNvSpPr/>
              <p:nvPr/>
            </p:nvSpPr>
            <p:spPr>
              <a:xfrm>
                <a:off x="3099022" y="3063754"/>
                <a:ext cx="507013" cy="18804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49" name="Retângulo 348"/>
              <p:cNvSpPr/>
              <p:nvPr/>
            </p:nvSpPr>
            <p:spPr>
              <a:xfrm>
                <a:off x="2593684" y="3423082"/>
                <a:ext cx="507013" cy="18804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50" name="Retângulo 349"/>
              <p:cNvSpPr/>
              <p:nvPr/>
            </p:nvSpPr>
            <p:spPr>
              <a:xfrm>
                <a:off x="2114490" y="3583815"/>
                <a:ext cx="507013" cy="18804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51" name="Retângulo 350"/>
              <p:cNvSpPr/>
              <p:nvPr/>
            </p:nvSpPr>
            <p:spPr>
              <a:xfrm>
                <a:off x="3597322" y="3770404"/>
                <a:ext cx="507013" cy="18804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52" name="Retângulo 351"/>
              <p:cNvSpPr/>
              <p:nvPr/>
            </p:nvSpPr>
            <p:spPr>
              <a:xfrm>
                <a:off x="2599963" y="3935984"/>
                <a:ext cx="507013" cy="18804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53" name="Retângulo 352"/>
              <p:cNvSpPr/>
              <p:nvPr/>
            </p:nvSpPr>
            <p:spPr>
              <a:xfrm>
                <a:off x="1615979" y="3935588"/>
                <a:ext cx="507013" cy="18804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54" name="Retângulo 353"/>
              <p:cNvSpPr/>
              <p:nvPr/>
            </p:nvSpPr>
            <p:spPr>
              <a:xfrm>
                <a:off x="2112267" y="4285839"/>
                <a:ext cx="507013" cy="18804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55" name="Retângulo 354"/>
              <p:cNvSpPr/>
              <p:nvPr/>
            </p:nvSpPr>
            <p:spPr>
              <a:xfrm>
                <a:off x="2593683" y="4457263"/>
                <a:ext cx="507013" cy="18804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56" name="Retângulo 355"/>
              <p:cNvSpPr/>
              <p:nvPr/>
            </p:nvSpPr>
            <p:spPr>
              <a:xfrm>
                <a:off x="3604212" y="4121659"/>
                <a:ext cx="507013" cy="33554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58" name="Retângulo 357"/>
              <p:cNvSpPr/>
              <p:nvPr/>
            </p:nvSpPr>
            <p:spPr>
              <a:xfrm>
                <a:off x="1091816" y="4653331"/>
                <a:ext cx="507013" cy="33554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59" name="Retângulo 358"/>
              <p:cNvSpPr/>
              <p:nvPr/>
            </p:nvSpPr>
            <p:spPr>
              <a:xfrm>
                <a:off x="1091726" y="3407756"/>
                <a:ext cx="507013" cy="106612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63" name="Retângulo 362"/>
              <p:cNvSpPr/>
              <p:nvPr/>
            </p:nvSpPr>
            <p:spPr>
              <a:xfrm>
                <a:off x="2121285" y="4640983"/>
                <a:ext cx="1989940" cy="16613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>
                    <a:alpha val="5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194" name="Grupo 193"/>
          <p:cNvGrpSpPr/>
          <p:nvPr/>
        </p:nvGrpSpPr>
        <p:grpSpPr>
          <a:xfrm>
            <a:off x="1091726" y="1209229"/>
            <a:ext cx="7503116" cy="3603248"/>
            <a:chOff x="1091726" y="1209229"/>
            <a:chExt cx="7503116" cy="3603248"/>
          </a:xfrm>
        </p:grpSpPr>
        <p:sp>
          <p:nvSpPr>
            <p:cNvPr id="11" name="Freeform 67"/>
            <p:cNvSpPr>
              <a:spLocks/>
            </p:cNvSpPr>
            <p:nvPr/>
          </p:nvSpPr>
          <p:spPr bwMode="auto">
            <a:xfrm>
              <a:off x="5741038" y="3760388"/>
              <a:ext cx="2853804" cy="839764"/>
            </a:xfrm>
            <a:custGeom>
              <a:avLst/>
              <a:gdLst>
                <a:gd name="T0" fmla="*/ 0 w 1550"/>
                <a:gd name="T1" fmla="*/ 312 h 489"/>
                <a:gd name="T2" fmla="*/ 221 w 1550"/>
                <a:gd name="T3" fmla="*/ 0 h 489"/>
                <a:gd name="T4" fmla="*/ 442 w 1550"/>
                <a:gd name="T5" fmla="*/ 451 h 489"/>
                <a:gd name="T6" fmla="*/ 663 w 1550"/>
                <a:gd name="T7" fmla="*/ 144 h 489"/>
                <a:gd name="T8" fmla="*/ 888 w 1550"/>
                <a:gd name="T9" fmla="*/ 129 h 489"/>
                <a:gd name="T10" fmla="*/ 1109 w 1550"/>
                <a:gd name="T11" fmla="*/ 489 h 489"/>
                <a:gd name="T12" fmla="*/ 1330 w 1550"/>
                <a:gd name="T13" fmla="*/ 485 h 489"/>
                <a:gd name="T14" fmla="*/ 1550 w 1550"/>
                <a:gd name="T15" fmla="*/ 475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0" h="489">
                  <a:moveTo>
                    <a:pt x="0" y="312"/>
                  </a:moveTo>
                  <a:lnTo>
                    <a:pt x="221" y="0"/>
                  </a:lnTo>
                  <a:lnTo>
                    <a:pt x="442" y="451"/>
                  </a:lnTo>
                  <a:lnTo>
                    <a:pt x="663" y="144"/>
                  </a:lnTo>
                  <a:lnTo>
                    <a:pt x="888" y="129"/>
                  </a:lnTo>
                  <a:lnTo>
                    <a:pt x="1109" y="489"/>
                  </a:lnTo>
                  <a:lnTo>
                    <a:pt x="1330" y="485"/>
                  </a:lnTo>
                  <a:lnTo>
                    <a:pt x="1550" y="47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9" name="Retângulo 368"/>
            <p:cNvSpPr/>
            <p:nvPr/>
          </p:nvSpPr>
          <p:spPr>
            <a:xfrm>
              <a:off x="3490123" y="1651617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FF0000"/>
                  </a:solidFill>
                  <a:latin typeface="Arial Narrow" pitchFamily="34" charset="0"/>
                </a:rPr>
                <a:t>Cluster 2</a:t>
              </a:r>
            </a:p>
          </p:txBody>
        </p:sp>
        <p:sp>
          <p:nvSpPr>
            <p:cNvPr id="52" name="Forma Livre 51"/>
            <p:cNvSpPr/>
            <p:nvPr/>
          </p:nvSpPr>
          <p:spPr>
            <a:xfrm>
              <a:off x="2588720" y="1209229"/>
              <a:ext cx="1427722" cy="1151439"/>
            </a:xfrm>
            <a:custGeom>
              <a:avLst/>
              <a:gdLst>
                <a:gd name="connsiteX0" fmla="*/ 351330 w 1427722"/>
                <a:gd name="connsiteY0" fmla="*/ 13146 h 1151439"/>
                <a:gd name="connsiteX1" fmla="*/ 427530 w 1427722"/>
                <a:gd name="connsiteY1" fmla="*/ 9971 h 1151439"/>
                <a:gd name="connsiteX2" fmla="*/ 484680 w 1427722"/>
                <a:gd name="connsiteY2" fmla="*/ 130621 h 1151439"/>
                <a:gd name="connsiteX3" fmla="*/ 491030 w 1427722"/>
                <a:gd name="connsiteY3" fmla="*/ 187771 h 1151439"/>
                <a:gd name="connsiteX4" fmla="*/ 570405 w 1427722"/>
                <a:gd name="connsiteY4" fmla="*/ 162371 h 1151439"/>
                <a:gd name="connsiteX5" fmla="*/ 630730 w 1427722"/>
                <a:gd name="connsiteY5" fmla="*/ 146496 h 1151439"/>
                <a:gd name="connsiteX6" fmla="*/ 722805 w 1427722"/>
                <a:gd name="connsiteY6" fmla="*/ 143321 h 1151439"/>
                <a:gd name="connsiteX7" fmla="*/ 859330 w 1427722"/>
                <a:gd name="connsiteY7" fmla="*/ 267146 h 1151439"/>
                <a:gd name="connsiteX8" fmla="*/ 970455 w 1427722"/>
                <a:gd name="connsiteY8" fmla="*/ 349696 h 1151439"/>
                <a:gd name="connsiteX9" fmla="*/ 919655 w 1427722"/>
                <a:gd name="connsiteY9" fmla="*/ 584646 h 1151439"/>
                <a:gd name="connsiteX10" fmla="*/ 1068880 w 1427722"/>
                <a:gd name="connsiteY10" fmla="*/ 717996 h 1151439"/>
                <a:gd name="connsiteX11" fmla="*/ 1294305 w 1427722"/>
                <a:gd name="connsiteY11" fmla="*/ 949771 h 1151439"/>
                <a:gd name="connsiteX12" fmla="*/ 1427655 w 1427722"/>
                <a:gd name="connsiteY12" fmla="*/ 1054546 h 1151439"/>
                <a:gd name="connsiteX13" fmla="*/ 1278430 w 1427722"/>
                <a:gd name="connsiteY13" fmla="*/ 1143446 h 1151439"/>
                <a:gd name="connsiteX14" fmla="*/ 910130 w 1427722"/>
                <a:gd name="connsiteY14" fmla="*/ 841821 h 1151439"/>
                <a:gd name="connsiteX15" fmla="*/ 668830 w 1427722"/>
                <a:gd name="connsiteY15" fmla="*/ 895796 h 1151439"/>
                <a:gd name="connsiteX16" fmla="*/ 519605 w 1427722"/>
                <a:gd name="connsiteY16" fmla="*/ 825946 h 1151439"/>
                <a:gd name="connsiteX17" fmla="*/ 211630 w 1427722"/>
                <a:gd name="connsiteY17" fmla="*/ 717996 h 1151439"/>
                <a:gd name="connsiteX18" fmla="*/ 2080 w 1427722"/>
                <a:gd name="connsiteY18" fmla="*/ 568771 h 1151439"/>
                <a:gd name="connsiteX19" fmla="*/ 113205 w 1427722"/>
                <a:gd name="connsiteY19" fmla="*/ 394146 h 1151439"/>
                <a:gd name="connsiteX20" fmla="*/ 259255 w 1427722"/>
                <a:gd name="connsiteY20" fmla="*/ 317946 h 1151439"/>
                <a:gd name="connsiteX21" fmla="*/ 224330 w 1427722"/>
                <a:gd name="connsiteY21" fmla="*/ 162371 h 1151439"/>
                <a:gd name="connsiteX22" fmla="*/ 230680 w 1427722"/>
                <a:gd name="connsiteY22" fmla="*/ 63946 h 1151439"/>
                <a:gd name="connsiteX23" fmla="*/ 351330 w 1427722"/>
                <a:gd name="connsiteY23" fmla="*/ 13146 h 115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27722" h="1151439">
                  <a:moveTo>
                    <a:pt x="351330" y="13146"/>
                  </a:moveTo>
                  <a:cubicBezTo>
                    <a:pt x="384138" y="4150"/>
                    <a:pt x="405305" y="-9608"/>
                    <a:pt x="427530" y="9971"/>
                  </a:cubicBezTo>
                  <a:cubicBezTo>
                    <a:pt x="449755" y="29550"/>
                    <a:pt x="474097" y="100988"/>
                    <a:pt x="484680" y="130621"/>
                  </a:cubicBezTo>
                  <a:cubicBezTo>
                    <a:pt x="495263" y="160254"/>
                    <a:pt x="476743" y="182479"/>
                    <a:pt x="491030" y="187771"/>
                  </a:cubicBezTo>
                  <a:cubicBezTo>
                    <a:pt x="505317" y="193063"/>
                    <a:pt x="547122" y="169250"/>
                    <a:pt x="570405" y="162371"/>
                  </a:cubicBezTo>
                  <a:cubicBezTo>
                    <a:pt x="593688" y="155492"/>
                    <a:pt x="605330" y="149671"/>
                    <a:pt x="630730" y="146496"/>
                  </a:cubicBezTo>
                  <a:cubicBezTo>
                    <a:pt x="656130" y="143321"/>
                    <a:pt x="684705" y="123213"/>
                    <a:pt x="722805" y="143321"/>
                  </a:cubicBezTo>
                  <a:cubicBezTo>
                    <a:pt x="760905" y="163429"/>
                    <a:pt x="818055" y="232750"/>
                    <a:pt x="859330" y="267146"/>
                  </a:cubicBezTo>
                  <a:cubicBezTo>
                    <a:pt x="900605" y="301542"/>
                    <a:pt x="960401" y="296779"/>
                    <a:pt x="970455" y="349696"/>
                  </a:cubicBezTo>
                  <a:cubicBezTo>
                    <a:pt x="980509" y="402613"/>
                    <a:pt x="903251" y="523263"/>
                    <a:pt x="919655" y="584646"/>
                  </a:cubicBezTo>
                  <a:cubicBezTo>
                    <a:pt x="936059" y="646029"/>
                    <a:pt x="1006439" y="657142"/>
                    <a:pt x="1068880" y="717996"/>
                  </a:cubicBezTo>
                  <a:cubicBezTo>
                    <a:pt x="1131321" y="778850"/>
                    <a:pt x="1234509" y="893679"/>
                    <a:pt x="1294305" y="949771"/>
                  </a:cubicBezTo>
                  <a:cubicBezTo>
                    <a:pt x="1354101" y="1005863"/>
                    <a:pt x="1430301" y="1022267"/>
                    <a:pt x="1427655" y="1054546"/>
                  </a:cubicBezTo>
                  <a:cubicBezTo>
                    <a:pt x="1425009" y="1086825"/>
                    <a:pt x="1364684" y="1178900"/>
                    <a:pt x="1278430" y="1143446"/>
                  </a:cubicBezTo>
                  <a:cubicBezTo>
                    <a:pt x="1192176" y="1107992"/>
                    <a:pt x="1011730" y="883096"/>
                    <a:pt x="910130" y="841821"/>
                  </a:cubicBezTo>
                  <a:cubicBezTo>
                    <a:pt x="808530" y="800546"/>
                    <a:pt x="733917" y="898442"/>
                    <a:pt x="668830" y="895796"/>
                  </a:cubicBezTo>
                  <a:cubicBezTo>
                    <a:pt x="603743" y="893150"/>
                    <a:pt x="595805" y="855579"/>
                    <a:pt x="519605" y="825946"/>
                  </a:cubicBezTo>
                  <a:cubicBezTo>
                    <a:pt x="443405" y="796313"/>
                    <a:pt x="297884" y="760858"/>
                    <a:pt x="211630" y="717996"/>
                  </a:cubicBezTo>
                  <a:cubicBezTo>
                    <a:pt x="125376" y="675134"/>
                    <a:pt x="18484" y="622746"/>
                    <a:pt x="2080" y="568771"/>
                  </a:cubicBezTo>
                  <a:cubicBezTo>
                    <a:pt x="-14324" y="514796"/>
                    <a:pt x="70342" y="435950"/>
                    <a:pt x="113205" y="394146"/>
                  </a:cubicBezTo>
                  <a:cubicBezTo>
                    <a:pt x="156068" y="352342"/>
                    <a:pt x="240734" y="356575"/>
                    <a:pt x="259255" y="317946"/>
                  </a:cubicBezTo>
                  <a:cubicBezTo>
                    <a:pt x="277776" y="279317"/>
                    <a:pt x="229092" y="204704"/>
                    <a:pt x="224330" y="162371"/>
                  </a:cubicBezTo>
                  <a:cubicBezTo>
                    <a:pt x="219568" y="120038"/>
                    <a:pt x="205280" y="87229"/>
                    <a:pt x="230680" y="63946"/>
                  </a:cubicBezTo>
                  <a:cubicBezTo>
                    <a:pt x="256080" y="40663"/>
                    <a:pt x="318522" y="22142"/>
                    <a:pt x="351330" y="13146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59" name="Grupo 58"/>
            <p:cNvGrpSpPr/>
            <p:nvPr/>
          </p:nvGrpSpPr>
          <p:grpSpPr>
            <a:xfrm>
              <a:off x="1091726" y="3059869"/>
              <a:ext cx="3032580" cy="1752608"/>
              <a:chOff x="1091726" y="3059869"/>
              <a:chExt cx="3032580" cy="1752608"/>
            </a:xfrm>
          </p:grpSpPr>
          <p:sp>
            <p:nvSpPr>
              <p:cNvPr id="58" name="Retângulo 57"/>
              <p:cNvSpPr/>
              <p:nvPr/>
            </p:nvSpPr>
            <p:spPr>
              <a:xfrm>
                <a:off x="1091726" y="3063754"/>
                <a:ext cx="516276" cy="34400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>
                    <a:alpha val="56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71" name="Retângulo 370"/>
              <p:cNvSpPr/>
              <p:nvPr/>
            </p:nvSpPr>
            <p:spPr>
              <a:xfrm>
                <a:off x="3608030" y="3059869"/>
                <a:ext cx="516276" cy="34400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>
                    <a:alpha val="56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72" name="Retângulo 371"/>
              <p:cNvSpPr/>
              <p:nvPr/>
            </p:nvSpPr>
            <p:spPr>
              <a:xfrm>
                <a:off x="3106451" y="3774057"/>
                <a:ext cx="516276" cy="68314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>
                    <a:alpha val="56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82" name="Retângulo 381"/>
              <p:cNvSpPr/>
              <p:nvPr/>
            </p:nvSpPr>
            <p:spPr>
              <a:xfrm>
                <a:off x="2103340" y="3774488"/>
                <a:ext cx="516276" cy="49511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>
                    <a:alpha val="56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83" name="Retângulo 382"/>
              <p:cNvSpPr/>
              <p:nvPr/>
            </p:nvSpPr>
            <p:spPr>
              <a:xfrm>
                <a:off x="2112022" y="3249572"/>
                <a:ext cx="516276" cy="18827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>
                    <a:alpha val="56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84" name="Retângulo 383"/>
              <p:cNvSpPr/>
              <p:nvPr/>
            </p:nvSpPr>
            <p:spPr>
              <a:xfrm>
                <a:off x="1601522" y="3756139"/>
                <a:ext cx="516276" cy="18827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>
                    <a:alpha val="56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85" name="Retângulo 384"/>
              <p:cNvSpPr/>
              <p:nvPr/>
            </p:nvSpPr>
            <p:spPr>
              <a:xfrm>
                <a:off x="3591399" y="3948528"/>
                <a:ext cx="516276" cy="18827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>
                    <a:alpha val="56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86" name="Retângulo 385"/>
              <p:cNvSpPr/>
              <p:nvPr/>
            </p:nvSpPr>
            <p:spPr>
              <a:xfrm>
                <a:off x="3602374" y="4449057"/>
                <a:ext cx="516276" cy="18827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>
                    <a:alpha val="56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87" name="Retângulo 386"/>
              <p:cNvSpPr/>
              <p:nvPr/>
            </p:nvSpPr>
            <p:spPr>
              <a:xfrm>
                <a:off x="1583569" y="4624206"/>
                <a:ext cx="516276" cy="18827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>
                    <a:alpha val="56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195" name="Grupo 194"/>
          <p:cNvGrpSpPr/>
          <p:nvPr/>
        </p:nvGrpSpPr>
        <p:grpSpPr>
          <a:xfrm>
            <a:off x="1517900" y="1469600"/>
            <a:ext cx="7076942" cy="3534946"/>
            <a:chOff x="1517900" y="1469600"/>
            <a:chExt cx="7076942" cy="3534946"/>
          </a:xfrm>
        </p:grpSpPr>
        <p:sp>
          <p:nvSpPr>
            <p:cNvPr id="12" name="Freeform 68"/>
            <p:cNvSpPr>
              <a:spLocks/>
            </p:cNvSpPr>
            <p:nvPr/>
          </p:nvSpPr>
          <p:spPr bwMode="auto">
            <a:xfrm>
              <a:off x="5741038" y="3446121"/>
              <a:ext cx="2853804" cy="1154031"/>
            </a:xfrm>
            <a:custGeom>
              <a:avLst/>
              <a:gdLst>
                <a:gd name="T0" fmla="*/ 0 w 1550"/>
                <a:gd name="T1" fmla="*/ 380 h 672"/>
                <a:gd name="T2" fmla="*/ 221 w 1550"/>
                <a:gd name="T3" fmla="*/ 466 h 672"/>
                <a:gd name="T4" fmla="*/ 442 w 1550"/>
                <a:gd name="T5" fmla="*/ 0 h 672"/>
                <a:gd name="T6" fmla="*/ 663 w 1550"/>
                <a:gd name="T7" fmla="*/ 437 h 672"/>
                <a:gd name="T8" fmla="*/ 888 w 1550"/>
                <a:gd name="T9" fmla="*/ 653 h 672"/>
                <a:gd name="T10" fmla="*/ 1109 w 1550"/>
                <a:gd name="T11" fmla="*/ 672 h 672"/>
                <a:gd name="T12" fmla="*/ 1330 w 1550"/>
                <a:gd name="T13" fmla="*/ 672 h 672"/>
                <a:gd name="T14" fmla="*/ 1550 w 1550"/>
                <a:gd name="T15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0" h="672">
                  <a:moveTo>
                    <a:pt x="0" y="380"/>
                  </a:moveTo>
                  <a:lnTo>
                    <a:pt x="221" y="466"/>
                  </a:lnTo>
                  <a:lnTo>
                    <a:pt x="442" y="0"/>
                  </a:lnTo>
                  <a:lnTo>
                    <a:pt x="663" y="437"/>
                  </a:lnTo>
                  <a:lnTo>
                    <a:pt x="888" y="653"/>
                  </a:lnTo>
                  <a:lnTo>
                    <a:pt x="1109" y="672"/>
                  </a:lnTo>
                  <a:lnTo>
                    <a:pt x="1330" y="672"/>
                  </a:lnTo>
                  <a:lnTo>
                    <a:pt x="1550" y="672"/>
                  </a:lnTo>
                </a:path>
              </a:pathLst>
            </a:custGeom>
            <a:noFill/>
            <a:ln w="25400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8" name="Retângulo 367"/>
            <p:cNvSpPr/>
            <p:nvPr/>
          </p:nvSpPr>
          <p:spPr>
            <a:xfrm>
              <a:off x="1517900" y="2263548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008000"/>
                  </a:solidFill>
                  <a:latin typeface="Arial Narrow" pitchFamily="34" charset="0"/>
                </a:rPr>
                <a:t>Cluster 3</a:t>
              </a:r>
            </a:p>
          </p:txBody>
        </p:sp>
        <p:sp>
          <p:nvSpPr>
            <p:cNvPr id="6" name="Forma Livre 5"/>
            <p:cNvSpPr/>
            <p:nvPr/>
          </p:nvSpPr>
          <p:spPr>
            <a:xfrm>
              <a:off x="2130401" y="1469600"/>
              <a:ext cx="968358" cy="1275791"/>
            </a:xfrm>
            <a:custGeom>
              <a:avLst/>
              <a:gdLst>
                <a:gd name="connsiteX0" fmla="*/ 304824 w 968358"/>
                <a:gd name="connsiteY0" fmla="*/ 6775 h 1275791"/>
                <a:gd name="connsiteX1" fmla="*/ 425474 w 968358"/>
                <a:gd name="connsiteY1" fmla="*/ 35350 h 1275791"/>
                <a:gd name="connsiteX2" fmla="*/ 346099 w 968358"/>
                <a:gd name="connsiteY2" fmla="*/ 260775 h 1275791"/>
                <a:gd name="connsiteX3" fmla="*/ 292124 w 968358"/>
                <a:gd name="connsiteY3" fmla="*/ 441750 h 1275791"/>
                <a:gd name="connsiteX4" fmla="*/ 434999 w 968358"/>
                <a:gd name="connsiteY4" fmla="*/ 454450 h 1275791"/>
                <a:gd name="connsiteX5" fmla="*/ 530249 w 968358"/>
                <a:gd name="connsiteY5" fmla="*/ 584625 h 1275791"/>
                <a:gd name="connsiteX6" fmla="*/ 619149 w 968358"/>
                <a:gd name="connsiteY6" fmla="*/ 670350 h 1275791"/>
                <a:gd name="connsiteX7" fmla="*/ 869974 w 968358"/>
                <a:gd name="connsiteY7" fmla="*/ 762425 h 1275791"/>
                <a:gd name="connsiteX8" fmla="*/ 952524 w 968358"/>
                <a:gd name="connsiteY8" fmla="*/ 895775 h 1275791"/>
                <a:gd name="connsiteX9" fmla="*/ 574699 w 968358"/>
                <a:gd name="connsiteY9" fmla="*/ 1060875 h 1275791"/>
                <a:gd name="connsiteX10" fmla="*/ 358799 w 968358"/>
                <a:gd name="connsiteY10" fmla="*/ 1070400 h 1275791"/>
                <a:gd name="connsiteX11" fmla="*/ 225449 w 968358"/>
                <a:gd name="connsiteY11" fmla="*/ 1248200 h 1275791"/>
                <a:gd name="connsiteX12" fmla="*/ 88924 w 968358"/>
                <a:gd name="connsiteY12" fmla="*/ 1264075 h 1275791"/>
                <a:gd name="connsiteX13" fmla="*/ 69874 w 968358"/>
                <a:gd name="connsiteY13" fmla="*/ 1137075 h 1275791"/>
                <a:gd name="connsiteX14" fmla="*/ 142899 w 968358"/>
                <a:gd name="connsiteY14" fmla="*/ 921175 h 1275791"/>
                <a:gd name="connsiteX15" fmla="*/ 24 w 968358"/>
                <a:gd name="connsiteY15" fmla="*/ 743375 h 1275791"/>
                <a:gd name="connsiteX16" fmla="*/ 155599 w 968358"/>
                <a:gd name="connsiteY16" fmla="*/ 286175 h 1275791"/>
                <a:gd name="connsiteX17" fmla="*/ 165124 w 968358"/>
                <a:gd name="connsiteY17" fmla="*/ 98850 h 1275791"/>
                <a:gd name="connsiteX18" fmla="*/ 304824 w 968358"/>
                <a:gd name="connsiteY18" fmla="*/ 6775 h 127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68358" h="1275791">
                  <a:moveTo>
                    <a:pt x="304824" y="6775"/>
                  </a:moveTo>
                  <a:cubicBezTo>
                    <a:pt x="348216" y="-3808"/>
                    <a:pt x="418595" y="-6983"/>
                    <a:pt x="425474" y="35350"/>
                  </a:cubicBezTo>
                  <a:cubicBezTo>
                    <a:pt x="432353" y="77683"/>
                    <a:pt x="368324" y="193042"/>
                    <a:pt x="346099" y="260775"/>
                  </a:cubicBezTo>
                  <a:cubicBezTo>
                    <a:pt x="323874" y="328508"/>
                    <a:pt x="277307" y="409471"/>
                    <a:pt x="292124" y="441750"/>
                  </a:cubicBezTo>
                  <a:cubicBezTo>
                    <a:pt x="306941" y="474029"/>
                    <a:pt x="395312" y="430638"/>
                    <a:pt x="434999" y="454450"/>
                  </a:cubicBezTo>
                  <a:cubicBezTo>
                    <a:pt x="474687" y="478263"/>
                    <a:pt x="499557" y="548642"/>
                    <a:pt x="530249" y="584625"/>
                  </a:cubicBezTo>
                  <a:cubicBezTo>
                    <a:pt x="560941" y="620608"/>
                    <a:pt x="562528" y="640717"/>
                    <a:pt x="619149" y="670350"/>
                  </a:cubicBezTo>
                  <a:cubicBezTo>
                    <a:pt x="675770" y="699983"/>
                    <a:pt x="814412" y="724854"/>
                    <a:pt x="869974" y="762425"/>
                  </a:cubicBezTo>
                  <a:cubicBezTo>
                    <a:pt x="925536" y="799996"/>
                    <a:pt x="1001736" y="846033"/>
                    <a:pt x="952524" y="895775"/>
                  </a:cubicBezTo>
                  <a:cubicBezTo>
                    <a:pt x="903312" y="945517"/>
                    <a:pt x="673653" y="1031771"/>
                    <a:pt x="574699" y="1060875"/>
                  </a:cubicBezTo>
                  <a:cubicBezTo>
                    <a:pt x="475745" y="1089979"/>
                    <a:pt x="417007" y="1039179"/>
                    <a:pt x="358799" y="1070400"/>
                  </a:cubicBezTo>
                  <a:cubicBezTo>
                    <a:pt x="300591" y="1101621"/>
                    <a:pt x="270428" y="1215921"/>
                    <a:pt x="225449" y="1248200"/>
                  </a:cubicBezTo>
                  <a:cubicBezTo>
                    <a:pt x="180470" y="1280479"/>
                    <a:pt x="114853" y="1282596"/>
                    <a:pt x="88924" y="1264075"/>
                  </a:cubicBezTo>
                  <a:cubicBezTo>
                    <a:pt x="62995" y="1245554"/>
                    <a:pt x="60878" y="1194225"/>
                    <a:pt x="69874" y="1137075"/>
                  </a:cubicBezTo>
                  <a:cubicBezTo>
                    <a:pt x="78870" y="1079925"/>
                    <a:pt x="154541" y="986792"/>
                    <a:pt x="142899" y="921175"/>
                  </a:cubicBezTo>
                  <a:cubicBezTo>
                    <a:pt x="131257" y="855558"/>
                    <a:pt x="-2093" y="849208"/>
                    <a:pt x="24" y="743375"/>
                  </a:cubicBezTo>
                  <a:cubicBezTo>
                    <a:pt x="2141" y="637542"/>
                    <a:pt x="128082" y="393596"/>
                    <a:pt x="155599" y="286175"/>
                  </a:cubicBezTo>
                  <a:cubicBezTo>
                    <a:pt x="183116" y="178754"/>
                    <a:pt x="145545" y="145417"/>
                    <a:pt x="165124" y="98850"/>
                  </a:cubicBezTo>
                  <a:cubicBezTo>
                    <a:pt x="184703" y="52283"/>
                    <a:pt x="261432" y="17358"/>
                    <a:pt x="304824" y="6775"/>
                  </a:cubicBezTo>
                  <a:close/>
                </a:path>
              </a:pathLst>
            </a:custGeom>
            <a:noFill/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61" name="Grupo 60"/>
            <p:cNvGrpSpPr/>
            <p:nvPr/>
          </p:nvGrpSpPr>
          <p:grpSpPr>
            <a:xfrm>
              <a:off x="2619280" y="3048833"/>
              <a:ext cx="965060" cy="1955713"/>
              <a:chOff x="2619280" y="3048833"/>
              <a:chExt cx="965060" cy="1955713"/>
            </a:xfrm>
          </p:grpSpPr>
          <p:sp>
            <p:nvSpPr>
              <p:cNvPr id="60" name="Retângulo 59"/>
              <p:cNvSpPr/>
              <p:nvPr/>
            </p:nvSpPr>
            <p:spPr>
              <a:xfrm>
                <a:off x="2635134" y="3048833"/>
                <a:ext cx="463625" cy="19093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88" name="Retângulo 387"/>
              <p:cNvSpPr/>
              <p:nvPr/>
            </p:nvSpPr>
            <p:spPr>
              <a:xfrm>
                <a:off x="2638435" y="4813610"/>
                <a:ext cx="463625" cy="19093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89" name="Retângulo 388"/>
              <p:cNvSpPr/>
              <p:nvPr/>
            </p:nvSpPr>
            <p:spPr>
              <a:xfrm>
                <a:off x="3113577" y="3262782"/>
                <a:ext cx="470763" cy="325828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90" name="Retângulo 389"/>
              <p:cNvSpPr/>
              <p:nvPr/>
            </p:nvSpPr>
            <p:spPr>
              <a:xfrm>
                <a:off x="2619280" y="3603132"/>
                <a:ext cx="470763" cy="325828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91" name="Retângulo 390"/>
              <p:cNvSpPr/>
              <p:nvPr/>
            </p:nvSpPr>
            <p:spPr>
              <a:xfrm>
                <a:off x="2624600" y="4122896"/>
                <a:ext cx="470763" cy="325828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196" name="Grupo 195"/>
          <p:cNvGrpSpPr/>
          <p:nvPr/>
        </p:nvGrpSpPr>
        <p:grpSpPr>
          <a:xfrm>
            <a:off x="1080714" y="703329"/>
            <a:ext cx="7514128" cy="4272358"/>
            <a:chOff x="1080714" y="703329"/>
            <a:chExt cx="7514128" cy="4272358"/>
          </a:xfrm>
        </p:grpSpPr>
        <p:sp>
          <p:nvSpPr>
            <p:cNvPr id="13" name="Freeform 69"/>
            <p:cNvSpPr>
              <a:spLocks/>
            </p:cNvSpPr>
            <p:nvPr/>
          </p:nvSpPr>
          <p:spPr bwMode="auto">
            <a:xfrm>
              <a:off x="5741038" y="3018511"/>
              <a:ext cx="2853804" cy="1581641"/>
            </a:xfrm>
            <a:custGeom>
              <a:avLst/>
              <a:gdLst>
                <a:gd name="T0" fmla="*/ 0 w 1550"/>
                <a:gd name="T1" fmla="*/ 0 h 921"/>
                <a:gd name="T2" fmla="*/ 221 w 1550"/>
                <a:gd name="T3" fmla="*/ 710 h 921"/>
                <a:gd name="T4" fmla="*/ 442 w 1550"/>
                <a:gd name="T5" fmla="*/ 912 h 921"/>
                <a:gd name="T6" fmla="*/ 663 w 1550"/>
                <a:gd name="T7" fmla="*/ 701 h 921"/>
                <a:gd name="T8" fmla="*/ 888 w 1550"/>
                <a:gd name="T9" fmla="*/ 873 h 921"/>
                <a:gd name="T10" fmla="*/ 1109 w 1550"/>
                <a:gd name="T11" fmla="*/ 912 h 921"/>
                <a:gd name="T12" fmla="*/ 1330 w 1550"/>
                <a:gd name="T13" fmla="*/ 921 h 921"/>
                <a:gd name="T14" fmla="*/ 1550 w 1550"/>
                <a:gd name="T15" fmla="*/ 917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0" h="921">
                  <a:moveTo>
                    <a:pt x="0" y="0"/>
                  </a:moveTo>
                  <a:lnTo>
                    <a:pt x="221" y="710"/>
                  </a:lnTo>
                  <a:lnTo>
                    <a:pt x="442" y="912"/>
                  </a:lnTo>
                  <a:lnTo>
                    <a:pt x="663" y="701"/>
                  </a:lnTo>
                  <a:lnTo>
                    <a:pt x="888" y="873"/>
                  </a:lnTo>
                  <a:lnTo>
                    <a:pt x="1109" y="912"/>
                  </a:lnTo>
                  <a:lnTo>
                    <a:pt x="1330" y="921"/>
                  </a:lnTo>
                  <a:lnTo>
                    <a:pt x="1550" y="917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0" name="CaixaDeTexto 369"/>
            <p:cNvSpPr txBox="1"/>
            <p:nvPr/>
          </p:nvSpPr>
          <p:spPr>
            <a:xfrm>
              <a:off x="1080714" y="1066414"/>
              <a:ext cx="79060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i="1" dirty="0">
                  <a:solidFill>
                    <a:srgbClr val="FF00FF"/>
                  </a:solidFill>
                  <a:latin typeface="Arial Narrow" pitchFamily="34" charset="0"/>
                </a:rPr>
                <a:t>Cluster </a:t>
              </a:r>
              <a:r>
                <a:rPr lang="pt-PT" b="1" i="1" dirty="0" smtClean="0">
                  <a:solidFill>
                    <a:srgbClr val="FF00FF"/>
                  </a:solidFill>
                  <a:latin typeface="Arial Narrow" pitchFamily="34" charset="0"/>
                </a:rPr>
                <a:t>4</a:t>
              </a:r>
              <a:endParaRPr lang="pt-PT" b="1" i="1" dirty="0">
                <a:solidFill>
                  <a:srgbClr val="FF00FF"/>
                </a:solidFill>
                <a:latin typeface="Arial Narrow" pitchFamily="34" charset="0"/>
              </a:endParaRPr>
            </a:p>
          </p:txBody>
        </p:sp>
        <p:sp>
          <p:nvSpPr>
            <p:cNvPr id="8" name="Forma Livre 7"/>
            <p:cNvSpPr/>
            <p:nvPr/>
          </p:nvSpPr>
          <p:spPr>
            <a:xfrm>
              <a:off x="1557488" y="703329"/>
              <a:ext cx="1212126" cy="781430"/>
            </a:xfrm>
            <a:custGeom>
              <a:avLst/>
              <a:gdLst>
                <a:gd name="connsiteX0" fmla="*/ 17312 w 1212126"/>
                <a:gd name="connsiteY0" fmla="*/ 134871 h 781430"/>
                <a:gd name="connsiteX1" fmla="*/ 20487 w 1212126"/>
                <a:gd name="connsiteY1" fmla="*/ 296796 h 781430"/>
                <a:gd name="connsiteX2" fmla="*/ 220512 w 1212126"/>
                <a:gd name="connsiteY2" fmla="*/ 420621 h 781430"/>
                <a:gd name="connsiteX3" fmla="*/ 287187 w 1212126"/>
                <a:gd name="connsiteY3" fmla="*/ 541271 h 781430"/>
                <a:gd name="connsiteX4" fmla="*/ 455462 w 1212126"/>
                <a:gd name="connsiteY4" fmla="*/ 715896 h 781430"/>
                <a:gd name="connsiteX5" fmla="*/ 614212 w 1212126"/>
                <a:gd name="connsiteY5" fmla="*/ 779396 h 781430"/>
                <a:gd name="connsiteX6" fmla="*/ 792012 w 1212126"/>
                <a:gd name="connsiteY6" fmla="*/ 750821 h 781430"/>
                <a:gd name="connsiteX7" fmla="*/ 1068237 w 1212126"/>
                <a:gd name="connsiteY7" fmla="*/ 607946 h 781430"/>
                <a:gd name="connsiteX8" fmla="*/ 1173012 w 1212126"/>
                <a:gd name="connsiteY8" fmla="*/ 541271 h 781430"/>
                <a:gd name="connsiteX9" fmla="*/ 1211112 w 1212126"/>
                <a:gd name="connsiteY9" fmla="*/ 468246 h 781430"/>
                <a:gd name="connsiteX10" fmla="*/ 1138087 w 1212126"/>
                <a:gd name="connsiteY10" fmla="*/ 274571 h 781430"/>
                <a:gd name="connsiteX11" fmla="*/ 887262 w 1212126"/>
                <a:gd name="connsiteY11" fmla="*/ 201546 h 781430"/>
                <a:gd name="connsiteX12" fmla="*/ 518962 w 1212126"/>
                <a:gd name="connsiteY12" fmla="*/ 169796 h 781430"/>
                <a:gd name="connsiteX13" fmla="*/ 255437 w 1212126"/>
                <a:gd name="connsiteY13" fmla="*/ 45971 h 781430"/>
                <a:gd name="connsiteX14" fmla="*/ 115737 w 1212126"/>
                <a:gd name="connsiteY14" fmla="*/ 1521 h 781430"/>
                <a:gd name="connsiteX15" fmla="*/ 17312 w 1212126"/>
                <a:gd name="connsiteY15" fmla="*/ 134871 h 781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2126" h="781430">
                  <a:moveTo>
                    <a:pt x="17312" y="134871"/>
                  </a:moveTo>
                  <a:cubicBezTo>
                    <a:pt x="1437" y="184083"/>
                    <a:pt x="-13380" y="249171"/>
                    <a:pt x="20487" y="296796"/>
                  </a:cubicBezTo>
                  <a:cubicBezTo>
                    <a:pt x="54354" y="344421"/>
                    <a:pt x="176062" y="379875"/>
                    <a:pt x="220512" y="420621"/>
                  </a:cubicBezTo>
                  <a:cubicBezTo>
                    <a:pt x="264962" y="461367"/>
                    <a:pt x="248029" y="492059"/>
                    <a:pt x="287187" y="541271"/>
                  </a:cubicBezTo>
                  <a:cubicBezTo>
                    <a:pt x="326345" y="590484"/>
                    <a:pt x="400958" y="676209"/>
                    <a:pt x="455462" y="715896"/>
                  </a:cubicBezTo>
                  <a:cubicBezTo>
                    <a:pt x="509966" y="755584"/>
                    <a:pt x="558120" y="773575"/>
                    <a:pt x="614212" y="779396"/>
                  </a:cubicBezTo>
                  <a:cubicBezTo>
                    <a:pt x="670304" y="785217"/>
                    <a:pt x="716341" y="779396"/>
                    <a:pt x="792012" y="750821"/>
                  </a:cubicBezTo>
                  <a:cubicBezTo>
                    <a:pt x="867683" y="722246"/>
                    <a:pt x="1004737" y="642871"/>
                    <a:pt x="1068237" y="607946"/>
                  </a:cubicBezTo>
                  <a:cubicBezTo>
                    <a:pt x="1131737" y="573021"/>
                    <a:pt x="1149200" y="564554"/>
                    <a:pt x="1173012" y="541271"/>
                  </a:cubicBezTo>
                  <a:cubicBezTo>
                    <a:pt x="1196825" y="517988"/>
                    <a:pt x="1216933" y="512696"/>
                    <a:pt x="1211112" y="468246"/>
                  </a:cubicBezTo>
                  <a:cubicBezTo>
                    <a:pt x="1205291" y="423796"/>
                    <a:pt x="1192062" y="319021"/>
                    <a:pt x="1138087" y="274571"/>
                  </a:cubicBezTo>
                  <a:cubicBezTo>
                    <a:pt x="1084112" y="230121"/>
                    <a:pt x="990449" y="219008"/>
                    <a:pt x="887262" y="201546"/>
                  </a:cubicBezTo>
                  <a:cubicBezTo>
                    <a:pt x="784075" y="184084"/>
                    <a:pt x="624266" y="195725"/>
                    <a:pt x="518962" y="169796"/>
                  </a:cubicBezTo>
                  <a:cubicBezTo>
                    <a:pt x="413658" y="143867"/>
                    <a:pt x="322641" y="74017"/>
                    <a:pt x="255437" y="45971"/>
                  </a:cubicBezTo>
                  <a:cubicBezTo>
                    <a:pt x="188233" y="17925"/>
                    <a:pt x="154895" y="-6416"/>
                    <a:pt x="115737" y="1521"/>
                  </a:cubicBezTo>
                  <a:cubicBezTo>
                    <a:pt x="76579" y="9458"/>
                    <a:pt x="33187" y="85659"/>
                    <a:pt x="17312" y="134871"/>
                  </a:cubicBezTo>
                  <a:close/>
                </a:path>
              </a:pathLst>
            </a:custGeom>
            <a:noFill/>
            <a:ln w="19050">
              <a:solidFill>
                <a:srgbClr val="FF4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63" name="Grupo 62"/>
            <p:cNvGrpSpPr/>
            <p:nvPr/>
          </p:nvGrpSpPr>
          <p:grpSpPr>
            <a:xfrm>
              <a:off x="1094633" y="3261010"/>
              <a:ext cx="3023806" cy="1714677"/>
              <a:chOff x="1094633" y="3261010"/>
              <a:chExt cx="3023806" cy="1714677"/>
            </a:xfrm>
          </p:grpSpPr>
          <p:sp>
            <p:nvSpPr>
              <p:cNvPr id="62" name="Retângulo 61"/>
              <p:cNvSpPr/>
              <p:nvPr/>
            </p:nvSpPr>
            <p:spPr>
              <a:xfrm>
                <a:off x="1094633" y="4480974"/>
                <a:ext cx="1533345" cy="155366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92" name="Retângulo 391"/>
              <p:cNvSpPr/>
              <p:nvPr/>
            </p:nvSpPr>
            <p:spPr>
              <a:xfrm>
                <a:off x="1615979" y="3429575"/>
                <a:ext cx="1000553" cy="155366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93" name="Retângulo 392"/>
              <p:cNvSpPr/>
              <p:nvPr/>
            </p:nvSpPr>
            <p:spPr>
              <a:xfrm>
                <a:off x="3117886" y="4807184"/>
                <a:ext cx="1000553" cy="155366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94" name="Retângulo 393"/>
              <p:cNvSpPr/>
              <p:nvPr/>
            </p:nvSpPr>
            <p:spPr>
              <a:xfrm>
                <a:off x="1614213" y="4820321"/>
                <a:ext cx="1000553" cy="155366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95" name="Retângulo 394"/>
              <p:cNvSpPr/>
              <p:nvPr/>
            </p:nvSpPr>
            <p:spPr>
              <a:xfrm>
                <a:off x="1617727" y="4116606"/>
                <a:ext cx="472117" cy="356523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96" name="Retângulo 395"/>
              <p:cNvSpPr/>
              <p:nvPr/>
            </p:nvSpPr>
            <p:spPr>
              <a:xfrm>
                <a:off x="3113273" y="4469123"/>
                <a:ext cx="472117" cy="163581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97" name="Retângulo 396"/>
              <p:cNvSpPr/>
              <p:nvPr/>
            </p:nvSpPr>
            <p:spPr>
              <a:xfrm>
                <a:off x="3616844" y="3422827"/>
                <a:ext cx="472117" cy="163581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98" name="Retângulo 397"/>
              <p:cNvSpPr/>
              <p:nvPr/>
            </p:nvSpPr>
            <p:spPr>
              <a:xfrm>
                <a:off x="2623922" y="3267001"/>
                <a:ext cx="472117" cy="163581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99" name="Retângulo 398"/>
              <p:cNvSpPr/>
              <p:nvPr/>
            </p:nvSpPr>
            <p:spPr>
              <a:xfrm>
                <a:off x="1627939" y="3600207"/>
                <a:ext cx="472117" cy="163581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400" name="Retângulo 399"/>
              <p:cNvSpPr/>
              <p:nvPr/>
            </p:nvSpPr>
            <p:spPr>
              <a:xfrm>
                <a:off x="1637827" y="3261010"/>
                <a:ext cx="472117" cy="163581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560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Breathing groups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865898"/>
              </p:ext>
            </p:extLst>
          </p:nvPr>
        </p:nvGraphicFramePr>
        <p:xfrm>
          <a:off x="180000" y="920299"/>
          <a:ext cx="8964000" cy="3938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1636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4960504" y="2073961"/>
            <a:ext cx="4003941" cy="2879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 sz="140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graphicFrame>
        <p:nvGraphicFramePr>
          <p:cNvPr id="202" name="Tabela 2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859884"/>
              </p:ext>
            </p:extLst>
          </p:nvPr>
        </p:nvGraphicFramePr>
        <p:xfrm>
          <a:off x="753436" y="2864063"/>
          <a:ext cx="3106950" cy="2087880"/>
        </p:xfrm>
        <a:graphic>
          <a:graphicData uri="http://schemas.openxmlformats.org/drawingml/2006/table">
            <a:tbl>
              <a:tblPr/>
              <a:tblGrid>
                <a:gridCol w="309861"/>
                <a:gridCol w="658539"/>
                <a:gridCol w="443850"/>
                <a:gridCol w="411570"/>
                <a:gridCol w="419640"/>
                <a:gridCol w="419640"/>
                <a:gridCol w="443850"/>
              </a:tblGrid>
              <a:tr h="162416">
                <a:tc>
                  <a:txBody>
                    <a:bodyPr/>
                    <a:lstStyle/>
                    <a:p>
                      <a:pPr algn="ctr" fontAlgn="b"/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jun'16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sep'16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16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A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416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B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416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416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E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416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G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416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H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416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416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K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416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L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416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416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N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51" name="Grupo 50"/>
          <p:cNvGrpSpPr/>
          <p:nvPr/>
        </p:nvGrpSpPr>
        <p:grpSpPr>
          <a:xfrm>
            <a:off x="4964069" y="1896343"/>
            <a:ext cx="3956699" cy="3129206"/>
            <a:chOff x="4964069" y="1896343"/>
            <a:chExt cx="3956699" cy="3129206"/>
          </a:xfrm>
        </p:grpSpPr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5363394" y="4500826"/>
              <a:ext cx="354935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5363394" y="4483687"/>
              <a:ext cx="0" cy="1713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5807286" y="4483687"/>
              <a:ext cx="0" cy="1713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6252960" y="4483687"/>
              <a:ext cx="0" cy="1713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6696852" y="4483687"/>
              <a:ext cx="0" cy="1713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7142527" y="4483687"/>
              <a:ext cx="0" cy="1713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7579288" y="4483687"/>
              <a:ext cx="0" cy="1713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8023180" y="4483687"/>
              <a:ext cx="0" cy="1713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8468855" y="4483687"/>
              <a:ext cx="0" cy="1713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8912747" y="4483687"/>
              <a:ext cx="0" cy="1713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5642714" y="4489112"/>
              <a:ext cx="30777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aerial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6005298" y="4621693"/>
              <a:ext cx="51135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branchial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6399315" y="4482866"/>
              <a:ext cx="97462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aerial</a:t>
              </a:r>
              <a:r>
                <a:rPr kumimoji="0" lang="pt-PT" altLang="pt-PT" sz="12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&amp; </a:t>
              </a: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branchial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6631663" y="4633742"/>
              <a:ext cx="125034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branchial</a:t>
              </a:r>
              <a:r>
                <a:rPr kumimoji="0" lang="pt-PT" altLang="pt-PT" sz="12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&amp; </a:t>
              </a: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cutaneous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7453732" y="4481775"/>
              <a:ext cx="58349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cutaneous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7939354" y="4627909"/>
              <a:ext cx="5273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pulmonar</a:t>
              </a:r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8286456" y="4489112"/>
              <a:ext cx="39113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special</a:t>
              </a:r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6759544" y="4810105"/>
              <a:ext cx="12279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Breathing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groups</a:t>
              </a:r>
              <a:endParaRPr kumimoji="0" lang="pt-PT" altLang="pt-PT" sz="1400" b="1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" name="Line 28"/>
            <p:cNvSpPr>
              <a:spLocks noChangeShapeType="1"/>
            </p:cNvSpPr>
            <p:nvPr/>
          </p:nvSpPr>
          <p:spPr bwMode="auto">
            <a:xfrm>
              <a:off x="5363394" y="2164797"/>
              <a:ext cx="354935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" name="Line 29"/>
            <p:cNvSpPr>
              <a:spLocks noChangeShapeType="1"/>
            </p:cNvSpPr>
            <p:nvPr/>
          </p:nvSpPr>
          <p:spPr bwMode="auto">
            <a:xfrm flipV="1">
              <a:off x="5363394" y="2164797"/>
              <a:ext cx="0" cy="233602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" name="Line 30"/>
            <p:cNvSpPr>
              <a:spLocks noChangeShapeType="1"/>
            </p:cNvSpPr>
            <p:nvPr/>
          </p:nvSpPr>
          <p:spPr bwMode="auto">
            <a:xfrm flipH="1">
              <a:off x="5363394" y="4500826"/>
              <a:ext cx="1604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 flipH="1">
              <a:off x="5363394" y="4031221"/>
              <a:ext cx="1604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" name="Line 32"/>
            <p:cNvSpPr>
              <a:spLocks noChangeShapeType="1"/>
            </p:cNvSpPr>
            <p:nvPr/>
          </p:nvSpPr>
          <p:spPr bwMode="auto">
            <a:xfrm flipH="1">
              <a:off x="5363394" y="3563329"/>
              <a:ext cx="1604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" name="Line 33"/>
            <p:cNvSpPr>
              <a:spLocks noChangeShapeType="1"/>
            </p:cNvSpPr>
            <p:nvPr/>
          </p:nvSpPr>
          <p:spPr bwMode="auto">
            <a:xfrm flipH="1">
              <a:off x="5363394" y="3102294"/>
              <a:ext cx="1604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Line 34"/>
            <p:cNvSpPr>
              <a:spLocks noChangeShapeType="1"/>
            </p:cNvSpPr>
            <p:nvPr/>
          </p:nvSpPr>
          <p:spPr bwMode="auto">
            <a:xfrm flipH="1">
              <a:off x="5363394" y="2632688"/>
              <a:ext cx="1604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Line 35"/>
            <p:cNvSpPr>
              <a:spLocks noChangeShapeType="1"/>
            </p:cNvSpPr>
            <p:nvPr/>
          </p:nvSpPr>
          <p:spPr bwMode="auto">
            <a:xfrm flipH="1">
              <a:off x="5363394" y="2164797"/>
              <a:ext cx="1604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Rectangle 36"/>
            <p:cNvSpPr>
              <a:spLocks noChangeArrowheads="1"/>
            </p:cNvSpPr>
            <p:nvPr/>
          </p:nvSpPr>
          <p:spPr bwMode="auto">
            <a:xfrm>
              <a:off x="5197123" y="4375712"/>
              <a:ext cx="82004" cy="2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41" name="Rectangle 37"/>
            <p:cNvSpPr>
              <a:spLocks noChangeArrowheads="1"/>
            </p:cNvSpPr>
            <p:nvPr/>
          </p:nvSpPr>
          <p:spPr bwMode="auto">
            <a:xfrm>
              <a:off x="5145425" y="3907821"/>
              <a:ext cx="164008" cy="2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</a:t>
              </a:r>
            </a:p>
          </p:txBody>
        </p:sp>
        <p:sp>
          <p:nvSpPr>
            <p:cNvPr id="42" name="Rectangle 38"/>
            <p:cNvSpPr>
              <a:spLocks noChangeArrowheads="1"/>
            </p:cNvSpPr>
            <p:nvPr/>
          </p:nvSpPr>
          <p:spPr bwMode="auto">
            <a:xfrm>
              <a:off x="5145425" y="3438216"/>
              <a:ext cx="164008" cy="2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</a:t>
              </a:r>
            </a:p>
          </p:txBody>
        </p:sp>
        <p:sp>
          <p:nvSpPr>
            <p:cNvPr id="43" name="Rectangle 39"/>
            <p:cNvSpPr>
              <a:spLocks noChangeArrowheads="1"/>
            </p:cNvSpPr>
            <p:nvPr/>
          </p:nvSpPr>
          <p:spPr bwMode="auto">
            <a:xfrm>
              <a:off x="5145425" y="2968610"/>
              <a:ext cx="164008" cy="2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</a:t>
              </a:r>
            </a:p>
          </p:txBody>
        </p:sp>
        <p:sp>
          <p:nvSpPr>
            <p:cNvPr id="44" name="Rectangle 40"/>
            <p:cNvSpPr>
              <a:spLocks noChangeArrowheads="1"/>
            </p:cNvSpPr>
            <p:nvPr/>
          </p:nvSpPr>
          <p:spPr bwMode="auto">
            <a:xfrm>
              <a:off x="5145425" y="2500719"/>
              <a:ext cx="164008" cy="2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80</a:t>
              </a:r>
            </a:p>
          </p:txBody>
        </p:sp>
        <p:sp>
          <p:nvSpPr>
            <p:cNvPr id="45" name="Rectangle 41"/>
            <p:cNvSpPr>
              <a:spLocks noChangeArrowheads="1"/>
            </p:cNvSpPr>
            <p:nvPr/>
          </p:nvSpPr>
          <p:spPr bwMode="auto">
            <a:xfrm>
              <a:off x="5093726" y="2039683"/>
              <a:ext cx="246012" cy="2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100</a:t>
              </a:r>
            </a:p>
          </p:txBody>
        </p:sp>
        <p:sp>
          <p:nvSpPr>
            <p:cNvPr id="46" name="Rectangle 42"/>
            <p:cNvSpPr>
              <a:spLocks noChangeArrowheads="1"/>
            </p:cNvSpPr>
            <p:nvPr/>
          </p:nvSpPr>
          <p:spPr bwMode="auto">
            <a:xfrm rot="16200000">
              <a:off x="5005938" y="3212961"/>
              <a:ext cx="131969" cy="215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%</a:t>
              </a:r>
            </a:p>
          </p:txBody>
        </p:sp>
        <p:sp>
          <p:nvSpPr>
            <p:cNvPr id="47" name="Line 43"/>
            <p:cNvSpPr>
              <a:spLocks noChangeShapeType="1"/>
            </p:cNvSpPr>
            <p:nvPr/>
          </p:nvSpPr>
          <p:spPr bwMode="auto">
            <a:xfrm flipV="1">
              <a:off x="8912747" y="2164797"/>
              <a:ext cx="0" cy="233602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8" name="Rectangle 85"/>
            <p:cNvSpPr>
              <a:spLocks noChangeArrowheads="1"/>
            </p:cNvSpPr>
            <p:nvPr/>
          </p:nvSpPr>
          <p:spPr bwMode="auto">
            <a:xfrm>
              <a:off x="5554141" y="1896343"/>
              <a:ext cx="3366627" cy="3077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Mean of </a:t>
              </a:r>
              <a:r>
                <a:rPr lang="en-GB" sz="1400" b="1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each </a:t>
              </a:r>
              <a:r>
                <a:rPr lang="en-GB" sz="1400" b="1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breathing group </a:t>
              </a:r>
              <a:r>
                <a:rPr lang="en-GB" sz="1400" b="1" dirty="0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in </a:t>
              </a: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each cluster</a:t>
              </a:r>
            </a:p>
          </p:txBody>
        </p:sp>
      </p:grpSp>
      <p:sp>
        <p:nvSpPr>
          <p:cNvPr id="209" name="Text Box 9"/>
          <p:cNvSpPr txBox="1">
            <a:spLocks noChangeArrowheads="1"/>
          </p:cNvSpPr>
          <p:nvPr/>
        </p:nvSpPr>
        <p:spPr bwMode="auto">
          <a:xfrm>
            <a:off x="5538454" y="1138969"/>
            <a:ext cx="32543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b="1" dirty="0" smtClean="0">
                <a:solidFill>
                  <a:srgbClr val="008000"/>
                </a:solidFill>
              </a:rPr>
              <a:t>ANOSIM test: </a:t>
            </a:r>
            <a:r>
              <a:rPr lang="en-GB" sz="1600" b="1" dirty="0" err="1" smtClean="0">
                <a:solidFill>
                  <a:srgbClr val="008000"/>
                </a:solidFill>
              </a:rPr>
              <a:t>R</a:t>
            </a:r>
            <a:r>
              <a:rPr lang="en-GB" sz="1600" b="1" baseline="-25000" dirty="0" err="1" smtClean="0">
                <a:solidFill>
                  <a:srgbClr val="008000"/>
                </a:solidFill>
              </a:rPr>
              <a:t>global</a:t>
            </a:r>
            <a:r>
              <a:rPr lang="en-GB" sz="1600" b="1" dirty="0" smtClean="0">
                <a:solidFill>
                  <a:srgbClr val="008000"/>
                </a:solidFill>
              </a:rPr>
              <a:t>  = 0,819</a:t>
            </a:r>
            <a:endParaRPr lang="en-GB" sz="1600" b="1" dirty="0">
              <a:solidFill>
                <a:srgbClr val="008000"/>
              </a:solidFill>
            </a:endParaRPr>
          </a:p>
        </p:txBody>
      </p:sp>
      <p:grpSp>
        <p:nvGrpSpPr>
          <p:cNvPr id="210" name="Grupo 209"/>
          <p:cNvGrpSpPr/>
          <p:nvPr/>
        </p:nvGrpSpPr>
        <p:grpSpPr>
          <a:xfrm>
            <a:off x="5599691" y="2417401"/>
            <a:ext cx="920283" cy="810642"/>
            <a:chOff x="7386204" y="2534600"/>
            <a:chExt cx="920283" cy="810642"/>
          </a:xfrm>
        </p:grpSpPr>
        <p:sp>
          <p:nvSpPr>
            <p:cNvPr id="211" name="Line 42"/>
            <p:cNvSpPr>
              <a:spLocks noChangeShapeType="1"/>
            </p:cNvSpPr>
            <p:nvPr/>
          </p:nvSpPr>
          <p:spPr bwMode="auto">
            <a:xfrm>
              <a:off x="7386204" y="2656583"/>
              <a:ext cx="216000" cy="0"/>
            </a:xfrm>
            <a:prstGeom prst="line">
              <a:avLst/>
            </a:prstGeom>
            <a:noFill/>
            <a:ln w="28575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C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12" name="Rectangle 43"/>
            <p:cNvSpPr>
              <a:spLocks noChangeArrowheads="1"/>
            </p:cNvSpPr>
            <p:nvPr/>
          </p:nvSpPr>
          <p:spPr bwMode="auto">
            <a:xfrm>
              <a:off x="7633226" y="2534600"/>
              <a:ext cx="67326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C00"/>
                  </a:solidFill>
                  <a:effectLst/>
                  <a:latin typeface="Arial Narrow" panose="020B0606020202030204" pitchFamily="34" charset="0"/>
                </a:rPr>
                <a:t> Cluster  1</a:t>
              </a:r>
            </a:p>
          </p:txBody>
        </p:sp>
        <p:sp>
          <p:nvSpPr>
            <p:cNvPr id="213" name="Line 44"/>
            <p:cNvSpPr>
              <a:spLocks noChangeShapeType="1"/>
            </p:cNvSpPr>
            <p:nvPr/>
          </p:nvSpPr>
          <p:spPr bwMode="auto">
            <a:xfrm>
              <a:off x="7386204" y="2862398"/>
              <a:ext cx="2160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C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14" name="Rectangle 45"/>
            <p:cNvSpPr>
              <a:spLocks noChangeArrowheads="1"/>
            </p:cNvSpPr>
            <p:nvPr/>
          </p:nvSpPr>
          <p:spPr bwMode="auto">
            <a:xfrm>
              <a:off x="7633226" y="2734252"/>
              <a:ext cx="67326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C00"/>
                  </a:solidFill>
                  <a:effectLst/>
                  <a:latin typeface="Arial Narrow" panose="020B0606020202030204" pitchFamily="34" charset="0"/>
                </a:rPr>
                <a:t> Cluster  2</a:t>
              </a:r>
            </a:p>
          </p:txBody>
        </p:sp>
        <p:sp>
          <p:nvSpPr>
            <p:cNvPr id="215" name="Line 46"/>
            <p:cNvSpPr>
              <a:spLocks noChangeShapeType="1"/>
            </p:cNvSpPr>
            <p:nvPr/>
          </p:nvSpPr>
          <p:spPr bwMode="auto">
            <a:xfrm>
              <a:off x="7386204" y="3045144"/>
              <a:ext cx="216000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C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16" name="Rectangle 47"/>
            <p:cNvSpPr>
              <a:spLocks noChangeArrowheads="1"/>
            </p:cNvSpPr>
            <p:nvPr/>
          </p:nvSpPr>
          <p:spPr bwMode="auto">
            <a:xfrm>
              <a:off x="7633226" y="2937422"/>
              <a:ext cx="67326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C00"/>
                  </a:solidFill>
                  <a:effectLst/>
                  <a:latin typeface="Arial Narrow" panose="020B0606020202030204" pitchFamily="34" charset="0"/>
                </a:rPr>
                <a:t> Cluster  3</a:t>
              </a:r>
            </a:p>
          </p:txBody>
        </p:sp>
        <p:sp>
          <p:nvSpPr>
            <p:cNvPr id="217" name="Line 48"/>
            <p:cNvSpPr>
              <a:spLocks noChangeShapeType="1"/>
            </p:cNvSpPr>
            <p:nvPr/>
          </p:nvSpPr>
          <p:spPr bwMode="auto">
            <a:xfrm>
              <a:off x="7386204" y="3237520"/>
              <a:ext cx="216000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C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18" name="Rectangle 49"/>
            <p:cNvSpPr>
              <a:spLocks noChangeArrowheads="1"/>
            </p:cNvSpPr>
            <p:nvPr/>
          </p:nvSpPr>
          <p:spPr bwMode="auto">
            <a:xfrm>
              <a:off x="7633226" y="3129798"/>
              <a:ext cx="67326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C00"/>
                  </a:solidFill>
                  <a:effectLst/>
                  <a:latin typeface="Arial Narrow" panose="020B0606020202030204" pitchFamily="34" charset="0"/>
                </a:rPr>
                <a:t> Cluster  4</a:t>
              </a:r>
            </a:p>
          </p:txBody>
        </p:sp>
      </p:grpSp>
      <p:sp>
        <p:nvSpPr>
          <p:cNvPr id="663" name="Oval 662"/>
          <p:cNvSpPr>
            <a:spLocks noChangeArrowheads="1"/>
          </p:cNvSpPr>
          <p:nvPr/>
        </p:nvSpPr>
        <p:spPr bwMode="auto">
          <a:xfrm>
            <a:off x="847856" y="76902"/>
            <a:ext cx="8185844" cy="455358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Breathing groups</a:t>
            </a:r>
            <a:endParaRPr lang="en-GB" sz="3600" b="1" i="1" dirty="0" smtClean="0">
              <a:solidFill>
                <a:srgbClr val="FFDD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50" name="Grupo 49"/>
          <p:cNvGrpSpPr/>
          <p:nvPr/>
        </p:nvGrpSpPr>
        <p:grpSpPr>
          <a:xfrm>
            <a:off x="726150" y="630730"/>
            <a:ext cx="4417812" cy="2181947"/>
            <a:chOff x="726150" y="630730"/>
            <a:chExt cx="4417812" cy="2181947"/>
          </a:xfrm>
        </p:grpSpPr>
        <p:sp>
          <p:nvSpPr>
            <p:cNvPr id="812" name="Rectangle 6"/>
            <p:cNvSpPr>
              <a:spLocks noChangeArrowheads="1"/>
            </p:cNvSpPr>
            <p:nvPr/>
          </p:nvSpPr>
          <p:spPr bwMode="auto">
            <a:xfrm>
              <a:off x="726150" y="630730"/>
              <a:ext cx="3719469" cy="218194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3" name="Oval 812"/>
            <p:cNvSpPr>
              <a:spLocks noChangeArrowheads="1"/>
            </p:cNvSpPr>
            <p:nvPr/>
          </p:nvSpPr>
          <p:spPr bwMode="auto">
            <a:xfrm>
              <a:off x="1227953" y="969396"/>
              <a:ext cx="78526" cy="6739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4" name="Oval 813"/>
            <p:cNvSpPr>
              <a:spLocks noChangeArrowheads="1"/>
            </p:cNvSpPr>
            <p:nvPr/>
          </p:nvSpPr>
          <p:spPr bwMode="auto">
            <a:xfrm>
              <a:off x="2066845" y="1230555"/>
              <a:ext cx="76611" cy="6739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5" name="Oval 814"/>
            <p:cNvSpPr>
              <a:spLocks noChangeArrowheads="1"/>
            </p:cNvSpPr>
            <p:nvPr/>
          </p:nvSpPr>
          <p:spPr bwMode="auto">
            <a:xfrm>
              <a:off x="2683565" y="1127776"/>
              <a:ext cx="76611" cy="69080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6" name="Oval 815"/>
            <p:cNvSpPr>
              <a:spLocks noChangeArrowheads="1"/>
            </p:cNvSpPr>
            <p:nvPr/>
          </p:nvSpPr>
          <p:spPr bwMode="auto">
            <a:xfrm>
              <a:off x="1712519" y="1318170"/>
              <a:ext cx="76611" cy="69080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7" name="Oval 816"/>
            <p:cNvSpPr>
              <a:spLocks noChangeArrowheads="1"/>
            </p:cNvSpPr>
            <p:nvPr/>
          </p:nvSpPr>
          <p:spPr bwMode="auto">
            <a:xfrm>
              <a:off x="2076422" y="1308060"/>
              <a:ext cx="78526" cy="6739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8" name="Oval 817"/>
            <p:cNvSpPr>
              <a:spLocks noChangeArrowheads="1"/>
            </p:cNvSpPr>
            <p:nvPr/>
          </p:nvSpPr>
          <p:spPr bwMode="auto">
            <a:xfrm>
              <a:off x="2047692" y="1303007"/>
              <a:ext cx="76611" cy="6739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19" name="Oval 818"/>
            <p:cNvSpPr>
              <a:spLocks noChangeArrowheads="1"/>
            </p:cNvSpPr>
            <p:nvPr/>
          </p:nvSpPr>
          <p:spPr bwMode="auto">
            <a:xfrm>
              <a:off x="2097489" y="954231"/>
              <a:ext cx="78526" cy="6739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0" name="Oval 819"/>
            <p:cNvSpPr>
              <a:spLocks noChangeArrowheads="1"/>
            </p:cNvSpPr>
            <p:nvPr/>
          </p:nvSpPr>
          <p:spPr bwMode="auto">
            <a:xfrm>
              <a:off x="2336899" y="1019944"/>
              <a:ext cx="76611" cy="69080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1" name="Oval 820"/>
            <p:cNvSpPr>
              <a:spLocks noChangeArrowheads="1"/>
            </p:cNvSpPr>
            <p:nvPr/>
          </p:nvSpPr>
          <p:spPr bwMode="auto">
            <a:xfrm>
              <a:off x="3516710" y="925588"/>
              <a:ext cx="76611" cy="6739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2" name="Oval 821"/>
            <p:cNvSpPr>
              <a:spLocks noChangeArrowheads="1"/>
            </p:cNvSpPr>
            <p:nvPr/>
          </p:nvSpPr>
          <p:spPr bwMode="auto">
            <a:xfrm>
              <a:off x="3865291" y="784057"/>
              <a:ext cx="78526" cy="6739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3" name="Oval 822"/>
            <p:cNvSpPr>
              <a:spLocks noChangeArrowheads="1"/>
            </p:cNvSpPr>
            <p:nvPr/>
          </p:nvSpPr>
          <p:spPr bwMode="auto">
            <a:xfrm>
              <a:off x="2333068" y="1004778"/>
              <a:ext cx="76611" cy="6739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4" name="Oval 823"/>
            <p:cNvSpPr>
              <a:spLocks noChangeArrowheads="1"/>
            </p:cNvSpPr>
            <p:nvPr/>
          </p:nvSpPr>
          <p:spPr bwMode="auto">
            <a:xfrm>
              <a:off x="1708688" y="1072174"/>
              <a:ext cx="78526" cy="6739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5" name="Oval 824"/>
            <p:cNvSpPr>
              <a:spLocks noChangeArrowheads="1"/>
            </p:cNvSpPr>
            <p:nvPr/>
          </p:nvSpPr>
          <p:spPr bwMode="auto">
            <a:xfrm>
              <a:off x="3290707" y="1259199"/>
              <a:ext cx="78526" cy="6739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6" name="Oval 825"/>
            <p:cNvSpPr>
              <a:spLocks noChangeArrowheads="1"/>
            </p:cNvSpPr>
            <p:nvPr/>
          </p:nvSpPr>
          <p:spPr bwMode="auto">
            <a:xfrm>
              <a:off x="3710153" y="890205"/>
              <a:ext cx="78526" cy="6908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7" name="Oval 826"/>
            <p:cNvSpPr>
              <a:spLocks noChangeArrowheads="1"/>
            </p:cNvSpPr>
            <p:nvPr/>
          </p:nvSpPr>
          <p:spPr bwMode="auto">
            <a:xfrm>
              <a:off x="2603123" y="1124407"/>
              <a:ext cx="78526" cy="6908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8" name="Oval 827"/>
            <p:cNvSpPr>
              <a:spLocks noChangeArrowheads="1"/>
            </p:cNvSpPr>
            <p:nvPr/>
          </p:nvSpPr>
          <p:spPr bwMode="auto">
            <a:xfrm>
              <a:off x="1959589" y="1360293"/>
              <a:ext cx="76611" cy="6908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29" name="Oval 828"/>
            <p:cNvSpPr>
              <a:spLocks noChangeArrowheads="1"/>
            </p:cNvSpPr>
            <p:nvPr/>
          </p:nvSpPr>
          <p:spPr bwMode="auto">
            <a:xfrm>
              <a:off x="1882979" y="1163159"/>
              <a:ext cx="78526" cy="6908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0" name="Oval 829"/>
            <p:cNvSpPr>
              <a:spLocks noChangeArrowheads="1"/>
            </p:cNvSpPr>
            <p:nvPr/>
          </p:nvSpPr>
          <p:spPr bwMode="auto">
            <a:xfrm>
              <a:off x="3547354" y="1252459"/>
              <a:ext cx="76611" cy="69080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1" name="Oval 830"/>
            <p:cNvSpPr>
              <a:spLocks noChangeArrowheads="1"/>
            </p:cNvSpPr>
            <p:nvPr/>
          </p:nvSpPr>
          <p:spPr bwMode="auto">
            <a:xfrm>
              <a:off x="3133654" y="1196857"/>
              <a:ext cx="78526" cy="6739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2" name="Oval 831"/>
            <p:cNvSpPr>
              <a:spLocks noChangeArrowheads="1"/>
            </p:cNvSpPr>
            <p:nvPr/>
          </p:nvSpPr>
          <p:spPr bwMode="auto">
            <a:xfrm>
              <a:off x="2978516" y="1265938"/>
              <a:ext cx="76611" cy="6739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3" name="Oval 832"/>
            <p:cNvSpPr>
              <a:spLocks noChangeArrowheads="1"/>
            </p:cNvSpPr>
            <p:nvPr/>
          </p:nvSpPr>
          <p:spPr bwMode="auto">
            <a:xfrm>
              <a:off x="2246880" y="1107558"/>
              <a:ext cx="76611" cy="6739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4" name="Oval 833"/>
            <p:cNvSpPr>
              <a:spLocks noChangeArrowheads="1"/>
            </p:cNvSpPr>
            <p:nvPr/>
          </p:nvSpPr>
          <p:spPr bwMode="auto">
            <a:xfrm>
              <a:off x="3258147" y="945807"/>
              <a:ext cx="76611" cy="6739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5" name="Oval 834"/>
            <p:cNvSpPr>
              <a:spLocks noChangeArrowheads="1"/>
            </p:cNvSpPr>
            <p:nvPr/>
          </p:nvSpPr>
          <p:spPr bwMode="auto">
            <a:xfrm>
              <a:off x="1404158" y="971080"/>
              <a:ext cx="76611" cy="6739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6" name="Oval 835"/>
            <p:cNvSpPr>
              <a:spLocks noChangeArrowheads="1"/>
            </p:cNvSpPr>
            <p:nvPr/>
          </p:nvSpPr>
          <p:spPr bwMode="auto">
            <a:xfrm>
              <a:off x="2162609" y="1828696"/>
              <a:ext cx="78526" cy="6739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7" name="Oval 836"/>
            <p:cNvSpPr>
              <a:spLocks noChangeArrowheads="1"/>
            </p:cNvSpPr>
            <p:nvPr/>
          </p:nvSpPr>
          <p:spPr bwMode="auto">
            <a:xfrm>
              <a:off x="2993839" y="1147995"/>
              <a:ext cx="78526" cy="6739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8" name="Oval 837"/>
            <p:cNvSpPr>
              <a:spLocks noChangeArrowheads="1"/>
            </p:cNvSpPr>
            <p:nvPr/>
          </p:nvSpPr>
          <p:spPr bwMode="auto">
            <a:xfrm>
              <a:off x="1463532" y="1075544"/>
              <a:ext cx="76611" cy="6739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39" name="Oval 838"/>
            <p:cNvSpPr>
              <a:spLocks noChangeArrowheads="1"/>
            </p:cNvSpPr>
            <p:nvPr/>
          </p:nvSpPr>
          <p:spPr bwMode="auto">
            <a:xfrm>
              <a:off x="2622275" y="1680424"/>
              <a:ext cx="78526" cy="69080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0" name="Oval 839"/>
            <p:cNvSpPr>
              <a:spLocks noChangeArrowheads="1"/>
            </p:cNvSpPr>
            <p:nvPr/>
          </p:nvSpPr>
          <p:spPr bwMode="auto">
            <a:xfrm>
              <a:off x="2007471" y="1415894"/>
              <a:ext cx="76611" cy="6739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1" name="Oval 840"/>
            <p:cNvSpPr>
              <a:spLocks noChangeArrowheads="1"/>
            </p:cNvSpPr>
            <p:nvPr/>
          </p:nvSpPr>
          <p:spPr bwMode="auto">
            <a:xfrm>
              <a:off x="1671480" y="1384257"/>
              <a:ext cx="76611" cy="6739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2" name="Oval 841"/>
            <p:cNvSpPr>
              <a:spLocks noChangeArrowheads="1"/>
            </p:cNvSpPr>
            <p:nvPr/>
          </p:nvSpPr>
          <p:spPr bwMode="auto">
            <a:xfrm>
              <a:off x="1992149" y="1314800"/>
              <a:ext cx="78526" cy="6739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3" name="Oval 842"/>
            <p:cNvSpPr>
              <a:spLocks noChangeArrowheads="1"/>
            </p:cNvSpPr>
            <p:nvPr/>
          </p:nvSpPr>
          <p:spPr bwMode="auto">
            <a:xfrm>
              <a:off x="3014907" y="1178324"/>
              <a:ext cx="76611" cy="69080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4" name="Oval 843"/>
            <p:cNvSpPr>
              <a:spLocks noChangeArrowheads="1"/>
            </p:cNvSpPr>
            <p:nvPr/>
          </p:nvSpPr>
          <p:spPr bwMode="auto">
            <a:xfrm>
              <a:off x="2162609" y="1050271"/>
              <a:ext cx="76611" cy="69080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5" name="Oval 844"/>
            <p:cNvSpPr>
              <a:spLocks noChangeArrowheads="1"/>
            </p:cNvSpPr>
            <p:nvPr/>
          </p:nvSpPr>
          <p:spPr bwMode="auto">
            <a:xfrm>
              <a:off x="3497557" y="976135"/>
              <a:ext cx="78526" cy="69080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6" name="Oval 845"/>
            <p:cNvSpPr>
              <a:spLocks noChangeArrowheads="1"/>
            </p:cNvSpPr>
            <p:nvPr/>
          </p:nvSpPr>
          <p:spPr bwMode="auto">
            <a:xfrm>
              <a:off x="2356052" y="2534669"/>
              <a:ext cx="78526" cy="6908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7" name="Oval 846"/>
            <p:cNvSpPr>
              <a:spLocks noChangeArrowheads="1"/>
            </p:cNvSpPr>
            <p:nvPr/>
          </p:nvSpPr>
          <p:spPr bwMode="auto">
            <a:xfrm>
              <a:off x="3798256" y="982875"/>
              <a:ext cx="76611" cy="67396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8" name="Oval 847"/>
            <p:cNvSpPr>
              <a:spLocks noChangeArrowheads="1"/>
            </p:cNvSpPr>
            <p:nvPr/>
          </p:nvSpPr>
          <p:spPr bwMode="auto">
            <a:xfrm>
              <a:off x="3754205" y="839658"/>
              <a:ext cx="76611" cy="67396"/>
            </a:xfrm>
            <a:prstGeom prst="ellipse">
              <a:avLst/>
            </a:prstGeom>
            <a:solidFill>
              <a:srgbClr val="8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49" name="Oval 848"/>
            <p:cNvSpPr>
              <a:spLocks noChangeArrowheads="1"/>
            </p:cNvSpPr>
            <p:nvPr/>
          </p:nvSpPr>
          <p:spPr bwMode="auto">
            <a:xfrm>
              <a:off x="3327097" y="1719176"/>
              <a:ext cx="76611" cy="6908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0" name="Oval 849"/>
            <p:cNvSpPr>
              <a:spLocks noChangeArrowheads="1"/>
            </p:cNvSpPr>
            <p:nvPr/>
          </p:nvSpPr>
          <p:spPr bwMode="auto">
            <a:xfrm>
              <a:off x="3334758" y="2157251"/>
              <a:ext cx="76611" cy="6908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1" name="Oval 850"/>
            <p:cNvSpPr>
              <a:spLocks noChangeArrowheads="1"/>
            </p:cNvSpPr>
            <p:nvPr/>
          </p:nvSpPr>
          <p:spPr bwMode="auto">
            <a:xfrm>
              <a:off x="1837012" y="1520358"/>
              <a:ext cx="76611" cy="6908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2" name="Oval 851"/>
            <p:cNvSpPr>
              <a:spLocks noChangeArrowheads="1"/>
            </p:cNvSpPr>
            <p:nvPr/>
          </p:nvSpPr>
          <p:spPr bwMode="auto">
            <a:xfrm>
              <a:off x="2649089" y="2320687"/>
              <a:ext cx="76611" cy="67396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3" name="Oval 852"/>
            <p:cNvSpPr>
              <a:spLocks noChangeArrowheads="1"/>
            </p:cNvSpPr>
            <p:nvPr/>
          </p:nvSpPr>
          <p:spPr bwMode="auto">
            <a:xfrm>
              <a:off x="2819549" y="2211168"/>
              <a:ext cx="78526" cy="67396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4" name="Oval 853"/>
            <p:cNvSpPr>
              <a:spLocks noChangeArrowheads="1"/>
            </p:cNvSpPr>
            <p:nvPr/>
          </p:nvSpPr>
          <p:spPr bwMode="auto">
            <a:xfrm>
              <a:off x="3248571" y="922219"/>
              <a:ext cx="78526" cy="6908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5" name="Oval 854"/>
            <p:cNvSpPr>
              <a:spLocks noChangeArrowheads="1"/>
            </p:cNvSpPr>
            <p:nvPr/>
          </p:nvSpPr>
          <p:spPr bwMode="auto">
            <a:xfrm>
              <a:off x="2515020" y="1024997"/>
              <a:ext cx="78526" cy="6908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6" name="Oval 855"/>
            <p:cNvSpPr>
              <a:spLocks noChangeArrowheads="1"/>
            </p:cNvSpPr>
            <p:nvPr/>
          </p:nvSpPr>
          <p:spPr bwMode="auto">
            <a:xfrm>
              <a:off x="3355827" y="1515305"/>
              <a:ext cx="76611" cy="6908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7" name="Oval 856"/>
            <p:cNvSpPr>
              <a:spLocks noChangeArrowheads="1"/>
            </p:cNvSpPr>
            <p:nvPr/>
          </p:nvSpPr>
          <p:spPr bwMode="auto">
            <a:xfrm>
              <a:off x="1807465" y="1352244"/>
              <a:ext cx="76611" cy="6739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8" name="Oval 857"/>
            <p:cNvSpPr>
              <a:spLocks noChangeArrowheads="1"/>
            </p:cNvSpPr>
            <p:nvPr/>
          </p:nvSpPr>
          <p:spPr bwMode="auto">
            <a:xfrm>
              <a:off x="3168129" y="2597011"/>
              <a:ext cx="76611" cy="6908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59" name="Oval 858"/>
            <p:cNvSpPr>
              <a:spLocks noChangeArrowheads="1"/>
            </p:cNvSpPr>
            <p:nvPr/>
          </p:nvSpPr>
          <p:spPr bwMode="auto">
            <a:xfrm>
              <a:off x="3577999" y="1891036"/>
              <a:ext cx="76611" cy="6739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0" name="Oval 859"/>
            <p:cNvSpPr>
              <a:spLocks noChangeArrowheads="1"/>
            </p:cNvSpPr>
            <p:nvPr/>
          </p:nvSpPr>
          <p:spPr bwMode="auto">
            <a:xfrm>
              <a:off x="1624416" y="964341"/>
              <a:ext cx="76611" cy="6908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1" name="Oval 860"/>
            <p:cNvSpPr>
              <a:spLocks noChangeArrowheads="1"/>
            </p:cNvSpPr>
            <p:nvPr/>
          </p:nvSpPr>
          <p:spPr bwMode="auto">
            <a:xfrm>
              <a:off x="1597602" y="1274362"/>
              <a:ext cx="76611" cy="6739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2" name="Oval 861"/>
            <p:cNvSpPr>
              <a:spLocks noChangeArrowheads="1"/>
            </p:cNvSpPr>
            <p:nvPr/>
          </p:nvSpPr>
          <p:spPr bwMode="auto">
            <a:xfrm>
              <a:off x="1963419" y="1764669"/>
              <a:ext cx="76611" cy="6739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3" name="Oval 862"/>
            <p:cNvSpPr>
              <a:spLocks noChangeArrowheads="1"/>
            </p:cNvSpPr>
            <p:nvPr/>
          </p:nvSpPr>
          <p:spPr bwMode="auto">
            <a:xfrm>
              <a:off x="1994064" y="1378826"/>
              <a:ext cx="76611" cy="6908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4" name="Oval 863"/>
            <p:cNvSpPr>
              <a:spLocks noChangeArrowheads="1"/>
            </p:cNvSpPr>
            <p:nvPr/>
          </p:nvSpPr>
          <p:spPr bwMode="auto">
            <a:xfrm>
              <a:off x="2015133" y="1606289"/>
              <a:ext cx="78526" cy="6739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5" name="Oval 864"/>
            <p:cNvSpPr>
              <a:spLocks noChangeArrowheads="1"/>
            </p:cNvSpPr>
            <p:nvPr/>
          </p:nvSpPr>
          <p:spPr bwMode="auto">
            <a:xfrm>
              <a:off x="3526287" y="895260"/>
              <a:ext cx="76611" cy="6908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6" name="Oval 865"/>
            <p:cNvSpPr>
              <a:spLocks noChangeArrowheads="1"/>
            </p:cNvSpPr>
            <p:nvPr/>
          </p:nvSpPr>
          <p:spPr bwMode="auto">
            <a:xfrm>
              <a:off x="2078336" y="1045216"/>
              <a:ext cx="78526" cy="6908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7" name="Oval 866"/>
            <p:cNvSpPr>
              <a:spLocks noChangeArrowheads="1"/>
            </p:cNvSpPr>
            <p:nvPr/>
          </p:nvSpPr>
          <p:spPr bwMode="auto">
            <a:xfrm>
              <a:off x="3796341" y="779001"/>
              <a:ext cx="78526" cy="6739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8" name="Oval 867"/>
            <p:cNvSpPr>
              <a:spLocks noChangeArrowheads="1"/>
            </p:cNvSpPr>
            <p:nvPr/>
          </p:nvSpPr>
          <p:spPr bwMode="auto">
            <a:xfrm>
              <a:off x="1591856" y="1043531"/>
              <a:ext cx="78526" cy="69080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69" name="Oval 868"/>
            <p:cNvSpPr>
              <a:spLocks noChangeArrowheads="1"/>
            </p:cNvSpPr>
            <p:nvPr/>
          </p:nvSpPr>
          <p:spPr bwMode="auto">
            <a:xfrm>
              <a:off x="2212405" y="1454647"/>
              <a:ext cx="78526" cy="6739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0" name="Oval 869"/>
            <p:cNvSpPr>
              <a:spLocks noChangeArrowheads="1"/>
            </p:cNvSpPr>
            <p:nvPr/>
          </p:nvSpPr>
          <p:spPr bwMode="auto">
            <a:xfrm>
              <a:off x="2932550" y="1008148"/>
              <a:ext cx="76611" cy="6739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1" name="Oval 870"/>
            <p:cNvSpPr>
              <a:spLocks noChangeArrowheads="1"/>
            </p:cNvSpPr>
            <p:nvPr/>
          </p:nvSpPr>
          <p:spPr bwMode="auto">
            <a:xfrm>
              <a:off x="1517160" y="1102502"/>
              <a:ext cx="78526" cy="69080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2" name="Oval 871"/>
            <p:cNvSpPr>
              <a:spLocks noChangeArrowheads="1"/>
            </p:cNvSpPr>
            <p:nvPr/>
          </p:nvSpPr>
          <p:spPr bwMode="auto">
            <a:xfrm>
              <a:off x="1810197" y="1306376"/>
              <a:ext cx="76611" cy="69080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3" name="Oval 872"/>
            <p:cNvSpPr>
              <a:spLocks noChangeArrowheads="1"/>
            </p:cNvSpPr>
            <p:nvPr/>
          </p:nvSpPr>
          <p:spPr bwMode="auto">
            <a:xfrm>
              <a:off x="1934691" y="1205282"/>
              <a:ext cx="78526" cy="69080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4" name="Oval 873"/>
            <p:cNvSpPr>
              <a:spLocks noChangeArrowheads="1"/>
            </p:cNvSpPr>
            <p:nvPr/>
          </p:nvSpPr>
          <p:spPr bwMode="auto">
            <a:xfrm>
              <a:off x="2068760" y="1036792"/>
              <a:ext cx="78526" cy="6739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5" name="Oval 874"/>
            <p:cNvSpPr>
              <a:spLocks noChangeArrowheads="1"/>
            </p:cNvSpPr>
            <p:nvPr/>
          </p:nvSpPr>
          <p:spPr bwMode="auto">
            <a:xfrm>
              <a:off x="2193253" y="1279418"/>
              <a:ext cx="76611" cy="6739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6" name="Oval 875"/>
            <p:cNvSpPr>
              <a:spLocks noChangeArrowheads="1"/>
            </p:cNvSpPr>
            <p:nvPr/>
          </p:nvSpPr>
          <p:spPr bwMode="auto">
            <a:xfrm>
              <a:off x="2254541" y="1173268"/>
              <a:ext cx="78526" cy="6739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7" name="Oval 876"/>
            <p:cNvSpPr>
              <a:spLocks noChangeArrowheads="1"/>
            </p:cNvSpPr>
            <p:nvPr/>
          </p:nvSpPr>
          <p:spPr bwMode="auto">
            <a:xfrm>
              <a:off x="1609094" y="1104188"/>
              <a:ext cx="76611" cy="6739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8" name="Oval 877"/>
            <p:cNvSpPr>
              <a:spLocks noChangeArrowheads="1"/>
            </p:cNvSpPr>
            <p:nvPr/>
          </p:nvSpPr>
          <p:spPr bwMode="auto">
            <a:xfrm>
              <a:off x="3263894" y="1132831"/>
              <a:ext cx="76611" cy="69080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79" name="Rectangle 86"/>
            <p:cNvSpPr>
              <a:spLocks noChangeArrowheads="1"/>
            </p:cNvSpPr>
            <p:nvPr/>
          </p:nvSpPr>
          <p:spPr bwMode="auto">
            <a:xfrm>
              <a:off x="1272736" y="876222"/>
              <a:ext cx="6331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880" name="Rectangle 87"/>
            <p:cNvSpPr>
              <a:spLocks noChangeArrowheads="1"/>
            </p:cNvSpPr>
            <p:nvPr/>
          </p:nvSpPr>
          <p:spPr bwMode="auto">
            <a:xfrm>
              <a:off x="2025871" y="1196543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881" name="Rectangle 88"/>
            <p:cNvSpPr>
              <a:spLocks noChangeArrowheads="1"/>
            </p:cNvSpPr>
            <p:nvPr/>
          </p:nvSpPr>
          <p:spPr bwMode="auto">
            <a:xfrm>
              <a:off x="2663619" y="1172707"/>
              <a:ext cx="6685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2" name="Rectangle 89"/>
            <p:cNvSpPr>
              <a:spLocks noChangeArrowheads="1"/>
            </p:cNvSpPr>
            <p:nvPr/>
          </p:nvSpPr>
          <p:spPr bwMode="auto">
            <a:xfrm>
              <a:off x="1686308" y="1236172"/>
              <a:ext cx="6926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883" name="Rectangle 90"/>
            <p:cNvSpPr>
              <a:spLocks noChangeArrowheads="1"/>
            </p:cNvSpPr>
            <p:nvPr/>
          </p:nvSpPr>
          <p:spPr bwMode="auto">
            <a:xfrm>
              <a:off x="2150800" y="1320847"/>
              <a:ext cx="50964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4" name="Rectangle 91"/>
            <p:cNvSpPr>
              <a:spLocks noChangeArrowheads="1"/>
            </p:cNvSpPr>
            <p:nvPr/>
          </p:nvSpPr>
          <p:spPr bwMode="auto">
            <a:xfrm>
              <a:off x="2033117" y="1263330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5" name="Rectangle 92"/>
            <p:cNvSpPr>
              <a:spLocks noChangeArrowheads="1"/>
            </p:cNvSpPr>
            <p:nvPr/>
          </p:nvSpPr>
          <p:spPr bwMode="auto">
            <a:xfrm>
              <a:off x="2151686" y="875923"/>
              <a:ext cx="7789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886" name="Rectangle 94"/>
            <p:cNvSpPr>
              <a:spLocks noChangeArrowheads="1"/>
            </p:cNvSpPr>
            <p:nvPr/>
          </p:nvSpPr>
          <p:spPr bwMode="auto">
            <a:xfrm>
              <a:off x="3421692" y="911333"/>
              <a:ext cx="39971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887" name="Rectangle 95"/>
            <p:cNvSpPr>
              <a:spLocks noChangeArrowheads="1"/>
            </p:cNvSpPr>
            <p:nvPr/>
          </p:nvSpPr>
          <p:spPr bwMode="auto">
            <a:xfrm>
              <a:off x="3909054" y="805550"/>
              <a:ext cx="979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888" name="Rectangle 96"/>
            <p:cNvSpPr>
              <a:spLocks noChangeArrowheads="1"/>
            </p:cNvSpPr>
            <p:nvPr/>
          </p:nvSpPr>
          <p:spPr bwMode="auto">
            <a:xfrm>
              <a:off x="2267156" y="919650"/>
              <a:ext cx="5840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889" name="Rectangle 97"/>
            <p:cNvSpPr>
              <a:spLocks noChangeArrowheads="1"/>
            </p:cNvSpPr>
            <p:nvPr/>
          </p:nvSpPr>
          <p:spPr bwMode="auto">
            <a:xfrm>
              <a:off x="1751160" y="948614"/>
              <a:ext cx="7044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890" name="Rectangle 98"/>
            <p:cNvSpPr>
              <a:spLocks noChangeArrowheads="1"/>
            </p:cNvSpPr>
            <p:nvPr/>
          </p:nvSpPr>
          <p:spPr bwMode="auto">
            <a:xfrm>
              <a:off x="3345411" y="1253864"/>
              <a:ext cx="6629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891" name="Rectangle 99"/>
            <p:cNvSpPr>
              <a:spLocks noChangeArrowheads="1"/>
            </p:cNvSpPr>
            <p:nvPr/>
          </p:nvSpPr>
          <p:spPr bwMode="auto">
            <a:xfrm>
              <a:off x="3803686" y="842706"/>
              <a:ext cx="754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892" name="Rectangle 100"/>
            <p:cNvSpPr>
              <a:spLocks noChangeArrowheads="1"/>
            </p:cNvSpPr>
            <p:nvPr/>
          </p:nvSpPr>
          <p:spPr bwMode="auto">
            <a:xfrm>
              <a:off x="2538299" y="1129461"/>
              <a:ext cx="7643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893" name="Rectangle 101"/>
            <p:cNvSpPr>
              <a:spLocks noChangeArrowheads="1"/>
            </p:cNvSpPr>
            <p:nvPr/>
          </p:nvSpPr>
          <p:spPr bwMode="auto">
            <a:xfrm>
              <a:off x="1936021" y="1394833"/>
              <a:ext cx="50964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94" name="Rectangle 102"/>
            <p:cNvSpPr>
              <a:spLocks noChangeArrowheads="1"/>
            </p:cNvSpPr>
            <p:nvPr/>
          </p:nvSpPr>
          <p:spPr bwMode="auto">
            <a:xfrm>
              <a:off x="1935273" y="1129461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95" name="Rectangle 103"/>
            <p:cNvSpPr>
              <a:spLocks noChangeArrowheads="1"/>
            </p:cNvSpPr>
            <p:nvPr/>
          </p:nvSpPr>
          <p:spPr bwMode="auto">
            <a:xfrm>
              <a:off x="3585908" y="1224183"/>
              <a:ext cx="4670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896" name="Rectangle 104"/>
            <p:cNvSpPr>
              <a:spLocks noChangeArrowheads="1"/>
            </p:cNvSpPr>
            <p:nvPr/>
          </p:nvSpPr>
          <p:spPr bwMode="auto">
            <a:xfrm>
              <a:off x="3120620" y="1221617"/>
              <a:ext cx="5388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897" name="Rectangle 105"/>
            <p:cNvSpPr>
              <a:spLocks noChangeArrowheads="1"/>
            </p:cNvSpPr>
            <p:nvPr/>
          </p:nvSpPr>
          <p:spPr bwMode="auto">
            <a:xfrm>
              <a:off x="2932963" y="1255261"/>
              <a:ext cx="7430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898" name="Rectangle 106"/>
            <p:cNvSpPr>
              <a:spLocks noChangeArrowheads="1"/>
            </p:cNvSpPr>
            <p:nvPr/>
          </p:nvSpPr>
          <p:spPr bwMode="auto">
            <a:xfrm>
              <a:off x="2332154" y="1109279"/>
              <a:ext cx="54961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99" name="Rectangle 107"/>
            <p:cNvSpPr>
              <a:spLocks noChangeArrowheads="1"/>
            </p:cNvSpPr>
            <p:nvPr/>
          </p:nvSpPr>
          <p:spPr bwMode="auto">
            <a:xfrm>
              <a:off x="3278764" y="963774"/>
              <a:ext cx="7055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0" name="Rectangle 108"/>
            <p:cNvSpPr>
              <a:spLocks noChangeArrowheads="1"/>
            </p:cNvSpPr>
            <p:nvPr/>
          </p:nvSpPr>
          <p:spPr bwMode="auto">
            <a:xfrm>
              <a:off x="1433409" y="858191"/>
              <a:ext cx="871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1" name="Rectangle 109"/>
            <p:cNvSpPr>
              <a:spLocks noChangeArrowheads="1"/>
            </p:cNvSpPr>
            <p:nvPr/>
          </p:nvSpPr>
          <p:spPr bwMode="auto">
            <a:xfrm>
              <a:off x="2234539" y="1728740"/>
              <a:ext cx="6703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902" name="Rectangle 110"/>
            <p:cNvSpPr>
              <a:spLocks noChangeArrowheads="1"/>
            </p:cNvSpPr>
            <p:nvPr/>
          </p:nvSpPr>
          <p:spPr bwMode="auto">
            <a:xfrm>
              <a:off x="2931470" y="1106552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903" name="Rectangle 111"/>
            <p:cNvSpPr>
              <a:spLocks noChangeArrowheads="1"/>
            </p:cNvSpPr>
            <p:nvPr/>
          </p:nvSpPr>
          <p:spPr bwMode="auto">
            <a:xfrm>
              <a:off x="1403457" y="1055080"/>
              <a:ext cx="43969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5" name="Rectangle 113"/>
            <p:cNvSpPr>
              <a:spLocks noChangeArrowheads="1"/>
            </p:cNvSpPr>
            <p:nvPr/>
          </p:nvSpPr>
          <p:spPr bwMode="auto">
            <a:xfrm>
              <a:off x="1994978" y="1469316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6" name="Rectangle 114"/>
            <p:cNvSpPr>
              <a:spLocks noChangeArrowheads="1"/>
            </p:cNvSpPr>
            <p:nvPr/>
          </p:nvSpPr>
          <p:spPr bwMode="auto">
            <a:xfrm>
              <a:off x="1612816" y="1383320"/>
              <a:ext cx="4933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907" name="Rectangle 115"/>
            <p:cNvSpPr>
              <a:spLocks noChangeArrowheads="1"/>
            </p:cNvSpPr>
            <p:nvPr/>
          </p:nvSpPr>
          <p:spPr bwMode="auto">
            <a:xfrm>
              <a:off x="1925816" y="1286845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908" name="Rectangle 116"/>
            <p:cNvSpPr>
              <a:spLocks noChangeArrowheads="1"/>
            </p:cNvSpPr>
            <p:nvPr/>
          </p:nvSpPr>
          <p:spPr bwMode="auto">
            <a:xfrm>
              <a:off x="3069847" y="1082248"/>
              <a:ext cx="16658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909" name="Rectangle 117"/>
            <p:cNvSpPr>
              <a:spLocks noChangeArrowheads="1"/>
            </p:cNvSpPr>
            <p:nvPr/>
          </p:nvSpPr>
          <p:spPr bwMode="auto">
            <a:xfrm>
              <a:off x="2153822" y="1104681"/>
              <a:ext cx="54961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10" name="Rectangle 118"/>
            <p:cNvSpPr>
              <a:spLocks noChangeArrowheads="1"/>
            </p:cNvSpPr>
            <p:nvPr/>
          </p:nvSpPr>
          <p:spPr bwMode="auto">
            <a:xfrm>
              <a:off x="3407540" y="986245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911" name="Rectangle 119"/>
            <p:cNvSpPr>
              <a:spLocks noChangeArrowheads="1"/>
            </p:cNvSpPr>
            <p:nvPr/>
          </p:nvSpPr>
          <p:spPr bwMode="auto">
            <a:xfrm>
              <a:off x="2431633" y="2508462"/>
              <a:ext cx="7955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912" name="Rectangle 120"/>
            <p:cNvSpPr>
              <a:spLocks noChangeArrowheads="1"/>
            </p:cNvSpPr>
            <p:nvPr/>
          </p:nvSpPr>
          <p:spPr bwMode="auto">
            <a:xfrm>
              <a:off x="3762687" y="1006734"/>
              <a:ext cx="6937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913" name="Rectangle 121"/>
            <p:cNvSpPr>
              <a:spLocks noChangeArrowheads="1"/>
            </p:cNvSpPr>
            <p:nvPr/>
          </p:nvSpPr>
          <p:spPr bwMode="auto">
            <a:xfrm>
              <a:off x="3672511" y="817917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14" name="Rectangle 122"/>
            <p:cNvSpPr>
              <a:spLocks noChangeArrowheads="1"/>
            </p:cNvSpPr>
            <p:nvPr/>
          </p:nvSpPr>
          <p:spPr bwMode="auto">
            <a:xfrm>
              <a:off x="3231334" y="1727601"/>
              <a:ext cx="43969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915" name="Rectangle 123"/>
            <p:cNvSpPr>
              <a:spLocks noChangeArrowheads="1"/>
            </p:cNvSpPr>
            <p:nvPr/>
          </p:nvSpPr>
          <p:spPr bwMode="auto">
            <a:xfrm>
              <a:off x="3235165" y="2165676"/>
              <a:ext cx="50964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916" name="Rectangle 124"/>
            <p:cNvSpPr>
              <a:spLocks noChangeArrowheads="1"/>
            </p:cNvSpPr>
            <p:nvPr/>
          </p:nvSpPr>
          <p:spPr bwMode="auto">
            <a:xfrm>
              <a:off x="1828022" y="1557609"/>
              <a:ext cx="7749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917" name="Rectangle 125"/>
            <p:cNvSpPr>
              <a:spLocks noChangeArrowheads="1"/>
            </p:cNvSpPr>
            <p:nvPr/>
          </p:nvSpPr>
          <p:spPr bwMode="auto">
            <a:xfrm>
              <a:off x="2557156" y="2329111"/>
              <a:ext cx="35974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918" name="Rectangle 126"/>
            <p:cNvSpPr>
              <a:spLocks noChangeArrowheads="1"/>
            </p:cNvSpPr>
            <p:nvPr/>
          </p:nvSpPr>
          <p:spPr bwMode="auto">
            <a:xfrm>
              <a:off x="2725701" y="2219593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919" name="Rectangle 127"/>
            <p:cNvSpPr>
              <a:spLocks noChangeArrowheads="1"/>
            </p:cNvSpPr>
            <p:nvPr/>
          </p:nvSpPr>
          <p:spPr bwMode="auto">
            <a:xfrm>
              <a:off x="3185716" y="876222"/>
              <a:ext cx="6881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920" name="Rectangle 128"/>
            <p:cNvSpPr>
              <a:spLocks noChangeArrowheads="1"/>
            </p:cNvSpPr>
            <p:nvPr/>
          </p:nvSpPr>
          <p:spPr bwMode="auto">
            <a:xfrm>
              <a:off x="2524719" y="965327"/>
              <a:ext cx="54961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921" name="Rectangle 129"/>
            <p:cNvSpPr>
              <a:spLocks noChangeArrowheads="1"/>
            </p:cNvSpPr>
            <p:nvPr/>
          </p:nvSpPr>
          <p:spPr bwMode="auto">
            <a:xfrm>
              <a:off x="3289172" y="1427497"/>
              <a:ext cx="9117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922" name="Rectangle 130"/>
            <p:cNvSpPr>
              <a:spLocks noChangeArrowheads="1"/>
            </p:cNvSpPr>
            <p:nvPr/>
          </p:nvSpPr>
          <p:spPr bwMode="auto">
            <a:xfrm>
              <a:off x="1760743" y="1346066"/>
              <a:ext cx="5608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3" name="Rectangle 131"/>
            <p:cNvSpPr>
              <a:spLocks noChangeArrowheads="1"/>
            </p:cNvSpPr>
            <p:nvPr/>
          </p:nvSpPr>
          <p:spPr bwMode="auto">
            <a:xfrm>
              <a:off x="3106322" y="2508462"/>
              <a:ext cx="6413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924" name="Rectangle 132"/>
            <p:cNvSpPr>
              <a:spLocks noChangeArrowheads="1"/>
            </p:cNvSpPr>
            <p:nvPr/>
          </p:nvSpPr>
          <p:spPr bwMode="auto">
            <a:xfrm>
              <a:off x="3480320" y="1899461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925" name="Rectangle 133"/>
            <p:cNvSpPr>
              <a:spLocks noChangeArrowheads="1"/>
            </p:cNvSpPr>
            <p:nvPr/>
          </p:nvSpPr>
          <p:spPr bwMode="auto">
            <a:xfrm>
              <a:off x="1563519" y="907583"/>
              <a:ext cx="43969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926" name="Rectangle 134"/>
            <p:cNvSpPr>
              <a:spLocks noChangeArrowheads="1"/>
            </p:cNvSpPr>
            <p:nvPr/>
          </p:nvSpPr>
          <p:spPr bwMode="auto">
            <a:xfrm>
              <a:off x="1515464" y="1229432"/>
              <a:ext cx="6095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928" name="Rectangle 136"/>
            <p:cNvSpPr>
              <a:spLocks noChangeArrowheads="1"/>
            </p:cNvSpPr>
            <p:nvPr/>
          </p:nvSpPr>
          <p:spPr bwMode="auto">
            <a:xfrm>
              <a:off x="2090244" y="1365248"/>
              <a:ext cx="35974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9" name="Rectangle 137"/>
            <p:cNvSpPr>
              <a:spLocks noChangeArrowheads="1"/>
            </p:cNvSpPr>
            <p:nvPr/>
          </p:nvSpPr>
          <p:spPr bwMode="auto">
            <a:xfrm>
              <a:off x="2084684" y="1596178"/>
              <a:ext cx="788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930" name="Rectangle 138"/>
            <p:cNvSpPr>
              <a:spLocks noChangeArrowheads="1"/>
            </p:cNvSpPr>
            <p:nvPr/>
          </p:nvSpPr>
          <p:spPr bwMode="auto">
            <a:xfrm>
              <a:off x="3436768" y="840633"/>
              <a:ext cx="39971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931" name="Rectangle 140"/>
            <p:cNvSpPr>
              <a:spLocks noChangeArrowheads="1"/>
            </p:cNvSpPr>
            <p:nvPr/>
          </p:nvSpPr>
          <p:spPr bwMode="auto">
            <a:xfrm>
              <a:off x="3729955" y="712792"/>
              <a:ext cx="7973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932" name="Rectangle 141"/>
            <p:cNvSpPr>
              <a:spLocks noChangeArrowheads="1"/>
            </p:cNvSpPr>
            <p:nvPr/>
          </p:nvSpPr>
          <p:spPr bwMode="auto">
            <a:xfrm>
              <a:off x="1664376" y="1007845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3" name="Rectangle 142"/>
            <p:cNvSpPr>
              <a:spLocks noChangeArrowheads="1"/>
            </p:cNvSpPr>
            <p:nvPr/>
          </p:nvSpPr>
          <p:spPr bwMode="auto">
            <a:xfrm>
              <a:off x="2260846" y="1466945"/>
              <a:ext cx="10135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4" name="Rectangle 143"/>
            <p:cNvSpPr>
              <a:spLocks noChangeArrowheads="1"/>
            </p:cNvSpPr>
            <p:nvPr/>
          </p:nvSpPr>
          <p:spPr bwMode="auto">
            <a:xfrm>
              <a:off x="3000536" y="910967"/>
              <a:ext cx="9576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936" name="Rectangle 145"/>
            <p:cNvSpPr>
              <a:spLocks noChangeArrowheads="1"/>
            </p:cNvSpPr>
            <p:nvPr/>
          </p:nvSpPr>
          <p:spPr bwMode="auto">
            <a:xfrm>
              <a:off x="1776345" y="1206405"/>
              <a:ext cx="7776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7" name="Rectangle 146"/>
            <p:cNvSpPr>
              <a:spLocks noChangeArrowheads="1"/>
            </p:cNvSpPr>
            <p:nvPr/>
          </p:nvSpPr>
          <p:spPr bwMode="auto">
            <a:xfrm>
              <a:off x="1900820" y="1059352"/>
              <a:ext cx="5124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938" name="Rectangle 147"/>
            <p:cNvSpPr>
              <a:spLocks noChangeArrowheads="1"/>
            </p:cNvSpPr>
            <p:nvPr/>
          </p:nvSpPr>
          <p:spPr bwMode="auto">
            <a:xfrm>
              <a:off x="2025581" y="986244"/>
              <a:ext cx="35974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939" name="Rectangle 148"/>
            <p:cNvSpPr>
              <a:spLocks noChangeArrowheads="1"/>
            </p:cNvSpPr>
            <p:nvPr/>
          </p:nvSpPr>
          <p:spPr bwMode="auto">
            <a:xfrm>
              <a:off x="2265701" y="1259684"/>
              <a:ext cx="46967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940" name="Rectangle 149"/>
            <p:cNvSpPr>
              <a:spLocks noChangeArrowheads="1"/>
            </p:cNvSpPr>
            <p:nvPr/>
          </p:nvSpPr>
          <p:spPr bwMode="auto">
            <a:xfrm>
              <a:off x="2192007" y="1174825"/>
              <a:ext cx="39971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941" name="Rectangle 150"/>
            <p:cNvSpPr>
              <a:spLocks noChangeArrowheads="1"/>
            </p:cNvSpPr>
            <p:nvPr/>
          </p:nvSpPr>
          <p:spPr bwMode="auto">
            <a:xfrm>
              <a:off x="1643132" y="1112644"/>
              <a:ext cx="6998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942" name="Rectangle 151"/>
            <p:cNvSpPr>
              <a:spLocks noChangeArrowheads="1"/>
            </p:cNvSpPr>
            <p:nvPr/>
          </p:nvSpPr>
          <p:spPr bwMode="auto">
            <a:xfrm>
              <a:off x="3316057" y="1109242"/>
              <a:ext cx="746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943" name="Rectangle 152"/>
            <p:cNvSpPr>
              <a:spLocks noChangeArrowheads="1"/>
            </p:cNvSpPr>
            <p:nvPr/>
          </p:nvSpPr>
          <p:spPr bwMode="auto">
            <a:xfrm>
              <a:off x="3874868" y="2671907"/>
              <a:ext cx="347749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i="1" u="none" strike="noStrike" cap="none" normalizeH="0" baseline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Stress: 0,07</a:t>
              </a:r>
            </a:p>
          </p:txBody>
        </p:sp>
        <p:sp>
          <p:nvSpPr>
            <p:cNvPr id="944" name="Rectangle 139"/>
            <p:cNvSpPr>
              <a:spLocks noChangeArrowheads="1"/>
            </p:cNvSpPr>
            <p:nvPr/>
          </p:nvSpPr>
          <p:spPr bwMode="auto">
            <a:xfrm>
              <a:off x="2037740" y="1094225"/>
              <a:ext cx="54961" cy="80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945" name="Rectangle 93"/>
            <p:cNvSpPr>
              <a:spLocks noChangeArrowheads="1"/>
            </p:cNvSpPr>
            <p:nvPr/>
          </p:nvSpPr>
          <p:spPr bwMode="auto">
            <a:xfrm>
              <a:off x="2413478" y="991300"/>
              <a:ext cx="7456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grpSp>
          <p:nvGrpSpPr>
            <p:cNvPr id="954" name="Grupo 953"/>
            <p:cNvGrpSpPr/>
            <p:nvPr/>
          </p:nvGrpSpPr>
          <p:grpSpPr>
            <a:xfrm>
              <a:off x="4558553" y="744689"/>
              <a:ext cx="585409" cy="1310706"/>
              <a:chOff x="4558553" y="744689"/>
              <a:chExt cx="585409" cy="1310706"/>
            </a:xfrm>
          </p:grpSpPr>
          <p:grpSp>
            <p:nvGrpSpPr>
              <p:cNvPr id="955" name="Grupo 954"/>
              <p:cNvGrpSpPr/>
              <p:nvPr/>
            </p:nvGrpSpPr>
            <p:grpSpPr>
              <a:xfrm>
                <a:off x="4579213" y="744689"/>
                <a:ext cx="564630" cy="184666"/>
                <a:chOff x="4579213" y="744689"/>
                <a:chExt cx="564630" cy="184666"/>
              </a:xfrm>
            </p:grpSpPr>
            <p:sp>
              <p:nvSpPr>
                <p:cNvPr id="971" name="Oval 970"/>
                <p:cNvSpPr>
                  <a:spLocks noChangeAspect="1" noChangeArrowheads="1"/>
                </p:cNvSpPr>
                <p:nvPr/>
              </p:nvSpPr>
              <p:spPr bwMode="auto">
                <a:xfrm>
                  <a:off x="4579213" y="794930"/>
                  <a:ext cx="111933" cy="111933"/>
                </a:xfrm>
                <a:prstGeom prst="ellipse">
                  <a:avLst/>
                </a:prstGeom>
                <a:solidFill>
                  <a:srgbClr val="00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972" name="Rectangle 10"/>
                <p:cNvSpPr>
                  <a:spLocks noChangeArrowheads="1"/>
                </p:cNvSpPr>
                <p:nvPr/>
              </p:nvSpPr>
              <p:spPr bwMode="auto">
                <a:xfrm>
                  <a:off x="4754313" y="744689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dec'15</a:t>
                  </a:r>
                </a:p>
              </p:txBody>
            </p:sp>
          </p:grpSp>
          <p:grpSp>
            <p:nvGrpSpPr>
              <p:cNvPr id="956" name="Grupo 955"/>
              <p:cNvGrpSpPr/>
              <p:nvPr/>
            </p:nvGrpSpPr>
            <p:grpSpPr>
              <a:xfrm>
                <a:off x="4560699" y="977660"/>
                <a:ext cx="579057" cy="184666"/>
                <a:chOff x="5321501" y="752175"/>
                <a:chExt cx="579057" cy="184666"/>
              </a:xfrm>
            </p:grpSpPr>
            <p:sp>
              <p:nvSpPr>
                <p:cNvPr id="969" name="Oval 968"/>
                <p:cNvSpPr>
                  <a:spLocks noChangeAspect="1" noChangeArrowheads="1"/>
                </p:cNvSpPr>
                <p:nvPr/>
              </p:nvSpPr>
              <p:spPr bwMode="auto">
                <a:xfrm>
                  <a:off x="5321501" y="800828"/>
                  <a:ext cx="111933" cy="114730"/>
                </a:xfrm>
                <a:prstGeom prst="ellipse">
                  <a:avLst/>
                </a:prstGeom>
                <a:solidFill>
                  <a:srgbClr val="FF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970" name="Rectangle 12"/>
                <p:cNvSpPr>
                  <a:spLocks noChangeArrowheads="1"/>
                </p:cNvSpPr>
                <p:nvPr/>
              </p:nvSpPr>
              <p:spPr bwMode="auto">
                <a:xfrm>
                  <a:off x="5496601" y="752175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mar'16</a:t>
                  </a:r>
                </a:p>
              </p:txBody>
            </p:sp>
          </p:grpSp>
          <p:grpSp>
            <p:nvGrpSpPr>
              <p:cNvPr id="957" name="Grupo 956"/>
              <p:cNvGrpSpPr/>
              <p:nvPr/>
            </p:nvGrpSpPr>
            <p:grpSpPr>
              <a:xfrm>
                <a:off x="4560613" y="1454218"/>
                <a:ext cx="564630" cy="184666"/>
                <a:chOff x="6798122" y="748362"/>
                <a:chExt cx="564630" cy="184666"/>
              </a:xfrm>
            </p:grpSpPr>
            <p:sp>
              <p:nvSpPr>
                <p:cNvPr id="967" name="Oval 966"/>
                <p:cNvSpPr>
                  <a:spLocks noChangeAspect="1" noChangeArrowheads="1"/>
                </p:cNvSpPr>
                <p:nvPr/>
              </p:nvSpPr>
              <p:spPr bwMode="auto">
                <a:xfrm>
                  <a:off x="6798122" y="797015"/>
                  <a:ext cx="111933" cy="114730"/>
                </a:xfrm>
                <a:prstGeom prst="ellipse">
                  <a:avLst/>
                </a:prstGeom>
                <a:solidFill>
                  <a:schemeClr val="accent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968" name="Rectangle 16"/>
                <p:cNvSpPr>
                  <a:spLocks noChangeArrowheads="1"/>
                </p:cNvSpPr>
                <p:nvPr/>
              </p:nvSpPr>
              <p:spPr bwMode="auto">
                <a:xfrm>
                  <a:off x="6973222" y="748362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sep'16</a:t>
                  </a:r>
                </a:p>
              </p:txBody>
            </p:sp>
          </p:grpSp>
          <p:grpSp>
            <p:nvGrpSpPr>
              <p:cNvPr id="958" name="Grupo 957"/>
              <p:cNvGrpSpPr/>
              <p:nvPr/>
            </p:nvGrpSpPr>
            <p:grpSpPr>
              <a:xfrm>
                <a:off x="4575400" y="1657873"/>
                <a:ext cx="564630" cy="184666"/>
                <a:chOff x="7515872" y="767420"/>
                <a:chExt cx="564630" cy="184666"/>
              </a:xfrm>
            </p:grpSpPr>
            <p:sp>
              <p:nvSpPr>
                <p:cNvPr id="965" name="Oval 964"/>
                <p:cNvSpPr>
                  <a:spLocks noChangeAspect="1" noChangeArrowheads="1"/>
                </p:cNvSpPr>
                <p:nvPr/>
              </p:nvSpPr>
              <p:spPr bwMode="auto">
                <a:xfrm>
                  <a:off x="7515872" y="816073"/>
                  <a:ext cx="111933" cy="114730"/>
                </a:xfrm>
                <a:prstGeom prst="ellipse">
                  <a:avLst/>
                </a:prstGeom>
                <a:solidFill>
                  <a:srgbClr val="00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966" name="Rectangle 18"/>
                <p:cNvSpPr>
                  <a:spLocks noChangeArrowheads="1"/>
                </p:cNvSpPr>
                <p:nvPr/>
              </p:nvSpPr>
              <p:spPr bwMode="auto">
                <a:xfrm>
                  <a:off x="7690972" y="767420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dec'16</a:t>
                  </a:r>
                </a:p>
              </p:txBody>
            </p:sp>
          </p:grpSp>
          <p:grpSp>
            <p:nvGrpSpPr>
              <p:cNvPr id="959" name="Grupo 958"/>
              <p:cNvGrpSpPr/>
              <p:nvPr/>
            </p:nvGrpSpPr>
            <p:grpSpPr>
              <a:xfrm>
                <a:off x="4564905" y="1870729"/>
                <a:ext cx="579057" cy="184666"/>
                <a:chOff x="8225267" y="760050"/>
                <a:chExt cx="579057" cy="184666"/>
              </a:xfrm>
            </p:grpSpPr>
            <p:sp>
              <p:nvSpPr>
                <p:cNvPr id="963" name="Oval 962"/>
                <p:cNvSpPr>
                  <a:spLocks noChangeAspect="1" noChangeArrowheads="1"/>
                </p:cNvSpPr>
                <p:nvPr/>
              </p:nvSpPr>
              <p:spPr bwMode="auto">
                <a:xfrm>
                  <a:off x="8225267" y="810290"/>
                  <a:ext cx="111933" cy="114730"/>
                </a:xfrm>
                <a:prstGeom prst="ellipse">
                  <a:avLst/>
                </a:prstGeom>
                <a:solidFill>
                  <a:srgbClr val="FFBB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964" name="Rectangle 20"/>
                <p:cNvSpPr>
                  <a:spLocks noChangeArrowheads="1"/>
                </p:cNvSpPr>
                <p:nvPr/>
              </p:nvSpPr>
              <p:spPr bwMode="auto">
                <a:xfrm>
                  <a:off x="8400367" y="760050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mar'17</a:t>
                  </a:r>
                </a:p>
              </p:txBody>
            </p:sp>
          </p:grpSp>
          <p:grpSp>
            <p:nvGrpSpPr>
              <p:cNvPr id="960" name="Grupo 959"/>
              <p:cNvGrpSpPr/>
              <p:nvPr/>
            </p:nvGrpSpPr>
            <p:grpSpPr>
              <a:xfrm>
                <a:off x="4558553" y="1213116"/>
                <a:ext cx="535776" cy="184666"/>
                <a:chOff x="6056881" y="760050"/>
                <a:chExt cx="535776" cy="184666"/>
              </a:xfrm>
            </p:grpSpPr>
            <p:sp>
              <p:nvSpPr>
                <p:cNvPr id="961" name="Oval 960"/>
                <p:cNvSpPr>
                  <a:spLocks noChangeAspect="1" noChangeArrowheads="1"/>
                </p:cNvSpPr>
                <p:nvPr/>
              </p:nvSpPr>
              <p:spPr bwMode="auto">
                <a:xfrm>
                  <a:off x="6056881" y="810291"/>
                  <a:ext cx="111933" cy="111933"/>
                </a:xfrm>
                <a:prstGeom prst="ellipse">
                  <a:avLst/>
                </a:prstGeom>
                <a:solidFill>
                  <a:srgbClr val="92D05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962" name="Rectangle 14"/>
                <p:cNvSpPr>
                  <a:spLocks noChangeArrowheads="1"/>
                </p:cNvSpPr>
                <p:nvPr/>
              </p:nvSpPr>
              <p:spPr bwMode="auto">
                <a:xfrm>
                  <a:off x="6231981" y="760050"/>
                  <a:ext cx="360676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jun'16</a:t>
                  </a:r>
                </a:p>
              </p:txBody>
            </p:sp>
          </p:grpSp>
        </p:grpSp>
        <p:sp>
          <p:nvSpPr>
            <p:cNvPr id="222" name="Rectangle 144"/>
            <p:cNvSpPr>
              <a:spLocks noChangeArrowheads="1"/>
            </p:cNvSpPr>
            <p:nvPr/>
          </p:nvSpPr>
          <p:spPr bwMode="auto">
            <a:xfrm>
              <a:off x="1516571" y="1123036"/>
              <a:ext cx="7635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24" name="Rectangle 112"/>
            <p:cNvSpPr>
              <a:spLocks noChangeArrowheads="1"/>
            </p:cNvSpPr>
            <p:nvPr/>
          </p:nvSpPr>
          <p:spPr bwMode="auto">
            <a:xfrm>
              <a:off x="2551267" y="1592986"/>
              <a:ext cx="5658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25" name="Rectangle 135"/>
            <p:cNvSpPr>
              <a:spLocks noChangeArrowheads="1"/>
            </p:cNvSpPr>
            <p:nvPr/>
          </p:nvSpPr>
          <p:spPr bwMode="auto">
            <a:xfrm>
              <a:off x="2027210" y="1726378"/>
              <a:ext cx="7027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</p:grpSp>
      <p:grpSp>
        <p:nvGrpSpPr>
          <p:cNvPr id="904" name="Grupo 903"/>
          <p:cNvGrpSpPr/>
          <p:nvPr/>
        </p:nvGrpSpPr>
        <p:grpSpPr>
          <a:xfrm>
            <a:off x="2311321" y="1689655"/>
            <a:ext cx="6157534" cy="2811172"/>
            <a:chOff x="2311321" y="1689655"/>
            <a:chExt cx="6157534" cy="2811172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807286" y="3349094"/>
              <a:ext cx="2661569" cy="1151733"/>
            </a:xfrm>
            <a:custGeom>
              <a:avLst/>
              <a:gdLst>
                <a:gd name="T0" fmla="*/ 0 w 1493"/>
                <a:gd name="T1" fmla="*/ 562 h 672"/>
                <a:gd name="T2" fmla="*/ 250 w 1493"/>
                <a:gd name="T3" fmla="*/ 514 h 672"/>
                <a:gd name="T4" fmla="*/ 499 w 1493"/>
                <a:gd name="T5" fmla="*/ 672 h 672"/>
                <a:gd name="T6" fmla="*/ 749 w 1493"/>
                <a:gd name="T7" fmla="*/ 566 h 672"/>
                <a:gd name="T8" fmla="*/ 994 w 1493"/>
                <a:gd name="T9" fmla="*/ 672 h 672"/>
                <a:gd name="T10" fmla="*/ 1243 w 1493"/>
                <a:gd name="T11" fmla="*/ 0 h 672"/>
                <a:gd name="T12" fmla="*/ 1493 w 1493"/>
                <a:gd name="T13" fmla="*/ 355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3" h="672">
                  <a:moveTo>
                    <a:pt x="0" y="562"/>
                  </a:moveTo>
                  <a:lnTo>
                    <a:pt x="250" y="514"/>
                  </a:lnTo>
                  <a:lnTo>
                    <a:pt x="499" y="672"/>
                  </a:lnTo>
                  <a:lnTo>
                    <a:pt x="749" y="566"/>
                  </a:lnTo>
                  <a:lnTo>
                    <a:pt x="994" y="672"/>
                  </a:lnTo>
                  <a:lnTo>
                    <a:pt x="1243" y="0"/>
                  </a:lnTo>
                  <a:lnTo>
                    <a:pt x="1493" y="355"/>
                  </a:lnTo>
                </a:path>
              </a:pathLst>
            </a:custGeom>
            <a:noFill/>
            <a:ln w="25400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grpSp>
          <p:nvGrpSpPr>
            <p:cNvPr id="53" name="Grupo 52"/>
            <p:cNvGrpSpPr/>
            <p:nvPr/>
          </p:nvGrpSpPr>
          <p:grpSpPr>
            <a:xfrm>
              <a:off x="2574549" y="3035667"/>
              <a:ext cx="840146" cy="1391742"/>
              <a:chOff x="2574549" y="3035667"/>
              <a:chExt cx="840146" cy="1391742"/>
            </a:xfrm>
          </p:grpSpPr>
          <p:sp>
            <p:nvSpPr>
              <p:cNvPr id="52" name="Retângulo 51"/>
              <p:cNvSpPr/>
              <p:nvPr/>
            </p:nvSpPr>
            <p:spPr>
              <a:xfrm>
                <a:off x="2579680" y="3035667"/>
                <a:ext cx="414159" cy="19237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0" name="Retângulo 229"/>
              <p:cNvSpPr/>
              <p:nvPr/>
            </p:nvSpPr>
            <p:spPr>
              <a:xfrm>
                <a:off x="3000536" y="3211905"/>
                <a:ext cx="414159" cy="34539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1" name="Retângulo 230"/>
              <p:cNvSpPr/>
              <p:nvPr/>
            </p:nvSpPr>
            <p:spPr>
              <a:xfrm>
                <a:off x="2574549" y="3554458"/>
                <a:ext cx="414159" cy="34539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2" name="Retângulo 231"/>
              <p:cNvSpPr/>
              <p:nvPr/>
            </p:nvSpPr>
            <p:spPr>
              <a:xfrm>
                <a:off x="2579678" y="4082014"/>
                <a:ext cx="414159" cy="34539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sp>
          <p:nvSpPr>
            <p:cNvPr id="948" name="Retângulo 947"/>
            <p:cNvSpPr/>
            <p:nvPr/>
          </p:nvSpPr>
          <p:spPr>
            <a:xfrm>
              <a:off x="3280045" y="2234364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00B0F0"/>
                  </a:solidFill>
                  <a:latin typeface="Arial Narrow" pitchFamily="34" charset="0"/>
                </a:rPr>
                <a:t>Cluster </a:t>
              </a:r>
              <a:r>
                <a:rPr lang="pt-PT" b="1" i="1" dirty="0" smtClean="0">
                  <a:solidFill>
                    <a:srgbClr val="00B0F0"/>
                  </a:solidFill>
                  <a:latin typeface="Arial Narrow" pitchFamily="34" charset="0"/>
                </a:rPr>
                <a:t>1</a:t>
              </a:r>
              <a:endParaRPr lang="pt-PT" b="1" i="1" dirty="0">
                <a:solidFill>
                  <a:srgbClr val="00B0F0"/>
                </a:solidFill>
                <a:latin typeface="Arial Narrow" pitchFamily="34" charset="0"/>
              </a:endParaRPr>
            </a:p>
          </p:txBody>
        </p:sp>
        <p:sp>
          <p:nvSpPr>
            <p:cNvPr id="6" name="Forma Livre 5"/>
            <p:cNvSpPr/>
            <p:nvPr/>
          </p:nvSpPr>
          <p:spPr>
            <a:xfrm>
              <a:off x="2311321" y="1689655"/>
              <a:ext cx="1421430" cy="1015445"/>
            </a:xfrm>
            <a:custGeom>
              <a:avLst/>
              <a:gdLst>
                <a:gd name="connsiteX0" fmla="*/ 974804 w 1421430"/>
                <a:gd name="connsiteY0" fmla="*/ 31195 h 1015445"/>
                <a:gd name="connsiteX1" fmla="*/ 1079579 w 1421430"/>
                <a:gd name="connsiteY1" fmla="*/ 12145 h 1015445"/>
                <a:gd name="connsiteX2" fmla="*/ 1349454 w 1421430"/>
                <a:gd name="connsiteY2" fmla="*/ 196295 h 1015445"/>
                <a:gd name="connsiteX3" fmla="*/ 1390729 w 1421430"/>
                <a:gd name="connsiteY3" fmla="*/ 275670 h 1015445"/>
                <a:gd name="connsiteX4" fmla="*/ 946229 w 1421430"/>
                <a:gd name="connsiteY4" fmla="*/ 688420 h 1015445"/>
                <a:gd name="connsiteX5" fmla="*/ 997029 w 1421430"/>
                <a:gd name="connsiteY5" fmla="*/ 936070 h 1015445"/>
                <a:gd name="connsiteX6" fmla="*/ 889079 w 1421430"/>
                <a:gd name="connsiteY6" fmla="*/ 1015445 h 1015445"/>
                <a:gd name="connsiteX7" fmla="*/ 438229 w 1421430"/>
                <a:gd name="connsiteY7" fmla="*/ 936070 h 1015445"/>
                <a:gd name="connsiteX8" fmla="*/ 162004 w 1421430"/>
                <a:gd name="connsiteY8" fmla="*/ 967820 h 1015445"/>
                <a:gd name="connsiteX9" fmla="*/ 79 w 1421430"/>
                <a:gd name="connsiteY9" fmla="*/ 920195 h 1015445"/>
                <a:gd name="connsiteX10" fmla="*/ 181054 w 1421430"/>
                <a:gd name="connsiteY10" fmla="*/ 726520 h 1015445"/>
                <a:gd name="connsiteX11" fmla="*/ 463629 w 1421430"/>
                <a:gd name="connsiteY11" fmla="*/ 520145 h 1015445"/>
                <a:gd name="connsiteX12" fmla="*/ 755729 w 1421430"/>
                <a:gd name="connsiteY12" fmla="*/ 409020 h 1015445"/>
                <a:gd name="connsiteX13" fmla="*/ 892254 w 1421430"/>
                <a:gd name="connsiteY13" fmla="*/ 142320 h 1015445"/>
                <a:gd name="connsiteX14" fmla="*/ 974804 w 1421430"/>
                <a:gd name="connsiteY14" fmla="*/ 31195 h 1015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21430" h="1015445">
                  <a:moveTo>
                    <a:pt x="974804" y="31195"/>
                  </a:moveTo>
                  <a:cubicBezTo>
                    <a:pt x="1006025" y="9499"/>
                    <a:pt x="1017137" y="-15372"/>
                    <a:pt x="1079579" y="12145"/>
                  </a:cubicBezTo>
                  <a:cubicBezTo>
                    <a:pt x="1142021" y="39662"/>
                    <a:pt x="1297596" y="152374"/>
                    <a:pt x="1349454" y="196295"/>
                  </a:cubicBezTo>
                  <a:cubicBezTo>
                    <a:pt x="1401312" y="240216"/>
                    <a:pt x="1457933" y="193649"/>
                    <a:pt x="1390729" y="275670"/>
                  </a:cubicBezTo>
                  <a:cubicBezTo>
                    <a:pt x="1323525" y="357691"/>
                    <a:pt x="1011846" y="578353"/>
                    <a:pt x="946229" y="688420"/>
                  </a:cubicBezTo>
                  <a:cubicBezTo>
                    <a:pt x="880612" y="798487"/>
                    <a:pt x="1006554" y="881566"/>
                    <a:pt x="997029" y="936070"/>
                  </a:cubicBezTo>
                  <a:cubicBezTo>
                    <a:pt x="987504" y="990574"/>
                    <a:pt x="982212" y="1015445"/>
                    <a:pt x="889079" y="1015445"/>
                  </a:cubicBezTo>
                  <a:cubicBezTo>
                    <a:pt x="795946" y="1015445"/>
                    <a:pt x="559408" y="944007"/>
                    <a:pt x="438229" y="936070"/>
                  </a:cubicBezTo>
                  <a:cubicBezTo>
                    <a:pt x="317050" y="928133"/>
                    <a:pt x="235029" y="970466"/>
                    <a:pt x="162004" y="967820"/>
                  </a:cubicBezTo>
                  <a:cubicBezTo>
                    <a:pt x="88979" y="965174"/>
                    <a:pt x="-3096" y="960412"/>
                    <a:pt x="79" y="920195"/>
                  </a:cubicBezTo>
                  <a:cubicBezTo>
                    <a:pt x="3254" y="879978"/>
                    <a:pt x="103796" y="793195"/>
                    <a:pt x="181054" y="726520"/>
                  </a:cubicBezTo>
                  <a:cubicBezTo>
                    <a:pt x="258312" y="659845"/>
                    <a:pt x="367850" y="573062"/>
                    <a:pt x="463629" y="520145"/>
                  </a:cubicBezTo>
                  <a:cubicBezTo>
                    <a:pt x="559408" y="467228"/>
                    <a:pt x="684291" y="471991"/>
                    <a:pt x="755729" y="409020"/>
                  </a:cubicBezTo>
                  <a:cubicBezTo>
                    <a:pt x="827167" y="346049"/>
                    <a:pt x="858917" y="201586"/>
                    <a:pt x="892254" y="142320"/>
                  </a:cubicBezTo>
                  <a:cubicBezTo>
                    <a:pt x="925591" y="83054"/>
                    <a:pt x="943583" y="52891"/>
                    <a:pt x="974804" y="31195"/>
                  </a:cubicBezTo>
                  <a:close/>
                </a:path>
              </a:pathLst>
            </a:cu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935" name="Grupo 934"/>
          <p:cNvGrpSpPr/>
          <p:nvPr/>
        </p:nvGrpSpPr>
        <p:grpSpPr>
          <a:xfrm>
            <a:off x="1046712" y="899591"/>
            <a:ext cx="7422143" cy="4042520"/>
            <a:chOff x="1046712" y="899591"/>
            <a:chExt cx="7422143" cy="4042520"/>
          </a:xfrm>
        </p:grpSpPr>
        <p:sp>
          <p:nvSpPr>
            <p:cNvPr id="237" name="Retângulo 236"/>
            <p:cNvSpPr/>
            <p:nvPr/>
          </p:nvSpPr>
          <p:spPr>
            <a:xfrm>
              <a:off x="2570988" y="3907648"/>
              <a:ext cx="399128" cy="17180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927" name="Grupo 926"/>
            <p:cNvGrpSpPr/>
            <p:nvPr/>
          </p:nvGrpSpPr>
          <p:grpSpPr>
            <a:xfrm>
              <a:off x="1046712" y="899591"/>
              <a:ext cx="7422143" cy="4042520"/>
              <a:chOff x="1046712" y="899591"/>
              <a:chExt cx="7422143" cy="4042520"/>
            </a:xfrm>
          </p:grpSpPr>
          <p:sp>
            <p:nvSpPr>
              <p:cNvPr id="946" name="Retângulo 945"/>
              <p:cNvSpPr/>
              <p:nvPr/>
            </p:nvSpPr>
            <p:spPr>
              <a:xfrm>
                <a:off x="1262346" y="1970034"/>
                <a:ext cx="790601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b="1" i="1" dirty="0">
                    <a:solidFill>
                      <a:srgbClr val="FF0000"/>
                    </a:solidFill>
                    <a:latin typeface="Arial Narrow" pitchFamily="34" charset="0"/>
                  </a:rPr>
                  <a:t>Cluster </a:t>
                </a:r>
                <a:r>
                  <a:rPr lang="pt-PT" b="1" i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2</a:t>
                </a:r>
                <a:endParaRPr lang="pt-PT" b="1" i="1" dirty="0">
                  <a:solidFill>
                    <a:srgbClr val="FF000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49" name="Forma Livre 48"/>
              <p:cNvSpPr/>
              <p:nvPr/>
            </p:nvSpPr>
            <p:spPr>
              <a:xfrm>
                <a:off x="1803380" y="899591"/>
                <a:ext cx="1012631" cy="1047193"/>
              </a:xfrm>
              <a:custGeom>
                <a:avLst/>
                <a:gdLst>
                  <a:gd name="connsiteX0" fmla="*/ 31770 w 1012631"/>
                  <a:gd name="connsiteY0" fmla="*/ 627584 h 1047193"/>
                  <a:gd name="connsiteX1" fmla="*/ 20 w 1012631"/>
                  <a:gd name="connsiteY1" fmla="*/ 722834 h 1047193"/>
                  <a:gd name="connsiteX2" fmla="*/ 28595 w 1012631"/>
                  <a:gd name="connsiteY2" fmla="*/ 830784 h 1047193"/>
                  <a:gd name="connsiteX3" fmla="*/ 117495 w 1012631"/>
                  <a:gd name="connsiteY3" fmla="*/ 954609 h 1047193"/>
                  <a:gd name="connsiteX4" fmla="*/ 361970 w 1012631"/>
                  <a:gd name="connsiteY4" fmla="*/ 1046684 h 1047193"/>
                  <a:gd name="connsiteX5" fmla="*/ 523895 w 1012631"/>
                  <a:gd name="connsiteY5" fmla="*/ 986359 h 1047193"/>
                  <a:gd name="connsiteX6" fmla="*/ 730270 w 1012631"/>
                  <a:gd name="connsiteY6" fmla="*/ 875234 h 1047193"/>
                  <a:gd name="connsiteX7" fmla="*/ 917595 w 1012631"/>
                  <a:gd name="connsiteY7" fmla="*/ 868884 h 1047193"/>
                  <a:gd name="connsiteX8" fmla="*/ 946170 w 1012631"/>
                  <a:gd name="connsiteY8" fmla="*/ 741884 h 1047193"/>
                  <a:gd name="connsiteX9" fmla="*/ 784245 w 1012631"/>
                  <a:gd name="connsiteY9" fmla="*/ 564084 h 1047193"/>
                  <a:gd name="connsiteX10" fmla="*/ 889020 w 1012631"/>
                  <a:gd name="connsiteY10" fmla="*/ 440259 h 1047193"/>
                  <a:gd name="connsiteX11" fmla="*/ 946170 w 1012631"/>
                  <a:gd name="connsiteY11" fmla="*/ 376759 h 1047193"/>
                  <a:gd name="connsiteX12" fmla="*/ 1009670 w 1012631"/>
                  <a:gd name="connsiteY12" fmla="*/ 249759 h 1047193"/>
                  <a:gd name="connsiteX13" fmla="*/ 844570 w 1012631"/>
                  <a:gd name="connsiteY13" fmla="*/ 116409 h 1047193"/>
                  <a:gd name="connsiteX14" fmla="*/ 622320 w 1012631"/>
                  <a:gd name="connsiteY14" fmla="*/ 56084 h 1047193"/>
                  <a:gd name="connsiteX15" fmla="*/ 403245 w 1012631"/>
                  <a:gd name="connsiteY15" fmla="*/ 2109 h 1047193"/>
                  <a:gd name="connsiteX16" fmla="*/ 314345 w 1012631"/>
                  <a:gd name="connsiteY16" fmla="*/ 24334 h 1047193"/>
                  <a:gd name="connsiteX17" fmla="*/ 168295 w 1012631"/>
                  <a:gd name="connsiteY17" fmla="*/ 144984 h 1047193"/>
                  <a:gd name="connsiteX18" fmla="*/ 76220 w 1012631"/>
                  <a:gd name="connsiteY18" fmla="*/ 252934 h 1047193"/>
                  <a:gd name="connsiteX19" fmla="*/ 63520 w 1012631"/>
                  <a:gd name="connsiteY19" fmla="*/ 319609 h 1047193"/>
                  <a:gd name="connsiteX20" fmla="*/ 149245 w 1012631"/>
                  <a:gd name="connsiteY20" fmla="*/ 408509 h 1047193"/>
                  <a:gd name="connsiteX21" fmla="*/ 114320 w 1012631"/>
                  <a:gd name="connsiteY21" fmla="*/ 545034 h 1047193"/>
                  <a:gd name="connsiteX22" fmla="*/ 31770 w 1012631"/>
                  <a:gd name="connsiteY22" fmla="*/ 627584 h 1047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12631" h="1047193">
                    <a:moveTo>
                      <a:pt x="31770" y="627584"/>
                    </a:moveTo>
                    <a:cubicBezTo>
                      <a:pt x="12720" y="657217"/>
                      <a:pt x="549" y="688967"/>
                      <a:pt x="20" y="722834"/>
                    </a:cubicBezTo>
                    <a:cubicBezTo>
                      <a:pt x="-509" y="756701"/>
                      <a:pt x="9016" y="792155"/>
                      <a:pt x="28595" y="830784"/>
                    </a:cubicBezTo>
                    <a:cubicBezTo>
                      <a:pt x="48174" y="869413"/>
                      <a:pt x="61933" y="918626"/>
                      <a:pt x="117495" y="954609"/>
                    </a:cubicBezTo>
                    <a:cubicBezTo>
                      <a:pt x="173058" y="990592"/>
                      <a:pt x="294237" y="1041392"/>
                      <a:pt x="361970" y="1046684"/>
                    </a:cubicBezTo>
                    <a:cubicBezTo>
                      <a:pt x="429703" y="1051976"/>
                      <a:pt x="462512" y="1014934"/>
                      <a:pt x="523895" y="986359"/>
                    </a:cubicBezTo>
                    <a:cubicBezTo>
                      <a:pt x="585278" y="957784"/>
                      <a:pt x="664653" y="894813"/>
                      <a:pt x="730270" y="875234"/>
                    </a:cubicBezTo>
                    <a:cubicBezTo>
                      <a:pt x="795887" y="855655"/>
                      <a:pt x="881612" y="891109"/>
                      <a:pt x="917595" y="868884"/>
                    </a:cubicBezTo>
                    <a:cubicBezTo>
                      <a:pt x="953578" y="846659"/>
                      <a:pt x="968395" y="792684"/>
                      <a:pt x="946170" y="741884"/>
                    </a:cubicBezTo>
                    <a:cubicBezTo>
                      <a:pt x="923945" y="691084"/>
                      <a:pt x="793770" y="614355"/>
                      <a:pt x="784245" y="564084"/>
                    </a:cubicBezTo>
                    <a:cubicBezTo>
                      <a:pt x="774720" y="513813"/>
                      <a:pt x="862032" y="471480"/>
                      <a:pt x="889020" y="440259"/>
                    </a:cubicBezTo>
                    <a:cubicBezTo>
                      <a:pt x="916008" y="409038"/>
                      <a:pt x="926062" y="408509"/>
                      <a:pt x="946170" y="376759"/>
                    </a:cubicBezTo>
                    <a:cubicBezTo>
                      <a:pt x="966278" y="345009"/>
                      <a:pt x="1026603" y="293151"/>
                      <a:pt x="1009670" y="249759"/>
                    </a:cubicBezTo>
                    <a:cubicBezTo>
                      <a:pt x="992737" y="206367"/>
                      <a:pt x="909128" y="148688"/>
                      <a:pt x="844570" y="116409"/>
                    </a:cubicBezTo>
                    <a:cubicBezTo>
                      <a:pt x="780012" y="84130"/>
                      <a:pt x="695874" y="75134"/>
                      <a:pt x="622320" y="56084"/>
                    </a:cubicBezTo>
                    <a:cubicBezTo>
                      <a:pt x="548766" y="37034"/>
                      <a:pt x="454574" y="7401"/>
                      <a:pt x="403245" y="2109"/>
                    </a:cubicBezTo>
                    <a:cubicBezTo>
                      <a:pt x="351916" y="-3183"/>
                      <a:pt x="353503" y="521"/>
                      <a:pt x="314345" y="24334"/>
                    </a:cubicBezTo>
                    <a:cubicBezTo>
                      <a:pt x="275187" y="48146"/>
                      <a:pt x="207982" y="106884"/>
                      <a:pt x="168295" y="144984"/>
                    </a:cubicBezTo>
                    <a:cubicBezTo>
                      <a:pt x="128608" y="183084"/>
                      <a:pt x="93683" y="223830"/>
                      <a:pt x="76220" y="252934"/>
                    </a:cubicBezTo>
                    <a:cubicBezTo>
                      <a:pt x="58757" y="282038"/>
                      <a:pt x="51349" y="293680"/>
                      <a:pt x="63520" y="319609"/>
                    </a:cubicBezTo>
                    <a:cubicBezTo>
                      <a:pt x="75691" y="345538"/>
                      <a:pt x="140778" y="370938"/>
                      <a:pt x="149245" y="408509"/>
                    </a:cubicBezTo>
                    <a:cubicBezTo>
                      <a:pt x="157712" y="446080"/>
                      <a:pt x="132841" y="507992"/>
                      <a:pt x="114320" y="545034"/>
                    </a:cubicBezTo>
                    <a:cubicBezTo>
                      <a:pt x="95799" y="582076"/>
                      <a:pt x="50820" y="597951"/>
                      <a:pt x="31770" y="627584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5807286" y="3242832"/>
                <a:ext cx="2661569" cy="1257994"/>
              </a:xfrm>
              <a:custGeom>
                <a:avLst/>
                <a:gdLst>
                  <a:gd name="T0" fmla="*/ 0 w 1493"/>
                  <a:gd name="T1" fmla="*/ 724 h 734"/>
                  <a:gd name="T2" fmla="*/ 250 w 1493"/>
                  <a:gd name="T3" fmla="*/ 460 h 734"/>
                  <a:gd name="T4" fmla="*/ 499 w 1493"/>
                  <a:gd name="T5" fmla="*/ 734 h 734"/>
                  <a:gd name="T6" fmla="*/ 749 w 1493"/>
                  <a:gd name="T7" fmla="*/ 0 h 734"/>
                  <a:gd name="T8" fmla="*/ 994 w 1493"/>
                  <a:gd name="T9" fmla="*/ 724 h 734"/>
                  <a:gd name="T10" fmla="*/ 1243 w 1493"/>
                  <a:gd name="T11" fmla="*/ 705 h 734"/>
                  <a:gd name="T12" fmla="*/ 1493 w 1493"/>
                  <a:gd name="T13" fmla="*/ 427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3" h="734">
                    <a:moveTo>
                      <a:pt x="0" y="724"/>
                    </a:moveTo>
                    <a:lnTo>
                      <a:pt x="250" y="460"/>
                    </a:lnTo>
                    <a:lnTo>
                      <a:pt x="499" y="734"/>
                    </a:lnTo>
                    <a:lnTo>
                      <a:pt x="749" y="0"/>
                    </a:lnTo>
                    <a:lnTo>
                      <a:pt x="994" y="724"/>
                    </a:lnTo>
                    <a:lnTo>
                      <a:pt x="1243" y="705"/>
                    </a:lnTo>
                    <a:lnTo>
                      <a:pt x="1493" y="42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B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grpSp>
            <p:nvGrpSpPr>
              <p:cNvPr id="55" name="Grupo 54"/>
              <p:cNvGrpSpPr/>
              <p:nvPr/>
            </p:nvGrpSpPr>
            <p:grpSpPr>
              <a:xfrm>
                <a:off x="1046712" y="3040977"/>
                <a:ext cx="2813674" cy="1901134"/>
                <a:chOff x="1046712" y="3040977"/>
                <a:chExt cx="2813674" cy="1901134"/>
              </a:xfrm>
            </p:grpSpPr>
            <p:sp>
              <p:nvSpPr>
                <p:cNvPr id="54" name="Retângulo 53"/>
                <p:cNvSpPr/>
                <p:nvPr/>
              </p:nvSpPr>
              <p:spPr>
                <a:xfrm>
                  <a:off x="2176015" y="3211906"/>
                  <a:ext cx="399128" cy="17180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35" name="Retângulo 234"/>
                <p:cNvSpPr/>
                <p:nvPr/>
              </p:nvSpPr>
              <p:spPr>
                <a:xfrm>
                  <a:off x="3001973" y="3040977"/>
                  <a:ext cx="399128" cy="17180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36" name="Retângulo 235"/>
                <p:cNvSpPr/>
                <p:nvPr/>
              </p:nvSpPr>
              <p:spPr>
                <a:xfrm>
                  <a:off x="3450709" y="3211906"/>
                  <a:ext cx="399128" cy="17180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38" name="Retângulo 237"/>
                <p:cNvSpPr/>
                <p:nvPr/>
              </p:nvSpPr>
              <p:spPr>
                <a:xfrm>
                  <a:off x="3442599" y="4439096"/>
                  <a:ext cx="399128" cy="17180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39" name="Retângulo 238"/>
                <p:cNvSpPr/>
                <p:nvPr/>
              </p:nvSpPr>
              <p:spPr>
                <a:xfrm>
                  <a:off x="2171860" y="4251363"/>
                  <a:ext cx="399128" cy="17180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40" name="Retângulo 239"/>
                <p:cNvSpPr/>
                <p:nvPr/>
              </p:nvSpPr>
              <p:spPr>
                <a:xfrm>
                  <a:off x="1046712" y="4770310"/>
                  <a:ext cx="661975" cy="17180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41" name="Retângulo 240"/>
                <p:cNvSpPr/>
                <p:nvPr/>
              </p:nvSpPr>
              <p:spPr>
                <a:xfrm>
                  <a:off x="1057130" y="3210406"/>
                  <a:ext cx="661975" cy="34405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42" name="Retângulo 241"/>
                <p:cNvSpPr/>
                <p:nvPr/>
              </p:nvSpPr>
              <p:spPr>
                <a:xfrm>
                  <a:off x="1061604" y="3730775"/>
                  <a:ext cx="661975" cy="69663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43" name="Retângulo 242"/>
                <p:cNvSpPr/>
                <p:nvPr/>
              </p:nvSpPr>
              <p:spPr>
                <a:xfrm>
                  <a:off x="1743139" y="3558974"/>
                  <a:ext cx="399128" cy="34867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44" name="Retângulo 243"/>
                <p:cNvSpPr/>
                <p:nvPr/>
              </p:nvSpPr>
              <p:spPr>
                <a:xfrm>
                  <a:off x="2161061" y="3733311"/>
                  <a:ext cx="399128" cy="34867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45" name="Retângulo 244"/>
                <p:cNvSpPr/>
                <p:nvPr/>
              </p:nvSpPr>
              <p:spPr>
                <a:xfrm>
                  <a:off x="2993771" y="3910003"/>
                  <a:ext cx="866615" cy="52112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46" name="Retângulo 245"/>
                <p:cNvSpPr/>
                <p:nvPr/>
              </p:nvSpPr>
              <p:spPr>
                <a:xfrm>
                  <a:off x="1722677" y="4609111"/>
                  <a:ext cx="1692017" cy="17180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</p:grpSp>
      </p:grpSp>
      <p:grpSp>
        <p:nvGrpSpPr>
          <p:cNvPr id="62" name="Grupo 61"/>
          <p:cNvGrpSpPr/>
          <p:nvPr/>
        </p:nvGrpSpPr>
        <p:grpSpPr>
          <a:xfrm>
            <a:off x="620728" y="884859"/>
            <a:ext cx="7848127" cy="3921500"/>
            <a:chOff x="620728" y="884859"/>
            <a:chExt cx="7848127" cy="3921500"/>
          </a:xfrm>
        </p:grpSpPr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5807286" y="2673822"/>
              <a:ext cx="2661569" cy="1818435"/>
            </a:xfrm>
            <a:custGeom>
              <a:avLst/>
              <a:gdLst>
                <a:gd name="T0" fmla="*/ 0 w 1493"/>
                <a:gd name="T1" fmla="*/ 1061 h 1061"/>
                <a:gd name="T2" fmla="*/ 250 w 1493"/>
                <a:gd name="T3" fmla="*/ 917 h 1061"/>
                <a:gd name="T4" fmla="*/ 499 w 1493"/>
                <a:gd name="T5" fmla="*/ 1056 h 1061"/>
                <a:gd name="T6" fmla="*/ 749 w 1493"/>
                <a:gd name="T7" fmla="*/ 0 h 1061"/>
                <a:gd name="T8" fmla="*/ 994 w 1493"/>
                <a:gd name="T9" fmla="*/ 1042 h 1061"/>
                <a:gd name="T10" fmla="*/ 1243 w 1493"/>
                <a:gd name="T11" fmla="*/ 1056 h 1061"/>
                <a:gd name="T12" fmla="*/ 1493 w 1493"/>
                <a:gd name="T13" fmla="*/ 970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3" h="1061">
                  <a:moveTo>
                    <a:pt x="0" y="1061"/>
                  </a:moveTo>
                  <a:lnTo>
                    <a:pt x="250" y="917"/>
                  </a:lnTo>
                  <a:lnTo>
                    <a:pt x="499" y="1056"/>
                  </a:lnTo>
                  <a:lnTo>
                    <a:pt x="749" y="0"/>
                  </a:lnTo>
                  <a:lnTo>
                    <a:pt x="994" y="1042"/>
                  </a:lnTo>
                  <a:lnTo>
                    <a:pt x="1243" y="1056"/>
                  </a:lnTo>
                  <a:lnTo>
                    <a:pt x="1493" y="970"/>
                  </a:lnTo>
                </a:path>
              </a:pathLst>
            </a:custGeom>
            <a:noFill/>
            <a:ln w="25400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7" name="Retângulo 946"/>
            <p:cNvSpPr/>
            <p:nvPr/>
          </p:nvSpPr>
          <p:spPr>
            <a:xfrm>
              <a:off x="620728" y="1354744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008000"/>
                  </a:solidFill>
                  <a:latin typeface="Arial Narrow" pitchFamily="34" charset="0"/>
                </a:rPr>
                <a:t>Cluster 3</a:t>
              </a:r>
            </a:p>
          </p:txBody>
        </p:sp>
        <p:sp>
          <p:nvSpPr>
            <p:cNvPr id="48" name="Forma Livre 47"/>
            <p:cNvSpPr/>
            <p:nvPr/>
          </p:nvSpPr>
          <p:spPr>
            <a:xfrm>
              <a:off x="1196818" y="884859"/>
              <a:ext cx="709333" cy="657309"/>
            </a:xfrm>
            <a:custGeom>
              <a:avLst/>
              <a:gdLst>
                <a:gd name="connsiteX0" fmla="*/ 3332 w 709333"/>
                <a:gd name="connsiteY0" fmla="*/ 112091 h 657309"/>
                <a:gd name="connsiteX1" fmla="*/ 155732 w 709333"/>
                <a:gd name="connsiteY1" fmla="*/ 245441 h 657309"/>
                <a:gd name="connsiteX2" fmla="*/ 235107 w 709333"/>
                <a:gd name="connsiteY2" fmla="*/ 321641 h 657309"/>
                <a:gd name="connsiteX3" fmla="*/ 308132 w 709333"/>
                <a:gd name="connsiteY3" fmla="*/ 407366 h 657309"/>
                <a:gd name="connsiteX4" fmla="*/ 374807 w 709333"/>
                <a:gd name="connsiteY4" fmla="*/ 578816 h 657309"/>
                <a:gd name="connsiteX5" fmla="*/ 416082 w 709333"/>
                <a:gd name="connsiteY5" fmla="*/ 655016 h 657309"/>
                <a:gd name="connsiteX6" fmla="*/ 536732 w 709333"/>
                <a:gd name="connsiteY6" fmla="*/ 632791 h 657309"/>
                <a:gd name="connsiteX7" fmla="*/ 647857 w 709333"/>
                <a:gd name="connsiteY7" fmla="*/ 585166 h 657309"/>
                <a:gd name="connsiteX8" fmla="*/ 698657 w 709333"/>
                <a:gd name="connsiteY8" fmla="*/ 524841 h 657309"/>
                <a:gd name="connsiteX9" fmla="*/ 698657 w 709333"/>
                <a:gd name="connsiteY9" fmla="*/ 410541 h 657309"/>
                <a:gd name="connsiteX10" fmla="*/ 584357 w 709333"/>
                <a:gd name="connsiteY10" fmla="*/ 302591 h 657309"/>
                <a:gd name="connsiteX11" fmla="*/ 651032 w 709333"/>
                <a:gd name="connsiteY11" fmla="*/ 169241 h 657309"/>
                <a:gd name="connsiteX12" fmla="*/ 524032 w 709333"/>
                <a:gd name="connsiteY12" fmla="*/ 23191 h 657309"/>
                <a:gd name="connsiteX13" fmla="*/ 197007 w 709333"/>
                <a:gd name="connsiteY13" fmla="*/ 966 h 657309"/>
                <a:gd name="connsiteX14" fmla="*/ 60482 w 709333"/>
                <a:gd name="connsiteY14" fmla="*/ 29541 h 657309"/>
                <a:gd name="connsiteX15" fmla="*/ 3332 w 709333"/>
                <a:gd name="connsiteY15" fmla="*/ 112091 h 65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9333" h="657309">
                  <a:moveTo>
                    <a:pt x="3332" y="112091"/>
                  </a:moveTo>
                  <a:cubicBezTo>
                    <a:pt x="19207" y="148074"/>
                    <a:pt x="117103" y="210516"/>
                    <a:pt x="155732" y="245441"/>
                  </a:cubicBezTo>
                  <a:cubicBezTo>
                    <a:pt x="194361" y="280366"/>
                    <a:pt x="209707" y="294654"/>
                    <a:pt x="235107" y="321641"/>
                  </a:cubicBezTo>
                  <a:cubicBezTo>
                    <a:pt x="260507" y="348629"/>
                    <a:pt x="284849" y="364504"/>
                    <a:pt x="308132" y="407366"/>
                  </a:cubicBezTo>
                  <a:cubicBezTo>
                    <a:pt x="331415" y="450228"/>
                    <a:pt x="356815" y="537541"/>
                    <a:pt x="374807" y="578816"/>
                  </a:cubicBezTo>
                  <a:cubicBezTo>
                    <a:pt x="392799" y="620091"/>
                    <a:pt x="389095" y="646020"/>
                    <a:pt x="416082" y="655016"/>
                  </a:cubicBezTo>
                  <a:cubicBezTo>
                    <a:pt x="443069" y="664012"/>
                    <a:pt x="498103" y="644433"/>
                    <a:pt x="536732" y="632791"/>
                  </a:cubicBezTo>
                  <a:cubicBezTo>
                    <a:pt x="575361" y="621149"/>
                    <a:pt x="620870" y="603158"/>
                    <a:pt x="647857" y="585166"/>
                  </a:cubicBezTo>
                  <a:cubicBezTo>
                    <a:pt x="674844" y="567174"/>
                    <a:pt x="690190" y="553945"/>
                    <a:pt x="698657" y="524841"/>
                  </a:cubicBezTo>
                  <a:cubicBezTo>
                    <a:pt x="707124" y="495737"/>
                    <a:pt x="717707" y="447583"/>
                    <a:pt x="698657" y="410541"/>
                  </a:cubicBezTo>
                  <a:cubicBezTo>
                    <a:pt x="679607" y="373499"/>
                    <a:pt x="592295" y="342808"/>
                    <a:pt x="584357" y="302591"/>
                  </a:cubicBezTo>
                  <a:cubicBezTo>
                    <a:pt x="576419" y="262374"/>
                    <a:pt x="661086" y="215808"/>
                    <a:pt x="651032" y="169241"/>
                  </a:cubicBezTo>
                  <a:cubicBezTo>
                    <a:pt x="640978" y="122674"/>
                    <a:pt x="599703" y="51237"/>
                    <a:pt x="524032" y="23191"/>
                  </a:cubicBezTo>
                  <a:cubicBezTo>
                    <a:pt x="448361" y="-4855"/>
                    <a:pt x="274265" y="-92"/>
                    <a:pt x="197007" y="966"/>
                  </a:cubicBezTo>
                  <a:cubicBezTo>
                    <a:pt x="119749" y="2024"/>
                    <a:pt x="89057" y="13137"/>
                    <a:pt x="60482" y="29541"/>
                  </a:cubicBezTo>
                  <a:cubicBezTo>
                    <a:pt x="31907" y="45945"/>
                    <a:pt x="-12543" y="76108"/>
                    <a:pt x="3332" y="112091"/>
                  </a:cubicBezTo>
                  <a:close/>
                </a:path>
              </a:pathLst>
            </a:custGeom>
            <a:noFill/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57" name="Grupo 56"/>
            <p:cNvGrpSpPr/>
            <p:nvPr/>
          </p:nvGrpSpPr>
          <p:grpSpPr>
            <a:xfrm>
              <a:off x="1044879" y="3035667"/>
              <a:ext cx="2815507" cy="1770692"/>
              <a:chOff x="1044879" y="3035667"/>
              <a:chExt cx="2815507" cy="1770692"/>
            </a:xfrm>
          </p:grpSpPr>
          <p:sp>
            <p:nvSpPr>
              <p:cNvPr id="56" name="Retângulo 55"/>
              <p:cNvSpPr/>
              <p:nvPr/>
            </p:nvSpPr>
            <p:spPr>
              <a:xfrm>
                <a:off x="1044879" y="3035667"/>
                <a:ext cx="1534799" cy="19237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9" name="Retângulo 248"/>
              <p:cNvSpPr/>
              <p:nvPr/>
            </p:nvSpPr>
            <p:spPr>
              <a:xfrm>
                <a:off x="1057988" y="3549653"/>
                <a:ext cx="664690" cy="19237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0" name="Retângulo 249"/>
              <p:cNvSpPr/>
              <p:nvPr/>
            </p:nvSpPr>
            <p:spPr>
              <a:xfrm>
                <a:off x="2153822" y="3546043"/>
                <a:ext cx="416293" cy="19237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1" name="Retângulo 250"/>
              <p:cNvSpPr/>
              <p:nvPr/>
            </p:nvSpPr>
            <p:spPr>
              <a:xfrm>
                <a:off x="1737467" y="3909515"/>
                <a:ext cx="416293" cy="19237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2" name="Retângulo 251"/>
              <p:cNvSpPr/>
              <p:nvPr/>
            </p:nvSpPr>
            <p:spPr>
              <a:xfrm>
                <a:off x="2170087" y="4083212"/>
                <a:ext cx="416293" cy="19237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3" name="Retângulo 252"/>
              <p:cNvSpPr/>
              <p:nvPr/>
            </p:nvSpPr>
            <p:spPr>
              <a:xfrm>
                <a:off x="3427465" y="3041289"/>
                <a:ext cx="416293" cy="19237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4" name="Retângulo 253"/>
              <p:cNvSpPr/>
              <p:nvPr/>
            </p:nvSpPr>
            <p:spPr>
              <a:xfrm>
                <a:off x="3427271" y="4613983"/>
                <a:ext cx="416293" cy="19237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5" name="Retângulo 254"/>
              <p:cNvSpPr/>
              <p:nvPr/>
            </p:nvSpPr>
            <p:spPr>
              <a:xfrm>
                <a:off x="3009161" y="3563870"/>
                <a:ext cx="851225" cy="330867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63" name="Grupo 62"/>
          <p:cNvGrpSpPr/>
          <p:nvPr/>
        </p:nvGrpSpPr>
        <p:grpSpPr>
          <a:xfrm>
            <a:off x="1054612" y="732366"/>
            <a:ext cx="7414243" cy="4208480"/>
            <a:chOff x="1054612" y="732366"/>
            <a:chExt cx="7414243" cy="4208480"/>
          </a:xfrm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5807286" y="2864063"/>
              <a:ext cx="2661569" cy="1636763"/>
            </a:xfrm>
            <a:custGeom>
              <a:avLst/>
              <a:gdLst>
                <a:gd name="T0" fmla="*/ 0 w 1493"/>
                <a:gd name="T1" fmla="*/ 931 h 955"/>
                <a:gd name="T2" fmla="*/ 250 w 1493"/>
                <a:gd name="T3" fmla="*/ 792 h 955"/>
                <a:gd name="T4" fmla="*/ 499 w 1493"/>
                <a:gd name="T5" fmla="*/ 955 h 955"/>
                <a:gd name="T6" fmla="*/ 749 w 1493"/>
                <a:gd name="T7" fmla="*/ 777 h 955"/>
                <a:gd name="T8" fmla="*/ 994 w 1493"/>
                <a:gd name="T9" fmla="*/ 950 h 955"/>
                <a:gd name="T10" fmla="*/ 1243 w 1493"/>
                <a:gd name="T11" fmla="*/ 917 h 955"/>
                <a:gd name="T12" fmla="*/ 1493 w 1493"/>
                <a:gd name="T13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3" h="955">
                  <a:moveTo>
                    <a:pt x="0" y="931"/>
                  </a:moveTo>
                  <a:lnTo>
                    <a:pt x="250" y="792"/>
                  </a:lnTo>
                  <a:lnTo>
                    <a:pt x="499" y="955"/>
                  </a:lnTo>
                  <a:lnTo>
                    <a:pt x="749" y="777"/>
                  </a:lnTo>
                  <a:lnTo>
                    <a:pt x="994" y="950"/>
                  </a:lnTo>
                  <a:lnTo>
                    <a:pt x="1243" y="917"/>
                  </a:lnTo>
                  <a:lnTo>
                    <a:pt x="1493" y="0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9" name="CaixaDeTexto 948"/>
            <p:cNvSpPr txBox="1"/>
            <p:nvPr/>
          </p:nvSpPr>
          <p:spPr>
            <a:xfrm>
              <a:off x="3546702" y="1272441"/>
              <a:ext cx="79060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i="1" dirty="0">
                  <a:solidFill>
                    <a:srgbClr val="FF00FF"/>
                  </a:solidFill>
                  <a:latin typeface="Arial Narrow" pitchFamily="34" charset="0"/>
                </a:rPr>
                <a:t>Cluster </a:t>
              </a:r>
              <a:r>
                <a:rPr lang="pt-PT" b="1" i="1" dirty="0" smtClean="0">
                  <a:solidFill>
                    <a:srgbClr val="FF00FF"/>
                  </a:solidFill>
                  <a:latin typeface="Arial Narrow" pitchFamily="34" charset="0"/>
                </a:rPr>
                <a:t>4</a:t>
              </a:r>
              <a:endParaRPr lang="pt-PT" b="1" i="1" dirty="0">
                <a:solidFill>
                  <a:srgbClr val="FF00FF"/>
                </a:solidFill>
                <a:latin typeface="Arial Narrow" pitchFamily="34" charset="0"/>
              </a:endParaRPr>
            </a:p>
          </p:txBody>
        </p:sp>
        <p:sp>
          <p:nvSpPr>
            <p:cNvPr id="8" name="Forma Livre 7"/>
            <p:cNvSpPr/>
            <p:nvPr/>
          </p:nvSpPr>
          <p:spPr>
            <a:xfrm>
              <a:off x="2909723" y="732366"/>
              <a:ext cx="1134840" cy="892528"/>
            </a:xfrm>
            <a:custGeom>
              <a:avLst/>
              <a:gdLst>
                <a:gd name="connsiteX0" fmla="*/ 8102 w 1134840"/>
                <a:gd name="connsiteY0" fmla="*/ 585259 h 892528"/>
                <a:gd name="connsiteX1" fmla="*/ 106527 w 1134840"/>
                <a:gd name="connsiteY1" fmla="*/ 699559 h 892528"/>
                <a:gd name="connsiteX2" fmla="*/ 297027 w 1134840"/>
                <a:gd name="connsiteY2" fmla="*/ 763059 h 892528"/>
                <a:gd name="connsiteX3" fmla="*/ 385927 w 1134840"/>
                <a:gd name="connsiteY3" fmla="*/ 845609 h 892528"/>
                <a:gd name="connsiteX4" fmla="*/ 487527 w 1134840"/>
                <a:gd name="connsiteY4" fmla="*/ 877359 h 892528"/>
                <a:gd name="connsiteX5" fmla="*/ 773277 w 1134840"/>
                <a:gd name="connsiteY5" fmla="*/ 597959 h 892528"/>
                <a:gd name="connsiteX6" fmla="*/ 932027 w 1134840"/>
                <a:gd name="connsiteY6" fmla="*/ 416984 h 892528"/>
                <a:gd name="connsiteX7" fmla="*/ 1119352 w 1134840"/>
                <a:gd name="connsiteY7" fmla="*/ 201084 h 892528"/>
                <a:gd name="connsiteX8" fmla="*/ 1103477 w 1134840"/>
                <a:gd name="connsiteY8" fmla="*/ 55034 h 892528"/>
                <a:gd name="connsiteX9" fmla="*/ 938377 w 1134840"/>
                <a:gd name="connsiteY9" fmla="*/ 13759 h 892528"/>
                <a:gd name="connsiteX10" fmla="*/ 843127 w 1134840"/>
                <a:gd name="connsiteY10" fmla="*/ 7409 h 892528"/>
                <a:gd name="connsiteX11" fmla="*/ 751052 w 1134840"/>
                <a:gd name="connsiteY11" fmla="*/ 112184 h 892528"/>
                <a:gd name="connsiteX12" fmla="*/ 503402 w 1134840"/>
                <a:gd name="connsiteY12" fmla="*/ 156634 h 892528"/>
                <a:gd name="connsiteX13" fmla="*/ 290677 w 1134840"/>
                <a:gd name="connsiteY13" fmla="*/ 162984 h 892528"/>
                <a:gd name="connsiteX14" fmla="*/ 84302 w 1134840"/>
                <a:gd name="connsiteY14" fmla="*/ 191559 h 892528"/>
                <a:gd name="connsiteX15" fmla="*/ 17627 w 1134840"/>
                <a:gd name="connsiteY15" fmla="*/ 283634 h 892528"/>
                <a:gd name="connsiteX16" fmla="*/ 8102 w 1134840"/>
                <a:gd name="connsiteY16" fmla="*/ 585259 h 89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4840" h="892528">
                  <a:moveTo>
                    <a:pt x="8102" y="585259"/>
                  </a:moveTo>
                  <a:cubicBezTo>
                    <a:pt x="22919" y="654580"/>
                    <a:pt x="58373" y="669926"/>
                    <a:pt x="106527" y="699559"/>
                  </a:cubicBezTo>
                  <a:cubicBezTo>
                    <a:pt x="154681" y="729192"/>
                    <a:pt x="250460" y="738717"/>
                    <a:pt x="297027" y="763059"/>
                  </a:cubicBezTo>
                  <a:cubicBezTo>
                    <a:pt x="343594" y="787401"/>
                    <a:pt x="354177" y="826559"/>
                    <a:pt x="385927" y="845609"/>
                  </a:cubicBezTo>
                  <a:cubicBezTo>
                    <a:pt x="417677" y="864659"/>
                    <a:pt x="422969" y="918634"/>
                    <a:pt x="487527" y="877359"/>
                  </a:cubicBezTo>
                  <a:cubicBezTo>
                    <a:pt x="552085" y="836084"/>
                    <a:pt x="699194" y="674688"/>
                    <a:pt x="773277" y="597959"/>
                  </a:cubicBezTo>
                  <a:cubicBezTo>
                    <a:pt x="847360" y="521230"/>
                    <a:pt x="932027" y="416984"/>
                    <a:pt x="932027" y="416984"/>
                  </a:cubicBezTo>
                  <a:cubicBezTo>
                    <a:pt x="989706" y="350838"/>
                    <a:pt x="1090777" y="261409"/>
                    <a:pt x="1119352" y="201084"/>
                  </a:cubicBezTo>
                  <a:cubicBezTo>
                    <a:pt x="1147927" y="140759"/>
                    <a:pt x="1133639" y="86255"/>
                    <a:pt x="1103477" y="55034"/>
                  </a:cubicBezTo>
                  <a:cubicBezTo>
                    <a:pt x="1073315" y="23813"/>
                    <a:pt x="981769" y="21697"/>
                    <a:pt x="938377" y="13759"/>
                  </a:cubicBezTo>
                  <a:cubicBezTo>
                    <a:pt x="894985" y="5821"/>
                    <a:pt x="874348" y="-8995"/>
                    <a:pt x="843127" y="7409"/>
                  </a:cubicBezTo>
                  <a:cubicBezTo>
                    <a:pt x="811906" y="23813"/>
                    <a:pt x="807673" y="87313"/>
                    <a:pt x="751052" y="112184"/>
                  </a:cubicBezTo>
                  <a:cubicBezTo>
                    <a:pt x="694431" y="137055"/>
                    <a:pt x="580131" y="148167"/>
                    <a:pt x="503402" y="156634"/>
                  </a:cubicBezTo>
                  <a:cubicBezTo>
                    <a:pt x="426673" y="165101"/>
                    <a:pt x="360527" y="157163"/>
                    <a:pt x="290677" y="162984"/>
                  </a:cubicBezTo>
                  <a:cubicBezTo>
                    <a:pt x="220827" y="168805"/>
                    <a:pt x="129810" y="171451"/>
                    <a:pt x="84302" y="191559"/>
                  </a:cubicBezTo>
                  <a:cubicBezTo>
                    <a:pt x="38794" y="211667"/>
                    <a:pt x="35089" y="221192"/>
                    <a:pt x="17627" y="283634"/>
                  </a:cubicBezTo>
                  <a:cubicBezTo>
                    <a:pt x="165" y="346076"/>
                    <a:pt x="-6715" y="515938"/>
                    <a:pt x="8102" y="585259"/>
                  </a:cubicBezTo>
                  <a:close/>
                </a:path>
              </a:pathLst>
            </a:custGeom>
            <a:noFill/>
            <a:ln w="19050">
              <a:solidFill>
                <a:srgbClr val="FF4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59" name="Grupo 58"/>
            <p:cNvGrpSpPr/>
            <p:nvPr/>
          </p:nvGrpSpPr>
          <p:grpSpPr>
            <a:xfrm>
              <a:off x="1054612" y="3226091"/>
              <a:ext cx="2795225" cy="1714755"/>
              <a:chOff x="1054612" y="3226091"/>
              <a:chExt cx="2795225" cy="1714755"/>
            </a:xfrm>
          </p:grpSpPr>
          <p:sp>
            <p:nvSpPr>
              <p:cNvPr id="58" name="Retângulo 57"/>
              <p:cNvSpPr/>
              <p:nvPr/>
            </p:nvSpPr>
            <p:spPr>
              <a:xfrm>
                <a:off x="1708687" y="3226091"/>
                <a:ext cx="463173" cy="338738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8" name="Retângulo 257"/>
              <p:cNvSpPr/>
              <p:nvPr/>
            </p:nvSpPr>
            <p:spPr>
              <a:xfrm>
                <a:off x="2500802" y="3227741"/>
                <a:ext cx="463173" cy="338738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9" name="Retângulo 258"/>
              <p:cNvSpPr/>
              <p:nvPr/>
            </p:nvSpPr>
            <p:spPr>
              <a:xfrm>
                <a:off x="1711761" y="4103325"/>
                <a:ext cx="463173" cy="492565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0" name="Retângulo 259"/>
              <p:cNvSpPr/>
              <p:nvPr/>
            </p:nvSpPr>
            <p:spPr>
              <a:xfrm>
                <a:off x="2151562" y="3396499"/>
                <a:ext cx="399706" cy="163447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1" name="Retângulo 260"/>
              <p:cNvSpPr/>
              <p:nvPr/>
            </p:nvSpPr>
            <p:spPr>
              <a:xfrm>
                <a:off x="3434666" y="3389192"/>
                <a:ext cx="399706" cy="163447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2" name="Retângulo 261"/>
              <p:cNvSpPr/>
              <p:nvPr/>
            </p:nvSpPr>
            <p:spPr>
              <a:xfrm>
                <a:off x="2168978" y="4418055"/>
                <a:ext cx="1252713" cy="163447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3" name="Retângulo 262"/>
              <p:cNvSpPr/>
              <p:nvPr/>
            </p:nvSpPr>
            <p:spPr>
              <a:xfrm>
                <a:off x="2321378" y="4570455"/>
                <a:ext cx="1252713" cy="163447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4" name="Retângulo 263"/>
              <p:cNvSpPr/>
              <p:nvPr/>
            </p:nvSpPr>
            <p:spPr>
              <a:xfrm>
                <a:off x="1691423" y="4777399"/>
                <a:ext cx="2158414" cy="163447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5" name="Retângulo 264"/>
              <p:cNvSpPr/>
              <p:nvPr/>
            </p:nvSpPr>
            <p:spPr>
              <a:xfrm>
                <a:off x="1054612" y="4426957"/>
                <a:ext cx="671573" cy="327687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124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Feeding groups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7351896"/>
              </p:ext>
            </p:extLst>
          </p:nvPr>
        </p:nvGraphicFramePr>
        <p:xfrm>
          <a:off x="180000" y="891319"/>
          <a:ext cx="8964000" cy="4139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400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28"/>
          <p:cNvSpPr>
            <a:spLocks noChangeAspect="1" noChangeArrowheads="1" noTextEdit="1"/>
          </p:cNvSpPr>
          <p:nvPr/>
        </p:nvSpPr>
        <p:spPr bwMode="auto">
          <a:xfrm>
            <a:off x="4928838" y="2108901"/>
            <a:ext cx="4037101" cy="293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 sz="140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1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8025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52" name="Grupo 51"/>
          <p:cNvGrpSpPr/>
          <p:nvPr/>
        </p:nvGrpSpPr>
        <p:grpSpPr>
          <a:xfrm>
            <a:off x="-69217" y="5002498"/>
            <a:ext cx="9144000" cy="230832"/>
            <a:chOff x="0" y="4968000"/>
            <a:chExt cx="9144000" cy="230832"/>
          </a:xfrm>
        </p:grpSpPr>
        <p:sp>
          <p:nvSpPr>
            <p:cNvPr id="53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4" name="CaixaDeTexto 53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55" name="Rectângulo 6"/>
          <p:cNvSpPr/>
          <p:nvPr/>
        </p:nvSpPr>
        <p:spPr>
          <a:xfrm>
            <a:off x="180000" y="871148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1" name="Oval 60"/>
          <p:cNvSpPr>
            <a:spLocks noChangeArrowheads="1"/>
          </p:cNvSpPr>
          <p:nvPr/>
        </p:nvSpPr>
        <p:spPr bwMode="auto">
          <a:xfrm>
            <a:off x="901750" y="-53595"/>
            <a:ext cx="8185844" cy="455358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Feeding groups</a:t>
            </a:r>
          </a:p>
        </p:txBody>
      </p:sp>
      <p:graphicFrame>
        <p:nvGraphicFramePr>
          <p:cNvPr id="62" name="Tabela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586085"/>
              </p:ext>
            </p:extLst>
          </p:nvPr>
        </p:nvGraphicFramePr>
        <p:xfrm>
          <a:off x="711470" y="2896716"/>
          <a:ext cx="3213100" cy="2087880"/>
        </p:xfrm>
        <a:graphic>
          <a:graphicData uri="http://schemas.openxmlformats.org/drawingml/2006/table">
            <a:tbl>
              <a:tblPr/>
              <a:tblGrid>
                <a:gridCol w="199630"/>
                <a:gridCol w="494323"/>
                <a:gridCol w="522842"/>
                <a:gridCol w="484817"/>
                <a:gridCol w="494323"/>
                <a:gridCol w="494323"/>
                <a:gridCol w="522842"/>
              </a:tblGrid>
              <a:tr h="163722">
                <a:tc>
                  <a:txBody>
                    <a:bodyPr/>
                    <a:lstStyle/>
                    <a:p>
                      <a:pPr algn="ctr" fontAlgn="b"/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jun'16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sep'16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22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A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22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B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22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22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E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22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G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22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H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22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22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K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22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L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22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3722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N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4" name="Text Box 9"/>
          <p:cNvSpPr txBox="1">
            <a:spLocks noChangeArrowheads="1"/>
          </p:cNvSpPr>
          <p:nvPr/>
        </p:nvSpPr>
        <p:spPr bwMode="auto">
          <a:xfrm>
            <a:off x="5538454" y="1138969"/>
            <a:ext cx="32543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b="1" dirty="0" smtClean="0">
                <a:solidFill>
                  <a:srgbClr val="008000"/>
                </a:solidFill>
              </a:rPr>
              <a:t>ANOSIM test: </a:t>
            </a:r>
            <a:r>
              <a:rPr lang="en-GB" sz="1600" b="1" dirty="0" err="1" smtClean="0">
                <a:solidFill>
                  <a:srgbClr val="008000"/>
                </a:solidFill>
              </a:rPr>
              <a:t>R</a:t>
            </a:r>
            <a:r>
              <a:rPr lang="en-GB" sz="1600" b="1" baseline="-25000" dirty="0" err="1" smtClean="0">
                <a:solidFill>
                  <a:srgbClr val="008000"/>
                </a:solidFill>
              </a:rPr>
              <a:t>global</a:t>
            </a:r>
            <a:r>
              <a:rPr lang="en-GB" sz="1600" b="1" dirty="0" smtClean="0">
                <a:solidFill>
                  <a:srgbClr val="008000"/>
                </a:solidFill>
              </a:rPr>
              <a:t>  = 0,843</a:t>
            </a:r>
            <a:endParaRPr lang="en-GB" sz="1600" b="1" dirty="0">
              <a:solidFill>
                <a:srgbClr val="008000"/>
              </a:solidFill>
            </a:endParaRPr>
          </a:p>
        </p:txBody>
      </p:sp>
      <p:grpSp>
        <p:nvGrpSpPr>
          <p:cNvPr id="252" name="Grupo 251"/>
          <p:cNvGrpSpPr/>
          <p:nvPr/>
        </p:nvGrpSpPr>
        <p:grpSpPr>
          <a:xfrm>
            <a:off x="4935130" y="1896343"/>
            <a:ext cx="3978683" cy="3134158"/>
            <a:chOff x="4935130" y="1896343"/>
            <a:chExt cx="3978683" cy="3134158"/>
          </a:xfrm>
        </p:grpSpPr>
        <p:sp>
          <p:nvSpPr>
            <p:cNvPr id="13" name="Line 234"/>
            <p:cNvSpPr>
              <a:spLocks noChangeShapeType="1"/>
            </p:cNvSpPr>
            <p:nvPr/>
          </p:nvSpPr>
          <p:spPr bwMode="auto">
            <a:xfrm>
              <a:off x="5335065" y="4578749"/>
              <a:ext cx="357874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Line 235"/>
            <p:cNvSpPr>
              <a:spLocks noChangeShapeType="1"/>
            </p:cNvSpPr>
            <p:nvPr/>
          </p:nvSpPr>
          <p:spPr bwMode="auto">
            <a:xfrm>
              <a:off x="5335065" y="4561307"/>
              <a:ext cx="0" cy="1744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" name="Line 236"/>
            <p:cNvSpPr>
              <a:spLocks noChangeShapeType="1"/>
            </p:cNvSpPr>
            <p:nvPr/>
          </p:nvSpPr>
          <p:spPr bwMode="auto">
            <a:xfrm>
              <a:off x="5930025" y="4561307"/>
              <a:ext cx="0" cy="1744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Line 237"/>
            <p:cNvSpPr>
              <a:spLocks noChangeShapeType="1"/>
            </p:cNvSpPr>
            <p:nvPr/>
          </p:nvSpPr>
          <p:spPr bwMode="auto">
            <a:xfrm>
              <a:off x="6524985" y="4561307"/>
              <a:ext cx="0" cy="1744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Line 238"/>
            <p:cNvSpPr>
              <a:spLocks noChangeShapeType="1"/>
            </p:cNvSpPr>
            <p:nvPr/>
          </p:nvSpPr>
          <p:spPr bwMode="auto">
            <a:xfrm>
              <a:off x="7128932" y="4561307"/>
              <a:ext cx="0" cy="1744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" name="Line 239"/>
            <p:cNvSpPr>
              <a:spLocks noChangeShapeType="1"/>
            </p:cNvSpPr>
            <p:nvPr/>
          </p:nvSpPr>
          <p:spPr bwMode="auto">
            <a:xfrm>
              <a:off x="7723892" y="4561307"/>
              <a:ext cx="0" cy="1744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Line 240"/>
            <p:cNvSpPr>
              <a:spLocks noChangeShapeType="1"/>
            </p:cNvSpPr>
            <p:nvPr/>
          </p:nvSpPr>
          <p:spPr bwMode="auto">
            <a:xfrm>
              <a:off x="8318852" y="4561307"/>
              <a:ext cx="0" cy="1744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" name="Line 241"/>
            <p:cNvSpPr>
              <a:spLocks noChangeShapeType="1"/>
            </p:cNvSpPr>
            <p:nvPr/>
          </p:nvSpPr>
          <p:spPr bwMode="auto">
            <a:xfrm>
              <a:off x="8913813" y="4561307"/>
              <a:ext cx="0" cy="1744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Rectangle 242"/>
            <p:cNvSpPr>
              <a:spLocks noChangeArrowheads="1"/>
            </p:cNvSpPr>
            <p:nvPr/>
          </p:nvSpPr>
          <p:spPr bwMode="auto">
            <a:xfrm>
              <a:off x="5678150" y="4575437"/>
              <a:ext cx="55944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Collectors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" name="Rectangle 243"/>
            <p:cNvSpPr>
              <a:spLocks noChangeArrowheads="1"/>
            </p:cNvSpPr>
            <p:nvPr/>
          </p:nvSpPr>
          <p:spPr bwMode="auto">
            <a:xfrm>
              <a:off x="6273110" y="4683580"/>
              <a:ext cx="63639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limnivorous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" name="Rectangle 244"/>
            <p:cNvSpPr>
              <a:spLocks noChangeArrowheads="1"/>
            </p:cNvSpPr>
            <p:nvPr/>
          </p:nvSpPr>
          <p:spPr bwMode="auto">
            <a:xfrm>
              <a:off x="6868070" y="4575437"/>
              <a:ext cx="54822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Predators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" name="Rectangle 245"/>
            <p:cNvSpPr>
              <a:spLocks noChangeArrowheads="1"/>
            </p:cNvSpPr>
            <p:nvPr/>
          </p:nvSpPr>
          <p:spPr bwMode="auto">
            <a:xfrm>
              <a:off x="7454043" y="4683580"/>
              <a:ext cx="57547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Scrappers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Rectangle 246"/>
            <p:cNvSpPr>
              <a:spLocks noChangeArrowheads="1"/>
            </p:cNvSpPr>
            <p:nvPr/>
          </p:nvSpPr>
          <p:spPr bwMode="auto">
            <a:xfrm>
              <a:off x="8040015" y="4575437"/>
              <a:ext cx="58349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Shredders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" name="Rectangle 247"/>
            <p:cNvSpPr>
              <a:spLocks noChangeArrowheads="1"/>
            </p:cNvSpPr>
            <p:nvPr/>
          </p:nvSpPr>
          <p:spPr bwMode="auto">
            <a:xfrm>
              <a:off x="6732787" y="4815057"/>
              <a:ext cx="110447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Feeding</a:t>
              </a: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400" b="1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groups</a:t>
              </a:r>
              <a:endParaRPr kumimoji="0" lang="pt-PT" altLang="pt-PT" sz="1400" b="1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" name="Line 248"/>
            <p:cNvSpPr>
              <a:spLocks noChangeShapeType="1"/>
            </p:cNvSpPr>
            <p:nvPr/>
          </p:nvSpPr>
          <p:spPr bwMode="auto">
            <a:xfrm>
              <a:off x="5335065" y="2201346"/>
              <a:ext cx="357874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" name="Line 249"/>
            <p:cNvSpPr>
              <a:spLocks noChangeShapeType="1"/>
            </p:cNvSpPr>
            <p:nvPr/>
          </p:nvSpPr>
          <p:spPr bwMode="auto">
            <a:xfrm flipV="1">
              <a:off x="5335065" y="2201346"/>
              <a:ext cx="0" cy="237740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" name="Line 250"/>
            <p:cNvSpPr>
              <a:spLocks noChangeShapeType="1"/>
            </p:cNvSpPr>
            <p:nvPr/>
          </p:nvSpPr>
          <p:spPr bwMode="auto">
            <a:xfrm flipH="1">
              <a:off x="5335065" y="4578749"/>
              <a:ext cx="1617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" name="Line 251"/>
            <p:cNvSpPr>
              <a:spLocks noChangeShapeType="1"/>
            </p:cNvSpPr>
            <p:nvPr/>
          </p:nvSpPr>
          <p:spPr bwMode="auto">
            <a:xfrm flipH="1">
              <a:off x="5335065" y="4100827"/>
              <a:ext cx="1617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" name="Line 252"/>
            <p:cNvSpPr>
              <a:spLocks noChangeShapeType="1"/>
            </p:cNvSpPr>
            <p:nvPr/>
          </p:nvSpPr>
          <p:spPr bwMode="auto">
            <a:xfrm flipH="1">
              <a:off x="5335065" y="3624648"/>
              <a:ext cx="1617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" name="Line 253"/>
            <p:cNvSpPr>
              <a:spLocks noChangeShapeType="1"/>
            </p:cNvSpPr>
            <p:nvPr/>
          </p:nvSpPr>
          <p:spPr bwMode="auto">
            <a:xfrm flipH="1">
              <a:off x="5335065" y="3155447"/>
              <a:ext cx="1617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Rectangle 256"/>
            <p:cNvSpPr>
              <a:spLocks noChangeArrowheads="1"/>
            </p:cNvSpPr>
            <p:nvPr/>
          </p:nvSpPr>
          <p:spPr bwMode="auto">
            <a:xfrm>
              <a:off x="5202441" y="4470512"/>
              <a:ext cx="80886" cy="219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36" name="Rectangle 257"/>
            <p:cNvSpPr>
              <a:spLocks noChangeArrowheads="1"/>
            </p:cNvSpPr>
            <p:nvPr/>
          </p:nvSpPr>
          <p:spPr bwMode="auto">
            <a:xfrm>
              <a:off x="5150315" y="3994334"/>
              <a:ext cx="163569" cy="219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</a:t>
              </a:r>
            </a:p>
          </p:txBody>
        </p:sp>
        <p:sp>
          <p:nvSpPr>
            <p:cNvPr id="37" name="Rectangle 258"/>
            <p:cNvSpPr>
              <a:spLocks noChangeArrowheads="1"/>
            </p:cNvSpPr>
            <p:nvPr/>
          </p:nvSpPr>
          <p:spPr bwMode="auto">
            <a:xfrm>
              <a:off x="5150315" y="3516411"/>
              <a:ext cx="163569" cy="219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</a:t>
              </a:r>
            </a:p>
          </p:txBody>
        </p:sp>
        <p:sp>
          <p:nvSpPr>
            <p:cNvPr id="38" name="Rectangle 259"/>
            <p:cNvSpPr>
              <a:spLocks noChangeArrowheads="1"/>
            </p:cNvSpPr>
            <p:nvPr/>
          </p:nvSpPr>
          <p:spPr bwMode="auto">
            <a:xfrm>
              <a:off x="5150315" y="3038489"/>
              <a:ext cx="163569" cy="219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</a:t>
              </a:r>
            </a:p>
          </p:txBody>
        </p:sp>
        <p:sp>
          <p:nvSpPr>
            <p:cNvPr id="39" name="Rectangle 260"/>
            <p:cNvSpPr>
              <a:spLocks noChangeArrowheads="1"/>
            </p:cNvSpPr>
            <p:nvPr/>
          </p:nvSpPr>
          <p:spPr bwMode="auto">
            <a:xfrm>
              <a:off x="5150315" y="2562310"/>
              <a:ext cx="163569" cy="219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80</a:t>
              </a:r>
            </a:p>
          </p:txBody>
        </p:sp>
        <p:sp>
          <p:nvSpPr>
            <p:cNvPr id="40" name="Rectangle 261"/>
            <p:cNvSpPr>
              <a:spLocks noChangeArrowheads="1"/>
            </p:cNvSpPr>
            <p:nvPr/>
          </p:nvSpPr>
          <p:spPr bwMode="auto">
            <a:xfrm>
              <a:off x="5098188" y="2093109"/>
              <a:ext cx="244455" cy="219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100</a:t>
              </a:r>
            </a:p>
          </p:txBody>
        </p:sp>
        <p:sp>
          <p:nvSpPr>
            <p:cNvPr id="41" name="Rectangle 262"/>
            <p:cNvSpPr>
              <a:spLocks noChangeArrowheads="1"/>
            </p:cNvSpPr>
            <p:nvPr/>
          </p:nvSpPr>
          <p:spPr bwMode="auto">
            <a:xfrm rot="16200000">
              <a:off x="4975824" y="3267374"/>
              <a:ext cx="134307" cy="215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%</a:t>
              </a:r>
            </a:p>
          </p:txBody>
        </p:sp>
        <p:sp>
          <p:nvSpPr>
            <p:cNvPr id="42" name="Line 263"/>
            <p:cNvSpPr>
              <a:spLocks noChangeShapeType="1"/>
            </p:cNvSpPr>
            <p:nvPr/>
          </p:nvSpPr>
          <p:spPr bwMode="auto">
            <a:xfrm flipV="1">
              <a:off x="8913813" y="2201346"/>
              <a:ext cx="0" cy="237740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3" name="Rectangle 85"/>
            <p:cNvSpPr>
              <a:spLocks noChangeArrowheads="1"/>
            </p:cNvSpPr>
            <p:nvPr/>
          </p:nvSpPr>
          <p:spPr bwMode="auto">
            <a:xfrm>
              <a:off x="5554141" y="1896343"/>
              <a:ext cx="3219151" cy="3077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Mean of each </a:t>
              </a:r>
              <a:r>
                <a:rPr lang="en-GB" sz="1400" b="1" dirty="0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feeding group in </a:t>
              </a: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each cluster</a:t>
              </a:r>
            </a:p>
          </p:txBody>
        </p:sp>
        <p:grpSp>
          <p:nvGrpSpPr>
            <p:cNvPr id="81" name="Grupo 80"/>
            <p:cNvGrpSpPr/>
            <p:nvPr/>
          </p:nvGrpSpPr>
          <p:grpSpPr>
            <a:xfrm>
              <a:off x="5460686" y="2345186"/>
              <a:ext cx="920283" cy="810642"/>
              <a:chOff x="7386204" y="2534600"/>
              <a:chExt cx="920283" cy="810642"/>
            </a:xfrm>
          </p:grpSpPr>
          <p:sp>
            <p:nvSpPr>
              <p:cNvPr id="82" name="Line 42"/>
              <p:cNvSpPr>
                <a:spLocks noChangeShapeType="1"/>
              </p:cNvSpPr>
              <p:nvPr/>
            </p:nvSpPr>
            <p:spPr bwMode="auto">
              <a:xfrm>
                <a:off x="7386204" y="2656583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00B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3" name="Rectangle 43"/>
              <p:cNvSpPr>
                <a:spLocks noChangeArrowheads="1"/>
              </p:cNvSpPr>
              <p:nvPr/>
            </p:nvSpPr>
            <p:spPr bwMode="auto">
              <a:xfrm>
                <a:off x="7633226" y="2534600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1</a:t>
                </a:r>
              </a:p>
            </p:txBody>
          </p:sp>
          <p:sp>
            <p:nvSpPr>
              <p:cNvPr id="84" name="Line 44"/>
              <p:cNvSpPr>
                <a:spLocks noChangeShapeType="1"/>
              </p:cNvSpPr>
              <p:nvPr/>
            </p:nvSpPr>
            <p:spPr bwMode="auto">
              <a:xfrm>
                <a:off x="7386204" y="2862398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5" name="Rectangle 45"/>
              <p:cNvSpPr>
                <a:spLocks noChangeArrowheads="1"/>
              </p:cNvSpPr>
              <p:nvPr/>
            </p:nvSpPr>
            <p:spPr bwMode="auto">
              <a:xfrm>
                <a:off x="7633226" y="2734252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2</a:t>
                </a:r>
              </a:p>
            </p:txBody>
          </p:sp>
          <p:sp>
            <p:nvSpPr>
              <p:cNvPr id="86" name="Line 46"/>
              <p:cNvSpPr>
                <a:spLocks noChangeShapeType="1"/>
              </p:cNvSpPr>
              <p:nvPr/>
            </p:nvSpPr>
            <p:spPr bwMode="auto">
              <a:xfrm>
                <a:off x="7386204" y="3045144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7" name="Rectangle 47"/>
              <p:cNvSpPr>
                <a:spLocks noChangeArrowheads="1"/>
              </p:cNvSpPr>
              <p:nvPr/>
            </p:nvSpPr>
            <p:spPr bwMode="auto">
              <a:xfrm>
                <a:off x="7633226" y="2937422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3</a:t>
                </a:r>
              </a:p>
            </p:txBody>
          </p:sp>
          <p:sp>
            <p:nvSpPr>
              <p:cNvPr id="88" name="Line 48"/>
              <p:cNvSpPr>
                <a:spLocks noChangeShapeType="1"/>
              </p:cNvSpPr>
              <p:nvPr/>
            </p:nvSpPr>
            <p:spPr bwMode="auto">
              <a:xfrm>
                <a:off x="7386204" y="3237520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9" name="Rectangle 49"/>
              <p:cNvSpPr>
                <a:spLocks noChangeArrowheads="1"/>
              </p:cNvSpPr>
              <p:nvPr/>
            </p:nvSpPr>
            <p:spPr bwMode="auto">
              <a:xfrm>
                <a:off x="7633226" y="3129798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4</a:t>
                </a:r>
              </a:p>
            </p:txBody>
          </p:sp>
        </p:grpSp>
      </p:grpSp>
      <p:grpSp>
        <p:nvGrpSpPr>
          <p:cNvPr id="251" name="Grupo 250"/>
          <p:cNvGrpSpPr/>
          <p:nvPr/>
        </p:nvGrpSpPr>
        <p:grpSpPr>
          <a:xfrm>
            <a:off x="845000" y="486838"/>
            <a:ext cx="4506242" cy="2328301"/>
            <a:chOff x="845000" y="486838"/>
            <a:chExt cx="4506242" cy="2328301"/>
          </a:xfrm>
        </p:grpSpPr>
        <p:sp>
          <p:nvSpPr>
            <p:cNvPr id="34" name="Line 255"/>
            <p:cNvSpPr>
              <a:spLocks noChangeShapeType="1"/>
            </p:cNvSpPr>
            <p:nvPr/>
          </p:nvSpPr>
          <p:spPr bwMode="auto">
            <a:xfrm flipH="1">
              <a:off x="5335065" y="2201346"/>
              <a:ext cx="1617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" name="Rectangle 6"/>
            <p:cNvSpPr>
              <a:spLocks noChangeArrowheads="1"/>
            </p:cNvSpPr>
            <p:nvPr/>
          </p:nvSpPr>
          <p:spPr bwMode="auto">
            <a:xfrm>
              <a:off x="845000" y="486838"/>
              <a:ext cx="3570721" cy="2328301"/>
            </a:xfrm>
            <a:prstGeom prst="rect">
              <a:avLst/>
            </a:prstGeom>
            <a:noFill/>
            <a:ln w="6350">
              <a:solidFill>
                <a:srgbClr val="004B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1983144" y="1867637"/>
              <a:ext cx="75386" cy="73715"/>
            </a:xfrm>
            <a:prstGeom prst="ellipse">
              <a:avLst/>
            </a:prstGeom>
            <a:solidFill>
              <a:srgbClr val="00FD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2361912" y="1603343"/>
              <a:ext cx="75386" cy="71917"/>
            </a:xfrm>
            <a:prstGeom prst="ellipse">
              <a:avLst/>
            </a:prstGeom>
            <a:solidFill>
              <a:srgbClr val="00FD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2753552" y="1829880"/>
              <a:ext cx="73547" cy="71917"/>
            </a:xfrm>
            <a:prstGeom prst="ellipse">
              <a:avLst/>
            </a:prstGeom>
            <a:solidFill>
              <a:srgbClr val="00FD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Oval 95"/>
            <p:cNvSpPr>
              <a:spLocks noChangeArrowheads="1"/>
            </p:cNvSpPr>
            <p:nvPr/>
          </p:nvSpPr>
          <p:spPr bwMode="auto">
            <a:xfrm>
              <a:off x="2952130" y="2354871"/>
              <a:ext cx="73547" cy="71917"/>
            </a:xfrm>
            <a:prstGeom prst="ellipse">
              <a:avLst/>
            </a:prstGeom>
            <a:solidFill>
              <a:srgbClr val="00FD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7" name="Oval 96"/>
            <p:cNvSpPr>
              <a:spLocks noChangeArrowheads="1"/>
            </p:cNvSpPr>
            <p:nvPr/>
          </p:nvSpPr>
          <p:spPr bwMode="auto">
            <a:xfrm>
              <a:off x="2873066" y="2034843"/>
              <a:ext cx="75386" cy="71917"/>
            </a:xfrm>
            <a:prstGeom prst="ellipse">
              <a:avLst/>
            </a:prstGeom>
            <a:solidFill>
              <a:srgbClr val="00FD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8" name="Oval 97"/>
            <p:cNvSpPr>
              <a:spLocks noChangeArrowheads="1"/>
            </p:cNvSpPr>
            <p:nvPr/>
          </p:nvSpPr>
          <p:spPr bwMode="auto">
            <a:xfrm>
              <a:off x="2931904" y="1989895"/>
              <a:ext cx="75386" cy="73715"/>
            </a:xfrm>
            <a:prstGeom prst="ellipse">
              <a:avLst/>
            </a:prstGeom>
            <a:solidFill>
              <a:srgbClr val="00FD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9" name="Oval 98"/>
            <p:cNvSpPr>
              <a:spLocks noChangeArrowheads="1"/>
            </p:cNvSpPr>
            <p:nvPr/>
          </p:nvSpPr>
          <p:spPr bwMode="auto">
            <a:xfrm>
              <a:off x="3259189" y="2133728"/>
              <a:ext cx="73547" cy="73715"/>
            </a:xfrm>
            <a:prstGeom prst="ellipse">
              <a:avLst/>
            </a:prstGeom>
            <a:solidFill>
              <a:srgbClr val="00FD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0" name="Oval 99"/>
            <p:cNvSpPr>
              <a:spLocks noChangeArrowheads="1"/>
            </p:cNvSpPr>
            <p:nvPr/>
          </p:nvSpPr>
          <p:spPr bwMode="auto">
            <a:xfrm>
              <a:off x="3318027" y="1873030"/>
              <a:ext cx="75386" cy="73715"/>
            </a:xfrm>
            <a:prstGeom prst="ellipse">
              <a:avLst/>
            </a:prstGeom>
            <a:solidFill>
              <a:srgbClr val="00FD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Oval 100"/>
            <p:cNvSpPr>
              <a:spLocks noChangeArrowheads="1"/>
            </p:cNvSpPr>
            <p:nvPr/>
          </p:nvSpPr>
          <p:spPr bwMode="auto">
            <a:xfrm>
              <a:off x="3216900" y="1089139"/>
              <a:ext cx="75386" cy="73715"/>
            </a:xfrm>
            <a:prstGeom prst="ellipse">
              <a:avLst/>
            </a:prstGeom>
            <a:solidFill>
              <a:srgbClr val="00FD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2429944" y="1337252"/>
              <a:ext cx="73547" cy="71917"/>
            </a:xfrm>
            <a:prstGeom prst="ellipse">
              <a:avLst/>
            </a:prstGeom>
            <a:solidFill>
              <a:srgbClr val="00FD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3" name="Oval 102"/>
            <p:cNvSpPr>
              <a:spLocks noChangeArrowheads="1"/>
            </p:cNvSpPr>
            <p:nvPr/>
          </p:nvSpPr>
          <p:spPr bwMode="auto">
            <a:xfrm>
              <a:off x="3169094" y="1840668"/>
              <a:ext cx="75386" cy="73715"/>
            </a:xfrm>
            <a:prstGeom prst="ellipse">
              <a:avLst/>
            </a:prstGeom>
            <a:solidFill>
              <a:srgbClr val="00FD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Oval 103"/>
            <p:cNvSpPr>
              <a:spLocks noChangeArrowheads="1"/>
            </p:cNvSpPr>
            <p:nvPr/>
          </p:nvSpPr>
          <p:spPr bwMode="auto">
            <a:xfrm>
              <a:off x="3226093" y="1921574"/>
              <a:ext cx="73547" cy="73715"/>
            </a:xfrm>
            <a:prstGeom prst="ellipse">
              <a:avLst/>
            </a:prstGeom>
            <a:solidFill>
              <a:srgbClr val="FF4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5" name="Oval 104"/>
            <p:cNvSpPr>
              <a:spLocks noChangeArrowheads="1"/>
            </p:cNvSpPr>
            <p:nvPr/>
          </p:nvSpPr>
          <p:spPr bwMode="auto">
            <a:xfrm>
              <a:off x="3067966" y="1141279"/>
              <a:ext cx="75386" cy="73715"/>
            </a:xfrm>
            <a:prstGeom prst="ellipse">
              <a:avLst/>
            </a:prstGeom>
            <a:solidFill>
              <a:srgbClr val="FF4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Oval 105"/>
            <p:cNvSpPr>
              <a:spLocks noChangeArrowheads="1"/>
            </p:cNvSpPr>
            <p:nvPr/>
          </p:nvSpPr>
          <p:spPr bwMode="auto">
            <a:xfrm>
              <a:off x="3514767" y="740343"/>
              <a:ext cx="73547" cy="73715"/>
            </a:xfrm>
            <a:prstGeom prst="ellipse">
              <a:avLst/>
            </a:prstGeom>
            <a:solidFill>
              <a:srgbClr val="FF4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Oval 106"/>
            <p:cNvSpPr>
              <a:spLocks noChangeArrowheads="1"/>
            </p:cNvSpPr>
            <p:nvPr/>
          </p:nvSpPr>
          <p:spPr bwMode="auto">
            <a:xfrm>
              <a:off x="3110257" y="1561992"/>
              <a:ext cx="73547" cy="71917"/>
            </a:xfrm>
            <a:prstGeom prst="ellipse">
              <a:avLst/>
            </a:prstGeom>
            <a:solidFill>
              <a:srgbClr val="FF4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Oval 107"/>
            <p:cNvSpPr>
              <a:spLocks noChangeArrowheads="1"/>
            </p:cNvSpPr>
            <p:nvPr/>
          </p:nvSpPr>
          <p:spPr bwMode="auto">
            <a:xfrm>
              <a:off x="2764584" y="2006076"/>
              <a:ext cx="75386" cy="71917"/>
            </a:xfrm>
            <a:prstGeom prst="ellipse">
              <a:avLst/>
            </a:prstGeom>
            <a:solidFill>
              <a:srgbClr val="FF4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9" name="Oval 108"/>
            <p:cNvSpPr>
              <a:spLocks noChangeArrowheads="1"/>
            </p:cNvSpPr>
            <p:nvPr/>
          </p:nvSpPr>
          <p:spPr bwMode="auto">
            <a:xfrm>
              <a:off x="2963162" y="2126537"/>
              <a:ext cx="75386" cy="73715"/>
            </a:xfrm>
            <a:prstGeom prst="ellipse">
              <a:avLst/>
            </a:prstGeom>
            <a:solidFill>
              <a:srgbClr val="FF4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0" name="Oval 109"/>
            <p:cNvSpPr>
              <a:spLocks noChangeArrowheads="1"/>
            </p:cNvSpPr>
            <p:nvPr/>
          </p:nvSpPr>
          <p:spPr bwMode="auto">
            <a:xfrm>
              <a:off x="3376865" y="882379"/>
              <a:ext cx="75386" cy="71917"/>
            </a:xfrm>
            <a:prstGeom prst="ellipse">
              <a:avLst/>
            </a:prstGeom>
            <a:solidFill>
              <a:srgbClr val="FF4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1" name="Oval 110"/>
            <p:cNvSpPr>
              <a:spLocks noChangeArrowheads="1"/>
            </p:cNvSpPr>
            <p:nvPr/>
          </p:nvSpPr>
          <p:spPr bwMode="auto">
            <a:xfrm>
              <a:off x="2972355" y="1099927"/>
              <a:ext cx="73547" cy="71917"/>
            </a:xfrm>
            <a:prstGeom prst="ellipse">
              <a:avLst/>
            </a:prstGeom>
            <a:solidFill>
              <a:srgbClr val="FF4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2" name="Oval 111"/>
            <p:cNvSpPr>
              <a:spLocks noChangeArrowheads="1"/>
            </p:cNvSpPr>
            <p:nvPr/>
          </p:nvSpPr>
          <p:spPr bwMode="auto">
            <a:xfrm>
              <a:off x="2998096" y="1335454"/>
              <a:ext cx="75386" cy="73715"/>
            </a:xfrm>
            <a:prstGeom prst="ellipse">
              <a:avLst/>
            </a:prstGeom>
            <a:solidFill>
              <a:srgbClr val="FF4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3" name="Oval 112"/>
            <p:cNvSpPr>
              <a:spLocks noChangeArrowheads="1"/>
            </p:cNvSpPr>
            <p:nvPr/>
          </p:nvSpPr>
          <p:spPr bwMode="auto">
            <a:xfrm>
              <a:off x="2911679" y="1695037"/>
              <a:ext cx="73547" cy="71917"/>
            </a:xfrm>
            <a:prstGeom prst="ellipse">
              <a:avLst/>
            </a:prstGeom>
            <a:solidFill>
              <a:srgbClr val="FF4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4" name="Oval 113"/>
            <p:cNvSpPr>
              <a:spLocks noChangeArrowheads="1"/>
            </p:cNvSpPr>
            <p:nvPr/>
          </p:nvSpPr>
          <p:spPr bwMode="auto">
            <a:xfrm>
              <a:off x="3375027" y="1112513"/>
              <a:ext cx="75386" cy="73715"/>
            </a:xfrm>
            <a:prstGeom prst="ellipse">
              <a:avLst/>
            </a:prstGeom>
            <a:solidFill>
              <a:srgbClr val="FF4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5" name="Oval 114"/>
            <p:cNvSpPr>
              <a:spLocks noChangeArrowheads="1"/>
            </p:cNvSpPr>
            <p:nvPr/>
          </p:nvSpPr>
          <p:spPr bwMode="auto">
            <a:xfrm>
              <a:off x="2053014" y="2275763"/>
              <a:ext cx="73547" cy="7191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6" name="Oval 115"/>
            <p:cNvSpPr>
              <a:spLocks noChangeArrowheads="1"/>
            </p:cNvSpPr>
            <p:nvPr/>
          </p:nvSpPr>
          <p:spPr bwMode="auto">
            <a:xfrm>
              <a:off x="2326978" y="1741783"/>
              <a:ext cx="75386" cy="7191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7" name="Oval 116"/>
            <p:cNvSpPr>
              <a:spLocks noChangeArrowheads="1"/>
            </p:cNvSpPr>
            <p:nvPr/>
          </p:nvSpPr>
          <p:spPr bwMode="auto">
            <a:xfrm>
              <a:off x="3112095" y="1373210"/>
              <a:ext cx="75386" cy="7371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3196674" y="2585005"/>
              <a:ext cx="75386" cy="7371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9" name="Oval 118"/>
            <p:cNvSpPr>
              <a:spLocks noChangeArrowheads="1"/>
            </p:cNvSpPr>
            <p:nvPr/>
          </p:nvSpPr>
          <p:spPr bwMode="auto">
            <a:xfrm>
              <a:off x="2492460" y="1450520"/>
              <a:ext cx="75386" cy="7371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0" name="Oval 119"/>
            <p:cNvSpPr>
              <a:spLocks noChangeArrowheads="1"/>
            </p:cNvSpPr>
            <p:nvPr/>
          </p:nvSpPr>
          <p:spPr bwMode="auto">
            <a:xfrm>
              <a:off x="2326978" y="1777741"/>
              <a:ext cx="75386" cy="7191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1" name="Oval 120"/>
            <p:cNvSpPr>
              <a:spLocks noChangeArrowheads="1"/>
            </p:cNvSpPr>
            <p:nvPr/>
          </p:nvSpPr>
          <p:spPr bwMode="auto">
            <a:xfrm>
              <a:off x="2509007" y="1953937"/>
              <a:ext cx="75386" cy="7191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2" name="Oval 121"/>
            <p:cNvSpPr>
              <a:spLocks noChangeArrowheads="1"/>
            </p:cNvSpPr>
            <p:nvPr/>
          </p:nvSpPr>
          <p:spPr bwMode="auto">
            <a:xfrm>
              <a:off x="2860196" y="1986299"/>
              <a:ext cx="75386" cy="73715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3" name="Oval 122"/>
            <p:cNvSpPr>
              <a:spLocks noChangeArrowheads="1"/>
            </p:cNvSpPr>
            <p:nvPr/>
          </p:nvSpPr>
          <p:spPr bwMode="auto">
            <a:xfrm>
              <a:off x="2953968" y="1387593"/>
              <a:ext cx="75386" cy="7191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4" name="Oval 123"/>
            <p:cNvSpPr>
              <a:spLocks noChangeArrowheads="1"/>
            </p:cNvSpPr>
            <p:nvPr/>
          </p:nvSpPr>
          <p:spPr bwMode="auto">
            <a:xfrm>
              <a:off x="2972355" y="1955735"/>
              <a:ext cx="73547" cy="7191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3332737" y="873389"/>
              <a:ext cx="73547" cy="7371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6" name="Oval 125"/>
            <p:cNvSpPr>
              <a:spLocks noChangeArrowheads="1"/>
            </p:cNvSpPr>
            <p:nvPr/>
          </p:nvSpPr>
          <p:spPr bwMode="auto">
            <a:xfrm>
              <a:off x="1525312" y="645055"/>
              <a:ext cx="75386" cy="7191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3288608" y="808664"/>
              <a:ext cx="73547" cy="73715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2604618" y="1274325"/>
              <a:ext cx="73547" cy="73715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9" name="Oval 128"/>
            <p:cNvSpPr>
              <a:spLocks noChangeArrowheads="1"/>
            </p:cNvSpPr>
            <p:nvPr/>
          </p:nvSpPr>
          <p:spPr bwMode="auto">
            <a:xfrm>
              <a:off x="2643231" y="941710"/>
              <a:ext cx="73547" cy="7191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0" name="Oval 129"/>
            <p:cNvSpPr>
              <a:spLocks noChangeArrowheads="1"/>
            </p:cNvSpPr>
            <p:nvPr/>
          </p:nvSpPr>
          <p:spPr bwMode="auto">
            <a:xfrm>
              <a:off x="2295719" y="738546"/>
              <a:ext cx="75386" cy="7191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1" name="Oval 130"/>
            <p:cNvSpPr>
              <a:spLocks noChangeArrowheads="1"/>
            </p:cNvSpPr>
            <p:nvPr/>
          </p:nvSpPr>
          <p:spPr bwMode="auto">
            <a:xfrm>
              <a:off x="1830534" y="1748975"/>
              <a:ext cx="73547" cy="7191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2" name="Oval 131"/>
            <p:cNvSpPr>
              <a:spLocks noChangeArrowheads="1"/>
            </p:cNvSpPr>
            <p:nvPr/>
          </p:nvSpPr>
          <p:spPr bwMode="auto">
            <a:xfrm>
              <a:off x="1950047" y="1337252"/>
              <a:ext cx="73547" cy="73715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3" name="Oval 132"/>
            <p:cNvSpPr>
              <a:spLocks noChangeArrowheads="1"/>
            </p:cNvSpPr>
            <p:nvPr/>
          </p:nvSpPr>
          <p:spPr bwMode="auto">
            <a:xfrm>
              <a:off x="2115529" y="1342646"/>
              <a:ext cx="75386" cy="73715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4" name="Oval 133"/>
            <p:cNvSpPr>
              <a:spLocks noChangeArrowheads="1"/>
            </p:cNvSpPr>
            <p:nvPr/>
          </p:nvSpPr>
          <p:spPr bwMode="auto">
            <a:xfrm>
              <a:off x="2514524" y="1330060"/>
              <a:ext cx="75386" cy="73715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5" name="Oval 134"/>
            <p:cNvSpPr>
              <a:spLocks noChangeArrowheads="1"/>
            </p:cNvSpPr>
            <p:nvPr/>
          </p:nvSpPr>
          <p:spPr bwMode="auto">
            <a:xfrm>
              <a:off x="2764584" y="1941351"/>
              <a:ext cx="73547" cy="7191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6" name="Oval 135"/>
            <p:cNvSpPr>
              <a:spLocks noChangeArrowheads="1"/>
            </p:cNvSpPr>
            <p:nvPr/>
          </p:nvSpPr>
          <p:spPr bwMode="auto">
            <a:xfrm>
              <a:off x="2797680" y="1110714"/>
              <a:ext cx="75386" cy="7191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7" name="Oval 136"/>
            <p:cNvSpPr>
              <a:spLocks noChangeArrowheads="1"/>
            </p:cNvSpPr>
            <p:nvPr/>
          </p:nvSpPr>
          <p:spPr bwMode="auto">
            <a:xfrm>
              <a:off x="3325382" y="2333296"/>
              <a:ext cx="73547" cy="7191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8" name="Oval 137"/>
            <p:cNvSpPr>
              <a:spLocks noChangeArrowheads="1"/>
            </p:cNvSpPr>
            <p:nvPr/>
          </p:nvSpPr>
          <p:spPr bwMode="auto">
            <a:xfrm>
              <a:off x="1880177" y="691800"/>
              <a:ext cx="75386" cy="7371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9" name="Oval 138"/>
            <p:cNvSpPr>
              <a:spLocks noChangeArrowheads="1"/>
            </p:cNvSpPr>
            <p:nvPr/>
          </p:nvSpPr>
          <p:spPr bwMode="auto">
            <a:xfrm>
              <a:off x="2279172" y="1006435"/>
              <a:ext cx="75386" cy="7371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0" name="Oval 139"/>
            <p:cNvSpPr>
              <a:spLocks noChangeArrowheads="1"/>
            </p:cNvSpPr>
            <p:nvPr/>
          </p:nvSpPr>
          <p:spPr bwMode="auto">
            <a:xfrm>
              <a:off x="3170932" y="2538259"/>
              <a:ext cx="73547" cy="7371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1" name="Oval 140"/>
            <p:cNvSpPr>
              <a:spLocks noChangeArrowheads="1"/>
            </p:cNvSpPr>
            <p:nvPr/>
          </p:nvSpPr>
          <p:spPr bwMode="auto">
            <a:xfrm>
              <a:off x="2593586" y="2149909"/>
              <a:ext cx="75386" cy="7371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2" name="Oval 141"/>
            <p:cNvSpPr>
              <a:spLocks noChangeArrowheads="1"/>
            </p:cNvSpPr>
            <p:nvPr/>
          </p:nvSpPr>
          <p:spPr bwMode="auto">
            <a:xfrm>
              <a:off x="2008885" y="1988097"/>
              <a:ext cx="75386" cy="7371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3" name="Oval 142"/>
            <p:cNvSpPr>
              <a:spLocks noChangeArrowheads="1"/>
            </p:cNvSpPr>
            <p:nvPr/>
          </p:nvSpPr>
          <p:spPr bwMode="auto">
            <a:xfrm>
              <a:off x="2691037" y="1948542"/>
              <a:ext cx="75386" cy="7191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4" name="Oval 143"/>
            <p:cNvSpPr>
              <a:spLocks noChangeArrowheads="1"/>
            </p:cNvSpPr>
            <p:nvPr/>
          </p:nvSpPr>
          <p:spPr bwMode="auto">
            <a:xfrm>
              <a:off x="2529233" y="1991693"/>
              <a:ext cx="75386" cy="7371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5" name="Oval 144"/>
            <p:cNvSpPr>
              <a:spLocks noChangeArrowheads="1"/>
            </p:cNvSpPr>
            <p:nvPr/>
          </p:nvSpPr>
          <p:spPr bwMode="auto">
            <a:xfrm>
              <a:off x="3487186" y="900358"/>
              <a:ext cx="73547" cy="7371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6" name="Oval 145"/>
            <p:cNvSpPr>
              <a:spLocks noChangeArrowheads="1"/>
            </p:cNvSpPr>
            <p:nvPr/>
          </p:nvSpPr>
          <p:spPr bwMode="auto">
            <a:xfrm>
              <a:off x="3071644" y="1991693"/>
              <a:ext cx="73547" cy="7371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7" name="Oval 146"/>
            <p:cNvSpPr>
              <a:spLocks noChangeArrowheads="1"/>
            </p:cNvSpPr>
            <p:nvPr/>
          </p:nvSpPr>
          <p:spPr bwMode="auto">
            <a:xfrm>
              <a:off x="3660022" y="659438"/>
              <a:ext cx="75386" cy="7371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8" name="Oval 147"/>
            <p:cNvSpPr>
              <a:spLocks noChangeArrowheads="1"/>
            </p:cNvSpPr>
            <p:nvPr/>
          </p:nvSpPr>
          <p:spPr bwMode="auto">
            <a:xfrm>
              <a:off x="2133916" y="1689643"/>
              <a:ext cx="75386" cy="71917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9" name="Oval 148"/>
            <p:cNvSpPr>
              <a:spLocks noChangeArrowheads="1"/>
            </p:cNvSpPr>
            <p:nvPr/>
          </p:nvSpPr>
          <p:spPr bwMode="auto">
            <a:xfrm>
              <a:off x="2619328" y="1689643"/>
              <a:ext cx="73547" cy="7371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0" name="Oval 149"/>
            <p:cNvSpPr>
              <a:spLocks noChangeArrowheads="1"/>
            </p:cNvSpPr>
            <p:nvPr/>
          </p:nvSpPr>
          <p:spPr bwMode="auto">
            <a:xfrm>
              <a:off x="3279415" y="1383997"/>
              <a:ext cx="73547" cy="7371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1" name="Oval 150"/>
            <p:cNvSpPr>
              <a:spLocks noChangeArrowheads="1"/>
            </p:cNvSpPr>
            <p:nvPr/>
          </p:nvSpPr>
          <p:spPr bwMode="auto">
            <a:xfrm>
              <a:off x="2847324" y="2245199"/>
              <a:ext cx="73547" cy="71917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2" name="Oval 151"/>
            <p:cNvSpPr>
              <a:spLocks noChangeArrowheads="1"/>
            </p:cNvSpPr>
            <p:nvPr/>
          </p:nvSpPr>
          <p:spPr bwMode="auto">
            <a:xfrm>
              <a:off x="2654263" y="2040237"/>
              <a:ext cx="75386" cy="7371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3" name="Oval 152"/>
            <p:cNvSpPr>
              <a:spLocks noChangeArrowheads="1"/>
            </p:cNvSpPr>
            <p:nvPr/>
          </p:nvSpPr>
          <p:spPr bwMode="auto">
            <a:xfrm>
              <a:off x="2707585" y="1917979"/>
              <a:ext cx="73547" cy="7371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4" name="Oval 153"/>
            <p:cNvSpPr>
              <a:spLocks noChangeArrowheads="1"/>
            </p:cNvSpPr>
            <p:nvPr/>
          </p:nvSpPr>
          <p:spPr bwMode="auto">
            <a:xfrm>
              <a:off x="3102901" y="1936949"/>
              <a:ext cx="77943" cy="72723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5" name="Oval 154"/>
            <p:cNvSpPr>
              <a:spLocks noChangeArrowheads="1"/>
            </p:cNvSpPr>
            <p:nvPr/>
          </p:nvSpPr>
          <p:spPr bwMode="auto">
            <a:xfrm>
              <a:off x="2911679" y="1948542"/>
              <a:ext cx="75386" cy="7371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2757229" y="1687845"/>
              <a:ext cx="73547" cy="7371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988903" y="2288349"/>
              <a:ext cx="75386" cy="73715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8" name="Oval 157"/>
            <p:cNvSpPr>
              <a:spLocks noChangeArrowheads="1"/>
            </p:cNvSpPr>
            <p:nvPr/>
          </p:nvSpPr>
          <p:spPr bwMode="auto">
            <a:xfrm>
              <a:off x="3130482" y="1087342"/>
              <a:ext cx="73547" cy="71917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9" name="Rectangle 86"/>
            <p:cNvSpPr>
              <a:spLocks noChangeArrowheads="1"/>
            </p:cNvSpPr>
            <p:nvPr/>
          </p:nvSpPr>
          <p:spPr bwMode="auto">
            <a:xfrm>
              <a:off x="2034908" y="1772714"/>
              <a:ext cx="746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60" name="Rectangle 87"/>
            <p:cNvSpPr>
              <a:spLocks noChangeArrowheads="1"/>
            </p:cNvSpPr>
            <p:nvPr/>
          </p:nvSpPr>
          <p:spPr bwMode="auto">
            <a:xfrm>
              <a:off x="2410916" y="1506181"/>
              <a:ext cx="746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61" name="Rectangle 88"/>
            <p:cNvSpPr>
              <a:spLocks noChangeArrowheads="1"/>
            </p:cNvSpPr>
            <p:nvPr/>
          </p:nvSpPr>
          <p:spPr bwMode="auto">
            <a:xfrm>
              <a:off x="2704202" y="1790693"/>
              <a:ext cx="650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62" name="Rectangle 89"/>
            <p:cNvSpPr>
              <a:spLocks noChangeArrowheads="1"/>
            </p:cNvSpPr>
            <p:nvPr/>
          </p:nvSpPr>
          <p:spPr bwMode="auto">
            <a:xfrm>
              <a:off x="2901931" y="2332025"/>
              <a:ext cx="6093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63" name="Rectangle 90"/>
            <p:cNvSpPr>
              <a:spLocks noChangeArrowheads="1"/>
            </p:cNvSpPr>
            <p:nvPr/>
          </p:nvSpPr>
          <p:spPr bwMode="auto">
            <a:xfrm>
              <a:off x="2828536" y="2050066"/>
              <a:ext cx="7063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4" name="Rectangle 91"/>
            <p:cNvSpPr>
              <a:spLocks noChangeArrowheads="1"/>
            </p:cNvSpPr>
            <p:nvPr/>
          </p:nvSpPr>
          <p:spPr bwMode="auto">
            <a:xfrm>
              <a:off x="2946303" y="2018253"/>
              <a:ext cx="650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165" name="Rectangle 92"/>
            <p:cNvSpPr>
              <a:spLocks noChangeArrowheads="1"/>
            </p:cNvSpPr>
            <p:nvPr/>
          </p:nvSpPr>
          <p:spPr bwMode="auto">
            <a:xfrm>
              <a:off x="3302016" y="2113952"/>
              <a:ext cx="4985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66" name="Rectangle 93"/>
            <p:cNvSpPr>
              <a:spLocks noChangeArrowheads="1"/>
            </p:cNvSpPr>
            <p:nvPr/>
          </p:nvSpPr>
          <p:spPr bwMode="auto">
            <a:xfrm>
              <a:off x="3358871" y="1772069"/>
              <a:ext cx="650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167" name="Rectangle 94"/>
            <p:cNvSpPr>
              <a:spLocks noChangeArrowheads="1"/>
            </p:cNvSpPr>
            <p:nvPr/>
          </p:nvSpPr>
          <p:spPr bwMode="auto">
            <a:xfrm>
              <a:off x="3275354" y="997377"/>
              <a:ext cx="5159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69" name="Rectangle 96"/>
            <p:cNvSpPr>
              <a:spLocks noChangeArrowheads="1"/>
            </p:cNvSpPr>
            <p:nvPr/>
          </p:nvSpPr>
          <p:spPr bwMode="auto">
            <a:xfrm>
              <a:off x="3234222" y="1752936"/>
              <a:ext cx="735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170" name="Rectangle 97"/>
            <p:cNvSpPr>
              <a:spLocks noChangeArrowheads="1"/>
            </p:cNvSpPr>
            <p:nvPr/>
          </p:nvSpPr>
          <p:spPr bwMode="auto">
            <a:xfrm>
              <a:off x="3289542" y="1930011"/>
              <a:ext cx="650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71" name="Rectangle 98"/>
            <p:cNvSpPr>
              <a:spLocks noChangeArrowheads="1"/>
            </p:cNvSpPr>
            <p:nvPr/>
          </p:nvSpPr>
          <p:spPr bwMode="auto">
            <a:xfrm>
              <a:off x="3105460" y="1141706"/>
              <a:ext cx="8765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72" name="Rectangle 99"/>
            <p:cNvSpPr>
              <a:spLocks noChangeArrowheads="1"/>
            </p:cNvSpPr>
            <p:nvPr/>
          </p:nvSpPr>
          <p:spPr bwMode="auto">
            <a:xfrm>
              <a:off x="3562469" y="756358"/>
              <a:ext cx="4849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73" name="Rectangle 100"/>
            <p:cNvSpPr>
              <a:spLocks noChangeArrowheads="1"/>
            </p:cNvSpPr>
            <p:nvPr/>
          </p:nvSpPr>
          <p:spPr bwMode="auto">
            <a:xfrm>
              <a:off x="3177469" y="1489952"/>
              <a:ext cx="38410" cy="78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74" name="Rectangle 101"/>
            <p:cNvSpPr>
              <a:spLocks noChangeArrowheads="1"/>
            </p:cNvSpPr>
            <p:nvPr/>
          </p:nvSpPr>
          <p:spPr bwMode="auto">
            <a:xfrm>
              <a:off x="2750548" y="2016558"/>
              <a:ext cx="7063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5" name="Rectangle 102"/>
            <p:cNvSpPr>
              <a:spLocks noChangeArrowheads="1"/>
            </p:cNvSpPr>
            <p:nvPr/>
          </p:nvSpPr>
          <p:spPr bwMode="auto">
            <a:xfrm>
              <a:off x="2904247" y="2108991"/>
              <a:ext cx="650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6" name="Rectangle 103"/>
            <p:cNvSpPr>
              <a:spLocks noChangeArrowheads="1"/>
            </p:cNvSpPr>
            <p:nvPr/>
          </p:nvSpPr>
          <p:spPr bwMode="auto">
            <a:xfrm>
              <a:off x="3429391" y="768577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77" name="Rectangle 104"/>
            <p:cNvSpPr>
              <a:spLocks noChangeArrowheads="1"/>
            </p:cNvSpPr>
            <p:nvPr/>
          </p:nvSpPr>
          <p:spPr bwMode="auto">
            <a:xfrm>
              <a:off x="2998096" y="1003206"/>
              <a:ext cx="6787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178" name="Rectangle 105"/>
            <p:cNvSpPr>
              <a:spLocks noChangeArrowheads="1"/>
            </p:cNvSpPr>
            <p:nvPr/>
          </p:nvSpPr>
          <p:spPr bwMode="auto">
            <a:xfrm>
              <a:off x="3053321" y="1224340"/>
              <a:ext cx="6634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79" name="Rectangle 106"/>
            <p:cNvSpPr>
              <a:spLocks noChangeArrowheads="1"/>
            </p:cNvSpPr>
            <p:nvPr/>
          </p:nvSpPr>
          <p:spPr bwMode="auto">
            <a:xfrm>
              <a:off x="2963162" y="1647758"/>
              <a:ext cx="7617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80" name="Rectangle 107"/>
            <p:cNvSpPr>
              <a:spLocks noChangeArrowheads="1"/>
            </p:cNvSpPr>
            <p:nvPr/>
          </p:nvSpPr>
          <p:spPr bwMode="auto">
            <a:xfrm>
              <a:off x="3436416" y="1068555"/>
              <a:ext cx="7738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181" name="Rectangle 108"/>
            <p:cNvSpPr>
              <a:spLocks noChangeArrowheads="1"/>
            </p:cNvSpPr>
            <p:nvPr/>
          </p:nvSpPr>
          <p:spPr bwMode="auto">
            <a:xfrm>
              <a:off x="2093722" y="2161347"/>
              <a:ext cx="86802" cy="153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 </a:t>
              </a:r>
            </a:p>
          </p:txBody>
        </p:sp>
        <p:sp>
          <p:nvSpPr>
            <p:cNvPr id="182" name="Rectangle 109"/>
            <p:cNvSpPr>
              <a:spLocks noChangeArrowheads="1"/>
            </p:cNvSpPr>
            <p:nvPr/>
          </p:nvSpPr>
          <p:spPr bwMode="auto">
            <a:xfrm>
              <a:off x="2392597" y="1652328"/>
              <a:ext cx="746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83" name="Rectangle 110"/>
            <p:cNvSpPr>
              <a:spLocks noChangeArrowheads="1"/>
            </p:cNvSpPr>
            <p:nvPr/>
          </p:nvSpPr>
          <p:spPr bwMode="auto">
            <a:xfrm>
              <a:off x="3186885" y="1311182"/>
              <a:ext cx="41029" cy="78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84" name="Rectangle 111"/>
            <p:cNvSpPr>
              <a:spLocks noChangeArrowheads="1"/>
            </p:cNvSpPr>
            <p:nvPr/>
          </p:nvSpPr>
          <p:spPr bwMode="auto">
            <a:xfrm>
              <a:off x="3254593" y="2472584"/>
              <a:ext cx="6093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85" name="Rectangle 112"/>
            <p:cNvSpPr>
              <a:spLocks noChangeArrowheads="1"/>
            </p:cNvSpPr>
            <p:nvPr/>
          </p:nvSpPr>
          <p:spPr bwMode="auto">
            <a:xfrm>
              <a:off x="2521404" y="1444062"/>
              <a:ext cx="8105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86" name="Rectangle 113"/>
            <p:cNvSpPr>
              <a:spLocks noChangeArrowheads="1"/>
            </p:cNvSpPr>
            <p:nvPr/>
          </p:nvSpPr>
          <p:spPr bwMode="auto">
            <a:xfrm>
              <a:off x="2270705" y="1778478"/>
              <a:ext cx="746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187" name="Rectangle 114"/>
            <p:cNvSpPr>
              <a:spLocks noChangeArrowheads="1"/>
            </p:cNvSpPr>
            <p:nvPr/>
          </p:nvSpPr>
          <p:spPr bwMode="auto">
            <a:xfrm>
              <a:off x="2463183" y="1952872"/>
              <a:ext cx="4985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88" name="Rectangle 115"/>
            <p:cNvSpPr>
              <a:spLocks noChangeArrowheads="1"/>
            </p:cNvSpPr>
            <p:nvPr/>
          </p:nvSpPr>
          <p:spPr bwMode="auto">
            <a:xfrm>
              <a:off x="3011611" y="1912592"/>
              <a:ext cx="8917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9" name="Rectangle 116"/>
            <p:cNvSpPr>
              <a:spLocks noChangeArrowheads="1"/>
            </p:cNvSpPr>
            <p:nvPr/>
          </p:nvSpPr>
          <p:spPr bwMode="auto">
            <a:xfrm>
              <a:off x="2981403" y="1392663"/>
              <a:ext cx="772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90" name="Rectangle 117"/>
            <p:cNvSpPr>
              <a:spLocks noChangeArrowheads="1"/>
            </p:cNvSpPr>
            <p:nvPr/>
          </p:nvSpPr>
          <p:spPr bwMode="auto">
            <a:xfrm>
              <a:off x="2971998" y="1872341"/>
              <a:ext cx="7617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91" name="Rectangle 118"/>
            <p:cNvSpPr>
              <a:spLocks noChangeArrowheads="1"/>
            </p:cNvSpPr>
            <p:nvPr/>
          </p:nvSpPr>
          <p:spPr bwMode="auto">
            <a:xfrm>
              <a:off x="3286939" y="877352"/>
              <a:ext cx="584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192" name="Rectangle 119"/>
            <p:cNvSpPr>
              <a:spLocks noChangeArrowheads="1"/>
            </p:cNvSpPr>
            <p:nvPr/>
          </p:nvSpPr>
          <p:spPr bwMode="auto">
            <a:xfrm>
              <a:off x="1563910" y="658191"/>
              <a:ext cx="9602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93" name="Rectangle 120"/>
            <p:cNvSpPr>
              <a:spLocks noChangeArrowheads="1"/>
            </p:cNvSpPr>
            <p:nvPr/>
          </p:nvSpPr>
          <p:spPr bwMode="auto">
            <a:xfrm>
              <a:off x="3338506" y="714666"/>
              <a:ext cx="6200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94" name="Rectangle 121"/>
            <p:cNvSpPr>
              <a:spLocks noChangeArrowheads="1"/>
            </p:cNvSpPr>
            <p:nvPr/>
          </p:nvSpPr>
          <p:spPr bwMode="auto">
            <a:xfrm>
              <a:off x="2666855" y="1276959"/>
              <a:ext cx="746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95" name="Rectangle 122"/>
            <p:cNvSpPr>
              <a:spLocks noChangeArrowheads="1"/>
            </p:cNvSpPr>
            <p:nvPr/>
          </p:nvSpPr>
          <p:spPr bwMode="auto">
            <a:xfrm>
              <a:off x="2549161" y="912859"/>
              <a:ext cx="9734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96" name="Rectangle 123"/>
            <p:cNvSpPr>
              <a:spLocks noChangeArrowheads="1"/>
            </p:cNvSpPr>
            <p:nvPr/>
          </p:nvSpPr>
          <p:spPr bwMode="auto">
            <a:xfrm>
              <a:off x="2229331" y="736424"/>
              <a:ext cx="44521" cy="78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97" name="Rectangle 124"/>
            <p:cNvSpPr>
              <a:spLocks noChangeArrowheads="1"/>
            </p:cNvSpPr>
            <p:nvPr/>
          </p:nvSpPr>
          <p:spPr bwMode="auto">
            <a:xfrm>
              <a:off x="1874290" y="1695770"/>
              <a:ext cx="746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198" name="Rectangle 125"/>
            <p:cNvSpPr>
              <a:spLocks noChangeArrowheads="1"/>
            </p:cNvSpPr>
            <p:nvPr/>
          </p:nvSpPr>
          <p:spPr bwMode="auto">
            <a:xfrm>
              <a:off x="1987377" y="1255281"/>
              <a:ext cx="5340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99" name="Rectangle 126"/>
            <p:cNvSpPr>
              <a:spLocks noChangeArrowheads="1"/>
            </p:cNvSpPr>
            <p:nvPr/>
          </p:nvSpPr>
          <p:spPr bwMode="auto">
            <a:xfrm>
              <a:off x="2109602" y="1230172"/>
              <a:ext cx="9682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00" name="Rectangle 127"/>
            <p:cNvSpPr>
              <a:spLocks noChangeArrowheads="1"/>
            </p:cNvSpPr>
            <p:nvPr/>
          </p:nvSpPr>
          <p:spPr bwMode="auto">
            <a:xfrm>
              <a:off x="2580376" y="1321726"/>
              <a:ext cx="6356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01" name="Rectangle 128"/>
            <p:cNvSpPr>
              <a:spLocks noChangeArrowheads="1"/>
            </p:cNvSpPr>
            <p:nvPr/>
          </p:nvSpPr>
          <p:spPr bwMode="auto">
            <a:xfrm>
              <a:off x="2816909" y="1854561"/>
              <a:ext cx="7617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2" name="Rectangle 129"/>
            <p:cNvSpPr>
              <a:spLocks noChangeArrowheads="1"/>
            </p:cNvSpPr>
            <p:nvPr/>
          </p:nvSpPr>
          <p:spPr bwMode="auto">
            <a:xfrm>
              <a:off x="2850796" y="1008438"/>
              <a:ext cx="7625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03" name="Rectangle 130"/>
            <p:cNvSpPr>
              <a:spLocks noChangeArrowheads="1"/>
            </p:cNvSpPr>
            <p:nvPr/>
          </p:nvSpPr>
          <p:spPr bwMode="auto">
            <a:xfrm>
              <a:off x="3263623" y="2296076"/>
              <a:ext cx="650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204" name="Rectangle 131"/>
            <p:cNvSpPr>
              <a:spLocks noChangeArrowheads="1"/>
            </p:cNvSpPr>
            <p:nvPr/>
          </p:nvSpPr>
          <p:spPr bwMode="auto">
            <a:xfrm>
              <a:off x="1934344" y="730039"/>
              <a:ext cx="6982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05" name="Rectangle 132"/>
            <p:cNvSpPr>
              <a:spLocks noChangeArrowheads="1"/>
            </p:cNvSpPr>
            <p:nvPr/>
          </p:nvSpPr>
          <p:spPr bwMode="auto">
            <a:xfrm>
              <a:off x="2218985" y="1013626"/>
              <a:ext cx="41029" cy="78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6" name="Rectangle 133"/>
            <p:cNvSpPr>
              <a:spLocks noChangeArrowheads="1"/>
            </p:cNvSpPr>
            <p:nvPr/>
          </p:nvSpPr>
          <p:spPr bwMode="auto">
            <a:xfrm>
              <a:off x="3109173" y="2502836"/>
              <a:ext cx="6093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07" name="Rectangle 134"/>
            <p:cNvSpPr>
              <a:spLocks noChangeArrowheads="1"/>
            </p:cNvSpPr>
            <p:nvPr/>
          </p:nvSpPr>
          <p:spPr bwMode="auto">
            <a:xfrm>
              <a:off x="2542487" y="2153634"/>
              <a:ext cx="955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 </a:t>
              </a:r>
            </a:p>
          </p:txBody>
        </p:sp>
        <p:sp>
          <p:nvSpPr>
            <p:cNvPr id="208" name="Rectangle 135"/>
            <p:cNvSpPr>
              <a:spLocks noChangeArrowheads="1"/>
            </p:cNvSpPr>
            <p:nvPr/>
          </p:nvSpPr>
          <p:spPr bwMode="auto">
            <a:xfrm>
              <a:off x="2061686" y="1936949"/>
              <a:ext cx="746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09" name="Rectangle 136"/>
            <p:cNvSpPr>
              <a:spLocks noChangeArrowheads="1"/>
            </p:cNvSpPr>
            <p:nvPr/>
          </p:nvSpPr>
          <p:spPr bwMode="auto">
            <a:xfrm>
              <a:off x="2710419" y="1957927"/>
              <a:ext cx="4985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10" name="Rectangle 137"/>
            <p:cNvSpPr>
              <a:spLocks noChangeArrowheads="1"/>
            </p:cNvSpPr>
            <p:nvPr/>
          </p:nvSpPr>
          <p:spPr bwMode="auto">
            <a:xfrm>
              <a:off x="2522627" y="2005293"/>
              <a:ext cx="650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11" name="Rectangle 138"/>
            <p:cNvSpPr>
              <a:spLocks noChangeArrowheads="1"/>
            </p:cNvSpPr>
            <p:nvPr/>
          </p:nvSpPr>
          <p:spPr bwMode="auto">
            <a:xfrm>
              <a:off x="3456168" y="910246"/>
              <a:ext cx="6595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12" name="Rectangle 139"/>
            <p:cNvSpPr>
              <a:spLocks noChangeArrowheads="1"/>
            </p:cNvSpPr>
            <p:nvPr/>
          </p:nvSpPr>
          <p:spPr bwMode="auto">
            <a:xfrm>
              <a:off x="3122759" y="2001600"/>
              <a:ext cx="7617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213" name="Rectangle 140"/>
            <p:cNvSpPr>
              <a:spLocks noChangeArrowheads="1"/>
            </p:cNvSpPr>
            <p:nvPr/>
          </p:nvSpPr>
          <p:spPr bwMode="auto">
            <a:xfrm>
              <a:off x="3618039" y="621013"/>
              <a:ext cx="41029" cy="78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4" name="Rectangle 141"/>
            <p:cNvSpPr>
              <a:spLocks noChangeArrowheads="1"/>
            </p:cNvSpPr>
            <p:nvPr/>
          </p:nvSpPr>
          <p:spPr bwMode="auto">
            <a:xfrm>
              <a:off x="2185320" y="1617601"/>
              <a:ext cx="746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215" name="Rectangle 142"/>
            <p:cNvSpPr>
              <a:spLocks noChangeArrowheads="1"/>
            </p:cNvSpPr>
            <p:nvPr/>
          </p:nvSpPr>
          <p:spPr bwMode="auto">
            <a:xfrm>
              <a:off x="2572604" y="1568704"/>
              <a:ext cx="746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16" name="Rectangle 143"/>
            <p:cNvSpPr>
              <a:spLocks noChangeArrowheads="1"/>
            </p:cNvSpPr>
            <p:nvPr/>
          </p:nvSpPr>
          <p:spPr bwMode="auto">
            <a:xfrm>
              <a:off x="3341697" y="1283571"/>
              <a:ext cx="803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217" name="Rectangle 144"/>
            <p:cNvSpPr>
              <a:spLocks noChangeArrowheads="1"/>
            </p:cNvSpPr>
            <p:nvPr/>
          </p:nvSpPr>
          <p:spPr bwMode="auto">
            <a:xfrm>
              <a:off x="2785285" y="2240172"/>
              <a:ext cx="6093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18" name="Rectangle 146"/>
            <p:cNvSpPr>
              <a:spLocks noChangeArrowheads="1"/>
            </p:cNvSpPr>
            <p:nvPr/>
          </p:nvSpPr>
          <p:spPr bwMode="auto">
            <a:xfrm>
              <a:off x="2667457" y="1897573"/>
              <a:ext cx="41029" cy="78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19" name="Rectangle 147"/>
            <p:cNvSpPr>
              <a:spLocks noChangeArrowheads="1"/>
            </p:cNvSpPr>
            <p:nvPr/>
          </p:nvSpPr>
          <p:spPr bwMode="auto">
            <a:xfrm>
              <a:off x="3158622" y="1872652"/>
              <a:ext cx="4816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20" name="Rectangle 148"/>
            <p:cNvSpPr>
              <a:spLocks noChangeArrowheads="1"/>
            </p:cNvSpPr>
            <p:nvPr/>
          </p:nvSpPr>
          <p:spPr bwMode="auto">
            <a:xfrm>
              <a:off x="2909345" y="1893953"/>
              <a:ext cx="41029" cy="78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21" name="Rectangle 149"/>
            <p:cNvSpPr>
              <a:spLocks noChangeArrowheads="1"/>
            </p:cNvSpPr>
            <p:nvPr/>
          </p:nvSpPr>
          <p:spPr bwMode="auto">
            <a:xfrm>
              <a:off x="2730705" y="1572055"/>
              <a:ext cx="6356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22" name="Rectangle 150"/>
            <p:cNvSpPr>
              <a:spLocks noChangeArrowheads="1"/>
            </p:cNvSpPr>
            <p:nvPr/>
          </p:nvSpPr>
          <p:spPr bwMode="auto">
            <a:xfrm>
              <a:off x="3053321" y="2221920"/>
              <a:ext cx="7617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223" name="Rectangle 152"/>
            <p:cNvSpPr>
              <a:spLocks noChangeArrowheads="1"/>
            </p:cNvSpPr>
            <p:nvPr/>
          </p:nvSpPr>
          <p:spPr bwMode="auto">
            <a:xfrm>
              <a:off x="3730282" y="2635918"/>
              <a:ext cx="61555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i="1" u="none" strike="noStrike" cap="none" normalizeH="0" baseline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Stress: 0,15</a:t>
              </a:r>
            </a:p>
          </p:txBody>
        </p:sp>
        <p:sp>
          <p:nvSpPr>
            <p:cNvPr id="224" name="Rectangle 151"/>
            <p:cNvSpPr>
              <a:spLocks noChangeArrowheads="1"/>
            </p:cNvSpPr>
            <p:nvPr/>
          </p:nvSpPr>
          <p:spPr bwMode="auto">
            <a:xfrm>
              <a:off x="3154689" y="966348"/>
              <a:ext cx="5231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25" name="Rectangle 145"/>
            <p:cNvSpPr>
              <a:spLocks noChangeArrowheads="1"/>
            </p:cNvSpPr>
            <p:nvPr/>
          </p:nvSpPr>
          <p:spPr bwMode="auto">
            <a:xfrm>
              <a:off x="2628603" y="2019868"/>
              <a:ext cx="7063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6" name="Rectangle 95"/>
            <p:cNvSpPr>
              <a:spLocks noChangeArrowheads="1"/>
            </p:cNvSpPr>
            <p:nvPr/>
          </p:nvSpPr>
          <p:spPr bwMode="auto">
            <a:xfrm>
              <a:off x="2364671" y="1334023"/>
              <a:ext cx="8740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227" name="Rectangle 117"/>
            <p:cNvSpPr>
              <a:spLocks noChangeArrowheads="1"/>
            </p:cNvSpPr>
            <p:nvPr/>
          </p:nvSpPr>
          <p:spPr bwMode="auto">
            <a:xfrm>
              <a:off x="2861310" y="1943995"/>
              <a:ext cx="7617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grpSp>
          <p:nvGrpSpPr>
            <p:cNvPr id="232" name="Grupo 231"/>
            <p:cNvGrpSpPr/>
            <p:nvPr/>
          </p:nvGrpSpPr>
          <p:grpSpPr>
            <a:xfrm>
              <a:off x="4558553" y="744689"/>
              <a:ext cx="585409" cy="1310706"/>
              <a:chOff x="4558553" y="744689"/>
              <a:chExt cx="585409" cy="1310706"/>
            </a:xfrm>
          </p:grpSpPr>
          <p:grpSp>
            <p:nvGrpSpPr>
              <p:cNvPr id="233" name="Grupo 232"/>
              <p:cNvGrpSpPr/>
              <p:nvPr/>
            </p:nvGrpSpPr>
            <p:grpSpPr>
              <a:xfrm>
                <a:off x="4579213" y="744689"/>
                <a:ext cx="564630" cy="184666"/>
                <a:chOff x="4579213" y="744689"/>
                <a:chExt cx="564630" cy="184666"/>
              </a:xfrm>
            </p:grpSpPr>
            <p:sp>
              <p:nvSpPr>
                <p:cNvPr id="249" name="Oval 248"/>
                <p:cNvSpPr>
                  <a:spLocks noChangeAspect="1" noChangeArrowheads="1"/>
                </p:cNvSpPr>
                <p:nvPr/>
              </p:nvSpPr>
              <p:spPr bwMode="auto">
                <a:xfrm>
                  <a:off x="4579213" y="794930"/>
                  <a:ext cx="111933" cy="111933"/>
                </a:xfrm>
                <a:prstGeom prst="ellipse">
                  <a:avLst/>
                </a:prstGeom>
                <a:solidFill>
                  <a:srgbClr val="00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50" name="Rectangle 10"/>
                <p:cNvSpPr>
                  <a:spLocks noChangeArrowheads="1"/>
                </p:cNvSpPr>
                <p:nvPr/>
              </p:nvSpPr>
              <p:spPr bwMode="auto">
                <a:xfrm>
                  <a:off x="4754313" y="744689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dec'15</a:t>
                  </a:r>
                </a:p>
              </p:txBody>
            </p:sp>
          </p:grpSp>
          <p:grpSp>
            <p:nvGrpSpPr>
              <p:cNvPr id="234" name="Grupo 233"/>
              <p:cNvGrpSpPr/>
              <p:nvPr/>
            </p:nvGrpSpPr>
            <p:grpSpPr>
              <a:xfrm>
                <a:off x="4560699" y="977660"/>
                <a:ext cx="579057" cy="184666"/>
                <a:chOff x="5321501" y="752175"/>
                <a:chExt cx="579057" cy="184666"/>
              </a:xfrm>
            </p:grpSpPr>
            <p:sp>
              <p:nvSpPr>
                <p:cNvPr id="247" name="Oval 246"/>
                <p:cNvSpPr>
                  <a:spLocks noChangeAspect="1" noChangeArrowheads="1"/>
                </p:cNvSpPr>
                <p:nvPr/>
              </p:nvSpPr>
              <p:spPr bwMode="auto">
                <a:xfrm>
                  <a:off x="5321501" y="800828"/>
                  <a:ext cx="111933" cy="114730"/>
                </a:xfrm>
                <a:prstGeom prst="ellipse">
                  <a:avLst/>
                </a:prstGeom>
                <a:solidFill>
                  <a:srgbClr val="FF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48" name="Rectangle 12"/>
                <p:cNvSpPr>
                  <a:spLocks noChangeArrowheads="1"/>
                </p:cNvSpPr>
                <p:nvPr/>
              </p:nvSpPr>
              <p:spPr bwMode="auto">
                <a:xfrm>
                  <a:off x="5496601" y="752175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mar'16</a:t>
                  </a:r>
                </a:p>
              </p:txBody>
            </p:sp>
          </p:grpSp>
          <p:grpSp>
            <p:nvGrpSpPr>
              <p:cNvPr id="235" name="Grupo 234"/>
              <p:cNvGrpSpPr/>
              <p:nvPr/>
            </p:nvGrpSpPr>
            <p:grpSpPr>
              <a:xfrm>
                <a:off x="4560613" y="1454218"/>
                <a:ext cx="564630" cy="184666"/>
                <a:chOff x="6798122" y="748362"/>
                <a:chExt cx="564630" cy="184666"/>
              </a:xfrm>
            </p:grpSpPr>
            <p:sp>
              <p:nvSpPr>
                <p:cNvPr id="245" name="Oval 244"/>
                <p:cNvSpPr>
                  <a:spLocks noChangeAspect="1" noChangeArrowheads="1"/>
                </p:cNvSpPr>
                <p:nvPr/>
              </p:nvSpPr>
              <p:spPr bwMode="auto">
                <a:xfrm>
                  <a:off x="6798122" y="797015"/>
                  <a:ext cx="111933" cy="114730"/>
                </a:xfrm>
                <a:prstGeom prst="ellipse">
                  <a:avLst/>
                </a:prstGeom>
                <a:solidFill>
                  <a:schemeClr val="accent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46" name="Rectangle 16"/>
                <p:cNvSpPr>
                  <a:spLocks noChangeArrowheads="1"/>
                </p:cNvSpPr>
                <p:nvPr/>
              </p:nvSpPr>
              <p:spPr bwMode="auto">
                <a:xfrm>
                  <a:off x="6973222" y="748362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sep'16</a:t>
                  </a:r>
                </a:p>
              </p:txBody>
            </p:sp>
          </p:grpSp>
          <p:grpSp>
            <p:nvGrpSpPr>
              <p:cNvPr id="236" name="Grupo 235"/>
              <p:cNvGrpSpPr/>
              <p:nvPr/>
            </p:nvGrpSpPr>
            <p:grpSpPr>
              <a:xfrm>
                <a:off x="4575400" y="1657873"/>
                <a:ext cx="564630" cy="184666"/>
                <a:chOff x="7515872" y="767420"/>
                <a:chExt cx="564630" cy="184666"/>
              </a:xfrm>
            </p:grpSpPr>
            <p:sp>
              <p:nvSpPr>
                <p:cNvPr id="243" name="Oval 242"/>
                <p:cNvSpPr>
                  <a:spLocks noChangeAspect="1" noChangeArrowheads="1"/>
                </p:cNvSpPr>
                <p:nvPr/>
              </p:nvSpPr>
              <p:spPr bwMode="auto">
                <a:xfrm>
                  <a:off x="7515872" y="816073"/>
                  <a:ext cx="111933" cy="114730"/>
                </a:xfrm>
                <a:prstGeom prst="ellipse">
                  <a:avLst/>
                </a:prstGeom>
                <a:solidFill>
                  <a:srgbClr val="00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44" name="Rectangle 18"/>
                <p:cNvSpPr>
                  <a:spLocks noChangeArrowheads="1"/>
                </p:cNvSpPr>
                <p:nvPr/>
              </p:nvSpPr>
              <p:spPr bwMode="auto">
                <a:xfrm>
                  <a:off x="7690972" y="767420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dec'16</a:t>
                  </a:r>
                </a:p>
              </p:txBody>
            </p:sp>
          </p:grpSp>
          <p:grpSp>
            <p:nvGrpSpPr>
              <p:cNvPr id="237" name="Grupo 236"/>
              <p:cNvGrpSpPr/>
              <p:nvPr/>
            </p:nvGrpSpPr>
            <p:grpSpPr>
              <a:xfrm>
                <a:off x="4564905" y="1870729"/>
                <a:ext cx="579057" cy="184666"/>
                <a:chOff x="8225267" y="760050"/>
                <a:chExt cx="579057" cy="184666"/>
              </a:xfrm>
            </p:grpSpPr>
            <p:sp>
              <p:nvSpPr>
                <p:cNvPr id="241" name="Oval 240"/>
                <p:cNvSpPr>
                  <a:spLocks noChangeAspect="1" noChangeArrowheads="1"/>
                </p:cNvSpPr>
                <p:nvPr/>
              </p:nvSpPr>
              <p:spPr bwMode="auto">
                <a:xfrm>
                  <a:off x="8225267" y="810290"/>
                  <a:ext cx="111933" cy="114730"/>
                </a:xfrm>
                <a:prstGeom prst="ellipse">
                  <a:avLst/>
                </a:prstGeom>
                <a:solidFill>
                  <a:srgbClr val="FFBB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42" name="Rectangle 20"/>
                <p:cNvSpPr>
                  <a:spLocks noChangeArrowheads="1"/>
                </p:cNvSpPr>
                <p:nvPr/>
              </p:nvSpPr>
              <p:spPr bwMode="auto">
                <a:xfrm>
                  <a:off x="8400367" y="760050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mar'17</a:t>
                  </a:r>
                </a:p>
              </p:txBody>
            </p:sp>
          </p:grpSp>
          <p:grpSp>
            <p:nvGrpSpPr>
              <p:cNvPr id="238" name="Grupo 237"/>
              <p:cNvGrpSpPr/>
              <p:nvPr/>
            </p:nvGrpSpPr>
            <p:grpSpPr>
              <a:xfrm>
                <a:off x="4558553" y="1213116"/>
                <a:ext cx="535776" cy="184666"/>
                <a:chOff x="6056881" y="760050"/>
                <a:chExt cx="535776" cy="184666"/>
              </a:xfrm>
            </p:grpSpPr>
            <p:sp>
              <p:nvSpPr>
                <p:cNvPr id="239" name="Oval 238"/>
                <p:cNvSpPr>
                  <a:spLocks noChangeAspect="1" noChangeArrowheads="1"/>
                </p:cNvSpPr>
                <p:nvPr/>
              </p:nvSpPr>
              <p:spPr bwMode="auto">
                <a:xfrm>
                  <a:off x="6056881" y="810291"/>
                  <a:ext cx="111933" cy="111933"/>
                </a:xfrm>
                <a:prstGeom prst="ellipse">
                  <a:avLst/>
                </a:prstGeom>
                <a:solidFill>
                  <a:srgbClr val="92D05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40" name="Rectangle 14"/>
                <p:cNvSpPr>
                  <a:spLocks noChangeArrowheads="1"/>
                </p:cNvSpPr>
                <p:nvPr/>
              </p:nvSpPr>
              <p:spPr bwMode="auto">
                <a:xfrm>
                  <a:off x="6231981" y="760050"/>
                  <a:ext cx="360676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jun'16</a:t>
                  </a:r>
                </a:p>
              </p:txBody>
            </p:sp>
          </p:grpSp>
        </p:grpSp>
      </p:grpSp>
      <p:grpSp>
        <p:nvGrpSpPr>
          <p:cNvPr id="49" name="Grupo 48"/>
          <p:cNvGrpSpPr/>
          <p:nvPr/>
        </p:nvGrpSpPr>
        <p:grpSpPr>
          <a:xfrm>
            <a:off x="928981" y="622652"/>
            <a:ext cx="7389872" cy="4361944"/>
            <a:chOff x="928981" y="622652"/>
            <a:chExt cx="7389872" cy="4361944"/>
          </a:xfrm>
        </p:grpSpPr>
        <p:sp>
          <p:nvSpPr>
            <p:cNvPr id="9" name="Freeform 230"/>
            <p:cNvSpPr>
              <a:spLocks/>
            </p:cNvSpPr>
            <p:nvPr/>
          </p:nvSpPr>
          <p:spPr bwMode="auto">
            <a:xfrm>
              <a:off x="5930025" y="3071723"/>
              <a:ext cx="2388828" cy="1498305"/>
            </a:xfrm>
            <a:custGeom>
              <a:avLst/>
              <a:gdLst>
                <a:gd name="T0" fmla="*/ 0 w 1329"/>
                <a:gd name="T1" fmla="*/ 595 h 859"/>
                <a:gd name="T2" fmla="*/ 331 w 1329"/>
                <a:gd name="T3" fmla="*/ 0 h 859"/>
                <a:gd name="T4" fmla="*/ 667 w 1329"/>
                <a:gd name="T5" fmla="*/ 859 h 859"/>
                <a:gd name="T6" fmla="*/ 998 w 1329"/>
                <a:gd name="T7" fmla="*/ 806 h 859"/>
                <a:gd name="T8" fmla="*/ 1329 w 1329"/>
                <a:gd name="T9" fmla="*/ 696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9" h="859">
                  <a:moveTo>
                    <a:pt x="0" y="595"/>
                  </a:moveTo>
                  <a:lnTo>
                    <a:pt x="331" y="0"/>
                  </a:lnTo>
                  <a:lnTo>
                    <a:pt x="667" y="859"/>
                  </a:lnTo>
                  <a:lnTo>
                    <a:pt x="998" y="806"/>
                  </a:lnTo>
                  <a:lnTo>
                    <a:pt x="1329" y="696"/>
                  </a:lnTo>
                </a:path>
              </a:pathLst>
            </a:custGeom>
            <a:noFill/>
            <a:ln w="25400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" name="Retângulo 89"/>
            <p:cNvSpPr/>
            <p:nvPr/>
          </p:nvSpPr>
          <p:spPr>
            <a:xfrm>
              <a:off x="3577365" y="1151265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0099FF"/>
                  </a:solidFill>
                  <a:latin typeface="Arial Narrow" pitchFamily="34" charset="0"/>
                </a:rPr>
                <a:t>Cluster 1</a:t>
              </a:r>
            </a:p>
          </p:txBody>
        </p:sp>
        <p:sp>
          <p:nvSpPr>
            <p:cNvPr id="3" name="Forma livre 2"/>
            <p:cNvSpPr/>
            <p:nvPr/>
          </p:nvSpPr>
          <p:spPr>
            <a:xfrm>
              <a:off x="2777577" y="622652"/>
              <a:ext cx="1002023" cy="1037417"/>
            </a:xfrm>
            <a:custGeom>
              <a:avLst/>
              <a:gdLst>
                <a:gd name="connsiteX0" fmla="*/ 18011 w 1002023"/>
                <a:gd name="connsiteY0" fmla="*/ 475104 h 1037417"/>
                <a:gd name="connsiteX1" fmla="*/ 168029 w 1002023"/>
                <a:gd name="connsiteY1" fmla="*/ 379854 h 1037417"/>
                <a:gd name="connsiteX2" fmla="*/ 422823 w 1002023"/>
                <a:gd name="connsiteY2" fmla="*/ 332229 h 1037417"/>
                <a:gd name="connsiteX3" fmla="*/ 494261 w 1002023"/>
                <a:gd name="connsiteY3" fmla="*/ 167923 h 1037417"/>
                <a:gd name="connsiteX4" fmla="*/ 699048 w 1002023"/>
                <a:gd name="connsiteY4" fmla="*/ 29811 h 1037417"/>
                <a:gd name="connsiteX5" fmla="*/ 910979 w 1002023"/>
                <a:gd name="connsiteY5" fmla="*/ 3617 h 1037417"/>
                <a:gd name="connsiteX6" fmla="*/ 999086 w 1002023"/>
                <a:gd name="connsiteY6" fmla="*/ 84579 h 1037417"/>
                <a:gd name="connsiteX7" fmla="*/ 813348 w 1002023"/>
                <a:gd name="connsiteY7" fmla="*/ 325086 h 1037417"/>
                <a:gd name="connsiteX8" fmla="*/ 760961 w 1002023"/>
                <a:gd name="connsiteY8" fmla="*/ 484629 h 1037417"/>
                <a:gd name="connsiteX9" fmla="*/ 634754 w 1002023"/>
                <a:gd name="connsiteY9" fmla="*/ 801336 h 1037417"/>
                <a:gd name="connsiteX10" fmla="*/ 499023 w 1002023"/>
                <a:gd name="connsiteY10" fmla="*/ 956117 h 1037417"/>
                <a:gd name="connsiteX11" fmla="*/ 377579 w 1002023"/>
                <a:gd name="connsiteY11" fmla="*/ 1037079 h 1037417"/>
                <a:gd name="connsiteX12" fmla="*/ 227561 w 1002023"/>
                <a:gd name="connsiteY12" fmla="*/ 927542 h 1037417"/>
                <a:gd name="connsiteX13" fmla="*/ 132311 w 1002023"/>
                <a:gd name="connsiteY13" fmla="*/ 794192 h 1037417"/>
                <a:gd name="connsiteX14" fmla="*/ 15629 w 1002023"/>
                <a:gd name="connsiteY14" fmla="*/ 579879 h 1037417"/>
                <a:gd name="connsiteX15" fmla="*/ 18011 w 1002023"/>
                <a:gd name="connsiteY15" fmla="*/ 475104 h 103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2023" h="1037417">
                  <a:moveTo>
                    <a:pt x="18011" y="475104"/>
                  </a:moveTo>
                  <a:cubicBezTo>
                    <a:pt x="43411" y="441767"/>
                    <a:pt x="100560" y="403666"/>
                    <a:pt x="168029" y="379854"/>
                  </a:cubicBezTo>
                  <a:cubicBezTo>
                    <a:pt x="235498" y="356042"/>
                    <a:pt x="368451" y="367551"/>
                    <a:pt x="422823" y="332229"/>
                  </a:cubicBezTo>
                  <a:cubicBezTo>
                    <a:pt x="477195" y="296907"/>
                    <a:pt x="448224" y="218326"/>
                    <a:pt x="494261" y="167923"/>
                  </a:cubicBezTo>
                  <a:cubicBezTo>
                    <a:pt x="540298" y="117520"/>
                    <a:pt x="629595" y="57195"/>
                    <a:pt x="699048" y="29811"/>
                  </a:cubicBezTo>
                  <a:cubicBezTo>
                    <a:pt x="768501" y="2427"/>
                    <a:pt x="860973" y="-5511"/>
                    <a:pt x="910979" y="3617"/>
                  </a:cubicBezTo>
                  <a:cubicBezTo>
                    <a:pt x="960985" y="12745"/>
                    <a:pt x="1015358" y="31001"/>
                    <a:pt x="999086" y="84579"/>
                  </a:cubicBezTo>
                  <a:cubicBezTo>
                    <a:pt x="982814" y="138157"/>
                    <a:pt x="853035" y="258411"/>
                    <a:pt x="813348" y="325086"/>
                  </a:cubicBezTo>
                  <a:cubicBezTo>
                    <a:pt x="773661" y="391761"/>
                    <a:pt x="790727" y="405254"/>
                    <a:pt x="760961" y="484629"/>
                  </a:cubicBezTo>
                  <a:cubicBezTo>
                    <a:pt x="731195" y="564004"/>
                    <a:pt x="678410" y="722755"/>
                    <a:pt x="634754" y="801336"/>
                  </a:cubicBezTo>
                  <a:cubicBezTo>
                    <a:pt x="591098" y="879917"/>
                    <a:pt x="541885" y="916827"/>
                    <a:pt x="499023" y="956117"/>
                  </a:cubicBezTo>
                  <a:cubicBezTo>
                    <a:pt x="456161" y="995407"/>
                    <a:pt x="422823" y="1041841"/>
                    <a:pt x="377579" y="1037079"/>
                  </a:cubicBezTo>
                  <a:cubicBezTo>
                    <a:pt x="332335" y="1032317"/>
                    <a:pt x="268439" y="968023"/>
                    <a:pt x="227561" y="927542"/>
                  </a:cubicBezTo>
                  <a:cubicBezTo>
                    <a:pt x="186683" y="887061"/>
                    <a:pt x="167633" y="852136"/>
                    <a:pt x="132311" y="794192"/>
                  </a:cubicBezTo>
                  <a:cubicBezTo>
                    <a:pt x="96989" y="736248"/>
                    <a:pt x="35076" y="633060"/>
                    <a:pt x="15629" y="579879"/>
                  </a:cubicBezTo>
                  <a:cubicBezTo>
                    <a:pt x="-3818" y="526698"/>
                    <a:pt x="-7389" y="508441"/>
                    <a:pt x="18011" y="475104"/>
                  </a:cubicBezTo>
                  <a:close/>
                </a:path>
              </a:pathLst>
            </a:cu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33" name="Grupo 32"/>
            <p:cNvGrpSpPr/>
            <p:nvPr/>
          </p:nvGrpSpPr>
          <p:grpSpPr>
            <a:xfrm>
              <a:off x="928981" y="3235106"/>
              <a:ext cx="2981334" cy="1749490"/>
              <a:chOff x="928981" y="3235106"/>
              <a:chExt cx="2981334" cy="1749490"/>
            </a:xfrm>
          </p:grpSpPr>
          <p:sp>
            <p:nvSpPr>
              <p:cNvPr id="253" name="Rectângulo 252"/>
              <p:cNvSpPr/>
              <p:nvPr/>
            </p:nvSpPr>
            <p:spPr>
              <a:xfrm>
                <a:off x="1420758" y="3258263"/>
                <a:ext cx="490879" cy="562611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4" name="Rectângulo 253"/>
              <p:cNvSpPr/>
              <p:nvPr/>
            </p:nvSpPr>
            <p:spPr>
              <a:xfrm>
                <a:off x="1420758" y="4092385"/>
                <a:ext cx="490879" cy="562611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5" name="Rectângulo 254"/>
              <p:cNvSpPr/>
              <p:nvPr/>
            </p:nvSpPr>
            <p:spPr>
              <a:xfrm>
                <a:off x="2404960" y="3235106"/>
                <a:ext cx="490879" cy="15494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6" name="Rectângulo 255"/>
              <p:cNvSpPr/>
              <p:nvPr/>
            </p:nvSpPr>
            <p:spPr>
              <a:xfrm>
                <a:off x="3419436" y="3417259"/>
                <a:ext cx="490879" cy="15494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7" name="Rectângulo 256"/>
              <p:cNvSpPr/>
              <p:nvPr/>
            </p:nvSpPr>
            <p:spPr>
              <a:xfrm>
                <a:off x="1917496" y="3430635"/>
                <a:ext cx="490879" cy="15494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8" name="Rectângulo 257"/>
              <p:cNvSpPr/>
              <p:nvPr/>
            </p:nvSpPr>
            <p:spPr>
              <a:xfrm>
                <a:off x="2900347" y="4470512"/>
                <a:ext cx="490879" cy="15494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9" name="Rectângulo 258"/>
              <p:cNvSpPr/>
              <p:nvPr/>
            </p:nvSpPr>
            <p:spPr>
              <a:xfrm>
                <a:off x="1934344" y="4484181"/>
                <a:ext cx="490879" cy="15494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0" name="Rectângulo 259"/>
              <p:cNvSpPr/>
              <p:nvPr/>
            </p:nvSpPr>
            <p:spPr>
              <a:xfrm>
                <a:off x="928981" y="4468389"/>
                <a:ext cx="490879" cy="15494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1" name="Rectângulo 260"/>
              <p:cNvSpPr/>
              <p:nvPr/>
            </p:nvSpPr>
            <p:spPr>
              <a:xfrm>
                <a:off x="1412066" y="4815057"/>
                <a:ext cx="2498249" cy="16953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50" name="Grupo 49"/>
          <p:cNvGrpSpPr/>
          <p:nvPr/>
        </p:nvGrpSpPr>
        <p:grpSpPr>
          <a:xfrm>
            <a:off x="888322" y="1661220"/>
            <a:ext cx="7430531" cy="3317220"/>
            <a:chOff x="888322" y="1661220"/>
            <a:chExt cx="7430531" cy="3317220"/>
          </a:xfrm>
        </p:grpSpPr>
        <p:sp>
          <p:nvSpPr>
            <p:cNvPr id="10" name="Freeform 231"/>
            <p:cNvSpPr>
              <a:spLocks/>
            </p:cNvSpPr>
            <p:nvPr/>
          </p:nvSpPr>
          <p:spPr bwMode="auto">
            <a:xfrm>
              <a:off x="5930025" y="3364756"/>
              <a:ext cx="2388828" cy="1121548"/>
            </a:xfrm>
            <a:custGeom>
              <a:avLst/>
              <a:gdLst>
                <a:gd name="T0" fmla="*/ 0 w 1329"/>
                <a:gd name="T1" fmla="*/ 346 h 643"/>
                <a:gd name="T2" fmla="*/ 331 w 1329"/>
                <a:gd name="T3" fmla="*/ 494 h 643"/>
                <a:gd name="T4" fmla="*/ 667 w 1329"/>
                <a:gd name="T5" fmla="*/ 643 h 643"/>
                <a:gd name="T6" fmla="*/ 998 w 1329"/>
                <a:gd name="T7" fmla="*/ 629 h 643"/>
                <a:gd name="T8" fmla="*/ 1329 w 1329"/>
                <a:gd name="T9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9" h="643">
                  <a:moveTo>
                    <a:pt x="0" y="346"/>
                  </a:moveTo>
                  <a:lnTo>
                    <a:pt x="331" y="494"/>
                  </a:lnTo>
                  <a:lnTo>
                    <a:pt x="667" y="643"/>
                  </a:lnTo>
                  <a:lnTo>
                    <a:pt x="998" y="629"/>
                  </a:lnTo>
                  <a:lnTo>
                    <a:pt x="1329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6" name="Retângulo 65"/>
            <p:cNvSpPr/>
            <p:nvPr/>
          </p:nvSpPr>
          <p:spPr>
            <a:xfrm>
              <a:off x="3515015" y="2155065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FF0000"/>
                  </a:solidFill>
                  <a:latin typeface="Arial Narrow" pitchFamily="34" charset="0"/>
                </a:rPr>
                <a:t>Cluster 2</a:t>
              </a:r>
            </a:p>
          </p:txBody>
        </p:sp>
        <p:sp>
          <p:nvSpPr>
            <p:cNvPr id="6" name="Forma livre 5"/>
            <p:cNvSpPr/>
            <p:nvPr/>
          </p:nvSpPr>
          <p:spPr>
            <a:xfrm>
              <a:off x="2444830" y="1661220"/>
              <a:ext cx="1036492" cy="1067499"/>
            </a:xfrm>
            <a:custGeom>
              <a:avLst/>
              <a:gdLst>
                <a:gd name="connsiteX0" fmla="*/ 69770 w 1036492"/>
                <a:gd name="connsiteY0" fmla="*/ 277118 h 1067499"/>
                <a:gd name="connsiteX1" fmla="*/ 714 w 1036492"/>
                <a:gd name="connsiteY1" fmla="*/ 381893 h 1067499"/>
                <a:gd name="connsiteX2" fmla="*/ 38814 w 1036492"/>
                <a:gd name="connsiteY2" fmla="*/ 474761 h 1067499"/>
                <a:gd name="connsiteX3" fmla="*/ 117395 w 1036492"/>
                <a:gd name="connsiteY3" fmla="*/ 629543 h 1067499"/>
                <a:gd name="connsiteX4" fmla="*/ 431720 w 1036492"/>
                <a:gd name="connsiteY4" fmla="*/ 815280 h 1067499"/>
                <a:gd name="connsiteX5" fmla="*/ 626983 w 1036492"/>
                <a:gd name="connsiteY5" fmla="*/ 991493 h 1067499"/>
                <a:gd name="connsiteX6" fmla="*/ 829389 w 1036492"/>
                <a:gd name="connsiteY6" fmla="*/ 1055786 h 1067499"/>
                <a:gd name="connsiteX7" fmla="*/ 993695 w 1036492"/>
                <a:gd name="connsiteY7" fmla="*/ 765274 h 1067499"/>
                <a:gd name="connsiteX8" fmla="*/ 1012745 w 1036492"/>
                <a:gd name="connsiteY8" fmla="*/ 396180 h 1067499"/>
                <a:gd name="connsiteX9" fmla="*/ 1007983 w 1036492"/>
                <a:gd name="connsiteY9" fmla="*/ 136624 h 1067499"/>
                <a:gd name="connsiteX10" fmla="*/ 653176 w 1036492"/>
                <a:gd name="connsiteY10" fmla="*/ 112811 h 1067499"/>
                <a:gd name="connsiteX11" fmla="*/ 615076 w 1036492"/>
                <a:gd name="connsiteY11" fmla="*/ 12799 h 1067499"/>
                <a:gd name="connsiteX12" fmla="*/ 491251 w 1036492"/>
                <a:gd name="connsiteY12" fmla="*/ 15180 h 1067499"/>
                <a:gd name="connsiteX13" fmla="*/ 426958 w 1036492"/>
                <a:gd name="connsiteY13" fmla="*/ 139005 h 1067499"/>
                <a:gd name="connsiteX14" fmla="*/ 291226 w 1036492"/>
                <a:gd name="connsiteY14" fmla="*/ 160436 h 1067499"/>
                <a:gd name="connsiteX15" fmla="*/ 69770 w 1036492"/>
                <a:gd name="connsiteY15" fmla="*/ 277118 h 10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36492" h="1067499">
                  <a:moveTo>
                    <a:pt x="69770" y="277118"/>
                  </a:moveTo>
                  <a:cubicBezTo>
                    <a:pt x="21351" y="314027"/>
                    <a:pt x="5873" y="348953"/>
                    <a:pt x="714" y="381893"/>
                  </a:cubicBezTo>
                  <a:cubicBezTo>
                    <a:pt x="-4445" y="414833"/>
                    <a:pt x="19367" y="433486"/>
                    <a:pt x="38814" y="474761"/>
                  </a:cubicBezTo>
                  <a:cubicBezTo>
                    <a:pt x="58261" y="516036"/>
                    <a:pt x="51911" y="572790"/>
                    <a:pt x="117395" y="629543"/>
                  </a:cubicBezTo>
                  <a:cubicBezTo>
                    <a:pt x="182879" y="686296"/>
                    <a:pt x="346789" y="754955"/>
                    <a:pt x="431720" y="815280"/>
                  </a:cubicBezTo>
                  <a:cubicBezTo>
                    <a:pt x="516651" y="875605"/>
                    <a:pt x="560705" y="951409"/>
                    <a:pt x="626983" y="991493"/>
                  </a:cubicBezTo>
                  <a:cubicBezTo>
                    <a:pt x="693261" y="1031577"/>
                    <a:pt x="768270" y="1093489"/>
                    <a:pt x="829389" y="1055786"/>
                  </a:cubicBezTo>
                  <a:cubicBezTo>
                    <a:pt x="890508" y="1018083"/>
                    <a:pt x="963136" y="875208"/>
                    <a:pt x="993695" y="765274"/>
                  </a:cubicBezTo>
                  <a:cubicBezTo>
                    <a:pt x="1024254" y="655340"/>
                    <a:pt x="1010364" y="500955"/>
                    <a:pt x="1012745" y="396180"/>
                  </a:cubicBezTo>
                  <a:cubicBezTo>
                    <a:pt x="1015126" y="291405"/>
                    <a:pt x="1067911" y="183852"/>
                    <a:pt x="1007983" y="136624"/>
                  </a:cubicBezTo>
                  <a:cubicBezTo>
                    <a:pt x="948055" y="89396"/>
                    <a:pt x="718660" y="133448"/>
                    <a:pt x="653176" y="112811"/>
                  </a:cubicBezTo>
                  <a:cubicBezTo>
                    <a:pt x="587692" y="92174"/>
                    <a:pt x="642064" y="29071"/>
                    <a:pt x="615076" y="12799"/>
                  </a:cubicBezTo>
                  <a:cubicBezTo>
                    <a:pt x="588088" y="-3473"/>
                    <a:pt x="522604" y="-5854"/>
                    <a:pt x="491251" y="15180"/>
                  </a:cubicBezTo>
                  <a:cubicBezTo>
                    <a:pt x="459898" y="36214"/>
                    <a:pt x="460295" y="114796"/>
                    <a:pt x="426958" y="139005"/>
                  </a:cubicBezTo>
                  <a:cubicBezTo>
                    <a:pt x="393621" y="163214"/>
                    <a:pt x="351948" y="137417"/>
                    <a:pt x="291226" y="160436"/>
                  </a:cubicBezTo>
                  <a:cubicBezTo>
                    <a:pt x="230504" y="183455"/>
                    <a:pt x="118189" y="240209"/>
                    <a:pt x="69770" y="277118"/>
                  </a:cubicBez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44" name="Grupo 43"/>
            <p:cNvGrpSpPr/>
            <p:nvPr/>
          </p:nvGrpSpPr>
          <p:grpSpPr>
            <a:xfrm>
              <a:off x="888322" y="3066684"/>
              <a:ext cx="3021993" cy="1911756"/>
              <a:chOff x="888322" y="3066684"/>
              <a:chExt cx="3021993" cy="1911756"/>
            </a:xfrm>
          </p:grpSpPr>
          <p:sp>
            <p:nvSpPr>
              <p:cNvPr id="43" name="Rectângulo 42"/>
              <p:cNvSpPr/>
              <p:nvPr/>
            </p:nvSpPr>
            <p:spPr>
              <a:xfrm>
                <a:off x="1412066" y="3071723"/>
                <a:ext cx="522278" cy="16338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2" name="Rectângulo 261"/>
              <p:cNvSpPr/>
              <p:nvPr/>
            </p:nvSpPr>
            <p:spPr>
              <a:xfrm>
                <a:off x="2890442" y="3066684"/>
                <a:ext cx="522278" cy="16338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3" name="Rectângulo 262"/>
              <p:cNvSpPr/>
              <p:nvPr/>
            </p:nvSpPr>
            <p:spPr>
              <a:xfrm>
                <a:off x="1915020" y="3585577"/>
                <a:ext cx="522278" cy="16338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4" name="Rectângulo 263"/>
              <p:cNvSpPr/>
              <p:nvPr/>
            </p:nvSpPr>
            <p:spPr>
              <a:xfrm>
                <a:off x="2913823" y="4132417"/>
                <a:ext cx="522278" cy="16338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5" name="Rectângulo 264"/>
              <p:cNvSpPr/>
              <p:nvPr/>
            </p:nvSpPr>
            <p:spPr>
              <a:xfrm>
                <a:off x="894347" y="4815057"/>
                <a:ext cx="522278" cy="16338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6" name="Rectângulo 265"/>
              <p:cNvSpPr/>
              <p:nvPr/>
            </p:nvSpPr>
            <p:spPr>
              <a:xfrm>
                <a:off x="1427769" y="4634389"/>
                <a:ext cx="2482546" cy="18066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7" name="Rectângulo 266"/>
              <p:cNvSpPr/>
              <p:nvPr/>
            </p:nvSpPr>
            <p:spPr>
              <a:xfrm>
                <a:off x="888322" y="3423509"/>
                <a:ext cx="522278" cy="100523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8" name="Rectângulo 267"/>
              <p:cNvSpPr/>
              <p:nvPr/>
            </p:nvSpPr>
            <p:spPr>
              <a:xfrm>
                <a:off x="1416625" y="3832266"/>
                <a:ext cx="501245" cy="2601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9" name="Rectângulo 268"/>
              <p:cNvSpPr/>
              <p:nvPr/>
            </p:nvSpPr>
            <p:spPr>
              <a:xfrm>
                <a:off x="2860195" y="3586565"/>
                <a:ext cx="1050119" cy="33956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0" name="Rectângulo 269"/>
              <p:cNvSpPr/>
              <p:nvPr/>
            </p:nvSpPr>
            <p:spPr>
              <a:xfrm>
                <a:off x="3400513" y="3969034"/>
                <a:ext cx="509801" cy="49935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1" name="Rectângulo 270"/>
              <p:cNvSpPr/>
              <p:nvPr/>
            </p:nvSpPr>
            <p:spPr>
              <a:xfrm>
                <a:off x="1922552" y="4104221"/>
                <a:ext cx="522278" cy="36629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56" name="Grupo 55"/>
          <p:cNvGrpSpPr/>
          <p:nvPr/>
        </p:nvGrpSpPr>
        <p:grpSpPr>
          <a:xfrm>
            <a:off x="928981" y="1258103"/>
            <a:ext cx="7389872" cy="3556888"/>
            <a:chOff x="928981" y="1258103"/>
            <a:chExt cx="7389872" cy="3556888"/>
          </a:xfrm>
        </p:grpSpPr>
        <p:sp>
          <p:nvSpPr>
            <p:cNvPr id="11" name="Freeform 232"/>
            <p:cNvSpPr>
              <a:spLocks/>
            </p:cNvSpPr>
            <p:nvPr/>
          </p:nvSpPr>
          <p:spPr bwMode="auto">
            <a:xfrm>
              <a:off x="5930025" y="3331615"/>
              <a:ext cx="2388828" cy="1097129"/>
            </a:xfrm>
            <a:custGeom>
              <a:avLst/>
              <a:gdLst>
                <a:gd name="T0" fmla="*/ 0 w 1329"/>
                <a:gd name="T1" fmla="*/ 0 h 629"/>
                <a:gd name="T2" fmla="*/ 331 w 1329"/>
                <a:gd name="T3" fmla="*/ 499 h 629"/>
                <a:gd name="T4" fmla="*/ 667 w 1329"/>
                <a:gd name="T5" fmla="*/ 557 h 629"/>
                <a:gd name="T6" fmla="*/ 998 w 1329"/>
                <a:gd name="T7" fmla="*/ 629 h 629"/>
                <a:gd name="T8" fmla="*/ 1329 w 1329"/>
                <a:gd name="T9" fmla="*/ 528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9" h="629">
                  <a:moveTo>
                    <a:pt x="0" y="0"/>
                  </a:moveTo>
                  <a:lnTo>
                    <a:pt x="331" y="499"/>
                  </a:lnTo>
                  <a:lnTo>
                    <a:pt x="667" y="557"/>
                  </a:lnTo>
                  <a:lnTo>
                    <a:pt x="998" y="629"/>
                  </a:lnTo>
                  <a:lnTo>
                    <a:pt x="1329" y="528"/>
                  </a:lnTo>
                </a:path>
              </a:pathLst>
            </a:custGeom>
            <a:noFill/>
            <a:ln w="25400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5" name="Retângulo 64"/>
            <p:cNvSpPr/>
            <p:nvPr/>
          </p:nvSpPr>
          <p:spPr>
            <a:xfrm>
              <a:off x="1025458" y="1912557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008000"/>
                  </a:solidFill>
                  <a:latin typeface="Arial Narrow" pitchFamily="34" charset="0"/>
                </a:rPr>
                <a:t>Cluster 3</a:t>
              </a:r>
            </a:p>
          </p:txBody>
        </p:sp>
        <p:sp>
          <p:nvSpPr>
            <p:cNvPr id="4" name="Forma livre 3"/>
            <p:cNvSpPr/>
            <p:nvPr/>
          </p:nvSpPr>
          <p:spPr>
            <a:xfrm>
              <a:off x="1803880" y="1258103"/>
              <a:ext cx="1054003" cy="1129277"/>
            </a:xfrm>
            <a:custGeom>
              <a:avLst/>
              <a:gdLst>
                <a:gd name="connsiteX0" fmla="*/ 5870 w 1054003"/>
                <a:gd name="connsiteY0" fmla="*/ 504022 h 1129277"/>
                <a:gd name="connsiteX1" fmla="*/ 17776 w 1054003"/>
                <a:gd name="connsiteY1" fmla="*/ 601653 h 1129277"/>
                <a:gd name="connsiteX2" fmla="*/ 136839 w 1054003"/>
                <a:gd name="connsiteY2" fmla="*/ 630228 h 1129277"/>
                <a:gd name="connsiteX3" fmla="*/ 189226 w 1054003"/>
                <a:gd name="connsiteY3" fmla="*/ 789772 h 1129277"/>
                <a:gd name="connsiteX4" fmla="*/ 215420 w 1054003"/>
                <a:gd name="connsiteY4" fmla="*/ 1056472 h 1129277"/>
                <a:gd name="connsiteX5" fmla="*/ 227326 w 1054003"/>
                <a:gd name="connsiteY5" fmla="*/ 1120766 h 1129277"/>
                <a:gd name="connsiteX6" fmla="*/ 353533 w 1054003"/>
                <a:gd name="connsiteY6" fmla="*/ 1106478 h 1129277"/>
                <a:gd name="connsiteX7" fmla="*/ 405920 w 1054003"/>
                <a:gd name="connsiteY7" fmla="*/ 920741 h 1129277"/>
                <a:gd name="connsiteX8" fmla="*/ 382108 w 1054003"/>
                <a:gd name="connsiteY8" fmla="*/ 742147 h 1129277"/>
                <a:gd name="connsiteX9" fmla="*/ 517839 w 1054003"/>
                <a:gd name="connsiteY9" fmla="*/ 654041 h 1129277"/>
                <a:gd name="connsiteX10" fmla="*/ 613089 w 1054003"/>
                <a:gd name="connsiteY10" fmla="*/ 599272 h 1129277"/>
                <a:gd name="connsiteX11" fmla="*/ 698814 w 1054003"/>
                <a:gd name="connsiteY11" fmla="*/ 504022 h 1129277"/>
                <a:gd name="connsiteX12" fmla="*/ 798826 w 1054003"/>
                <a:gd name="connsiteY12" fmla="*/ 511166 h 1129277"/>
                <a:gd name="connsiteX13" fmla="*/ 920270 w 1054003"/>
                <a:gd name="connsiteY13" fmla="*/ 525453 h 1129277"/>
                <a:gd name="connsiteX14" fmla="*/ 1005995 w 1054003"/>
                <a:gd name="connsiteY14" fmla="*/ 508785 h 1129277"/>
                <a:gd name="connsiteX15" fmla="*/ 1051239 w 1054003"/>
                <a:gd name="connsiteY15" fmla="*/ 480210 h 1129277"/>
                <a:gd name="connsiteX16" fmla="*/ 927414 w 1054003"/>
                <a:gd name="connsiteY16" fmla="*/ 320666 h 1129277"/>
                <a:gd name="connsiteX17" fmla="*/ 839308 w 1054003"/>
                <a:gd name="connsiteY17" fmla="*/ 270660 h 1129277"/>
                <a:gd name="connsiteX18" fmla="*/ 915508 w 1054003"/>
                <a:gd name="connsiteY18" fmla="*/ 156360 h 1129277"/>
                <a:gd name="connsiteX19" fmla="*/ 955989 w 1054003"/>
                <a:gd name="connsiteY19" fmla="*/ 96828 h 1129277"/>
                <a:gd name="connsiteX20" fmla="*/ 894076 w 1054003"/>
                <a:gd name="connsiteY20" fmla="*/ 1578 h 1129277"/>
                <a:gd name="connsiteX21" fmla="*/ 763108 w 1054003"/>
                <a:gd name="connsiteY21" fmla="*/ 34916 h 1129277"/>
                <a:gd name="connsiteX22" fmla="*/ 615470 w 1054003"/>
                <a:gd name="connsiteY22" fmla="*/ 70635 h 1129277"/>
                <a:gd name="connsiteX23" fmla="*/ 544033 w 1054003"/>
                <a:gd name="connsiteY23" fmla="*/ 189697 h 1129277"/>
                <a:gd name="connsiteX24" fmla="*/ 444020 w 1054003"/>
                <a:gd name="connsiteY24" fmla="*/ 380197 h 1129277"/>
                <a:gd name="connsiteX25" fmla="*/ 215420 w 1054003"/>
                <a:gd name="connsiteY25" fmla="*/ 444491 h 1129277"/>
                <a:gd name="connsiteX26" fmla="*/ 70164 w 1054003"/>
                <a:gd name="connsiteY26" fmla="*/ 461160 h 1129277"/>
                <a:gd name="connsiteX27" fmla="*/ 5870 w 1054003"/>
                <a:gd name="connsiteY27" fmla="*/ 504022 h 112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54003" h="1129277">
                  <a:moveTo>
                    <a:pt x="5870" y="504022"/>
                  </a:moveTo>
                  <a:cubicBezTo>
                    <a:pt x="-2861" y="527437"/>
                    <a:pt x="-4052" y="580619"/>
                    <a:pt x="17776" y="601653"/>
                  </a:cubicBezTo>
                  <a:cubicBezTo>
                    <a:pt x="39604" y="622687"/>
                    <a:pt x="108264" y="598875"/>
                    <a:pt x="136839" y="630228"/>
                  </a:cubicBezTo>
                  <a:cubicBezTo>
                    <a:pt x="165414" y="661581"/>
                    <a:pt x="176129" y="718731"/>
                    <a:pt x="189226" y="789772"/>
                  </a:cubicBezTo>
                  <a:cubicBezTo>
                    <a:pt x="202323" y="860813"/>
                    <a:pt x="209070" y="1001306"/>
                    <a:pt x="215420" y="1056472"/>
                  </a:cubicBezTo>
                  <a:cubicBezTo>
                    <a:pt x="221770" y="1111638"/>
                    <a:pt x="204307" y="1112432"/>
                    <a:pt x="227326" y="1120766"/>
                  </a:cubicBezTo>
                  <a:cubicBezTo>
                    <a:pt x="250345" y="1129100"/>
                    <a:pt x="323767" y="1139815"/>
                    <a:pt x="353533" y="1106478"/>
                  </a:cubicBezTo>
                  <a:cubicBezTo>
                    <a:pt x="383299" y="1073141"/>
                    <a:pt x="401158" y="981463"/>
                    <a:pt x="405920" y="920741"/>
                  </a:cubicBezTo>
                  <a:cubicBezTo>
                    <a:pt x="410682" y="860019"/>
                    <a:pt x="363455" y="786597"/>
                    <a:pt x="382108" y="742147"/>
                  </a:cubicBezTo>
                  <a:cubicBezTo>
                    <a:pt x="400761" y="697697"/>
                    <a:pt x="479342" y="677854"/>
                    <a:pt x="517839" y="654041"/>
                  </a:cubicBezTo>
                  <a:cubicBezTo>
                    <a:pt x="556336" y="630229"/>
                    <a:pt x="582927" y="624275"/>
                    <a:pt x="613089" y="599272"/>
                  </a:cubicBezTo>
                  <a:cubicBezTo>
                    <a:pt x="643251" y="574269"/>
                    <a:pt x="667858" y="518706"/>
                    <a:pt x="698814" y="504022"/>
                  </a:cubicBezTo>
                  <a:cubicBezTo>
                    <a:pt x="729770" y="489338"/>
                    <a:pt x="761917" y="507594"/>
                    <a:pt x="798826" y="511166"/>
                  </a:cubicBezTo>
                  <a:cubicBezTo>
                    <a:pt x="835735" y="514738"/>
                    <a:pt x="885742" y="525850"/>
                    <a:pt x="920270" y="525453"/>
                  </a:cubicBezTo>
                  <a:cubicBezTo>
                    <a:pt x="954798" y="525056"/>
                    <a:pt x="984167" y="516326"/>
                    <a:pt x="1005995" y="508785"/>
                  </a:cubicBezTo>
                  <a:cubicBezTo>
                    <a:pt x="1027823" y="501244"/>
                    <a:pt x="1064336" y="511563"/>
                    <a:pt x="1051239" y="480210"/>
                  </a:cubicBezTo>
                  <a:cubicBezTo>
                    <a:pt x="1038142" y="448857"/>
                    <a:pt x="962736" y="355591"/>
                    <a:pt x="927414" y="320666"/>
                  </a:cubicBezTo>
                  <a:cubicBezTo>
                    <a:pt x="892092" y="285741"/>
                    <a:pt x="841292" y="298044"/>
                    <a:pt x="839308" y="270660"/>
                  </a:cubicBezTo>
                  <a:cubicBezTo>
                    <a:pt x="837324" y="243276"/>
                    <a:pt x="896061" y="185332"/>
                    <a:pt x="915508" y="156360"/>
                  </a:cubicBezTo>
                  <a:cubicBezTo>
                    <a:pt x="934955" y="127388"/>
                    <a:pt x="959561" y="122625"/>
                    <a:pt x="955989" y="96828"/>
                  </a:cubicBezTo>
                  <a:cubicBezTo>
                    <a:pt x="952417" y="71031"/>
                    <a:pt x="926223" y="11897"/>
                    <a:pt x="894076" y="1578"/>
                  </a:cubicBezTo>
                  <a:cubicBezTo>
                    <a:pt x="861929" y="-8741"/>
                    <a:pt x="763108" y="34916"/>
                    <a:pt x="763108" y="34916"/>
                  </a:cubicBezTo>
                  <a:cubicBezTo>
                    <a:pt x="716674" y="46425"/>
                    <a:pt x="651982" y="44838"/>
                    <a:pt x="615470" y="70635"/>
                  </a:cubicBezTo>
                  <a:cubicBezTo>
                    <a:pt x="578958" y="96432"/>
                    <a:pt x="572608" y="138103"/>
                    <a:pt x="544033" y="189697"/>
                  </a:cubicBezTo>
                  <a:cubicBezTo>
                    <a:pt x="515458" y="241291"/>
                    <a:pt x="498789" y="337731"/>
                    <a:pt x="444020" y="380197"/>
                  </a:cubicBezTo>
                  <a:cubicBezTo>
                    <a:pt x="389251" y="422663"/>
                    <a:pt x="277729" y="430997"/>
                    <a:pt x="215420" y="444491"/>
                  </a:cubicBezTo>
                  <a:cubicBezTo>
                    <a:pt x="153111" y="457985"/>
                    <a:pt x="103898" y="450444"/>
                    <a:pt x="70164" y="461160"/>
                  </a:cubicBezTo>
                  <a:cubicBezTo>
                    <a:pt x="36430" y="471876"/>
                    <a:pt x="14601" y="480607"/>
                    <a:pt x="5870" y="504022"/>
                  </a:cubicBezTo>
                  <a:close/>
                </a:path>
              </a:pathLst>
            </a:cu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46" name="Grupo 45"/>
            <p:cNvGrpSpPr/>
            <p:nvPr/>
          </p:nvGrpSpPr>
          <p:grpSpPr>
            <a:xfrm>
              <a:off x="928981" y="3040618"/>
              <a:ext cx="2995589" cy="1774373"/>
              <a:chOff x="928981" y="3040618"/>
              <a:chExt cx="2995589" cy="1774373"/>
            </a:xfrm>
          </p:grpSpPr>
          <p:sp>
            <p:nvSpPr>
              <p:cNvPr id="45" name="Rectângulo 44"/>
              <p:cNvSpPr/>
              <p:nvPr/>
            </p:nvSpPr>
            <p:spPr>
              <a:xfrm>
                <a:off x="928981" y="3048106"/>
                <a:ext cx="481619" cy="369153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2" name="Rectângulo 271"/>
              <p:cNvSpPr/>
              <p:nvPr/>
            </p:nvSpPr>
            <p:spPr>
              <a:xfrm>
                <a:off x="1942881" y="3071723"/>
                <a:ext cx="481619" cy="369153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3" name="Rectângulo 272"/>
              <p:cNvSpPr/>
              <p:nvPr/>
            </p:nvSpPr>
            <p:spPr>
              <a:xfrm>
                <a:off x="3406109" y="3040618"/>
                <a:ext cx="518461" cy="369153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4" name="Rectângulo 273"/>
              <p:cNvSpPr/>
              <p:nvPr/>
            </p:nvSpPr>
            <p:spPr>
              <a:xfrm>
                <a:off x="1919350" y="3741549"/>
                <a:ext cx="481619" cy="369153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5" name="Rectângulo 274"/>
              <p:cNvSpPr/>
              <p:nvPr/>
            </p:nvSpPr>
            <p:spPr>
              <a:xfrm>
                <a:off x="2399605" y="3413975"/>
                <a:ext cx="511154" cy="210673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6" name="Rectângulo 275"/>
              <p:cNvSpPr/>
              <p:nvPr/>
            </p:nvSpPr>
            <p:spPr>
              <a:xfrm>
                <a:off x="2408343" y="3926125"/>
                <a:ext cx="973552" cy="206291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7" name="Rectângulo 276"/>
              <p:cNvSpPr/>
              <p:nvPr/>
            </p:nvSpPr>
            <p:spPr>
              <a:xfrm>
                <a:off x="2902010" y="4287366"/>
                <a:ext cx="511154" cy="191660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8" name="Rectângulo 277"/>
              <p:cNvSpPr/>
              <p:nvPr/>
            </p:nvSpPr>
            <p:spPr>
              <a:xfrm>
                <a:off x="2413465" y="4439766"/>
                <a:ext cx="511154" cy="191660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9" name="Rectângulo 278"/>
              <p:cNvSpPr/>
              <p:nvPr/>
            </p:nvSpPr>
            <p:spPr>
              <a:xfrm>
                <a:off x="3404863" y="4452153"/>
                <a:ext cx="511154" cy="191660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80" name="Rectângulo 279"/>
              <p:cNvSpPr/>
              <p:nvPr/>
            </p:nvSpPr>
            <p:spPr>
              <a:xfrm>
                <a:off x="928981" y="4623331"/>
                <a:ext cx="511154" cy="191660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57" name="Grupo 56"/>
          <p:cNvGrpSpPr/>
          <p:nvPr/>
        </p:nvGrpSpPr>
        <p:grpSpPr>
          <a:xfrm>
            <a:off x="974276" y="609592"/>
            <a:ext cx="7344577" cy="3894155"/>
            <a:chOff x="974276" y="609592"/>
            <a:chExt cx="7344577" cy="3894155"/>
          </a:xfrm>
        </p:grpSpPr>
        <p:sp>
          <p:nvSpPr>
            <p:cNvPr id="12" name="Freeform 233"/>
            <p:cNvSpPr>
              <a:spLocks/>
            </p:cNvSpPr>
            <p:nvPr/>
          </p:nvSpPr>
          <p:spPr bwMode="auto">
            <a:xfrm>
              <a:off x="5930025" y="3214751"/>
              <a:ext cx="2388828" cy="1288996"/>
            </a:xfrm>
            <a:custGeom>
              <a:avLst/>
              <a:gdLst>
                <a:gd name="T0" fmla="*/ 0 w 1329"/>
                <a:gd name="T1" fmla="*/ 537 h 739"/>
                <a:gd name="T2" fmla="*/ 331 w 1329"/>
                <a:gd name="T3" fmla="*/ 552 h 739"/>
                <a:gd name="T4" fmla="*/ 667 w 1329"/>
                <a:gd name="T5" fmla="*/ 724 h 739"/>
                <a:gd name="T6" fmla="*/ 998 w 1329"/>
                <a:gd name="T7" fmla="*/ 0 h 739"/>
                <a:gd name="T8" fmla="*/ 1329 w 1329"/>
                <a:gd name="T9" fmla="*/ 7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9" h="739">
                  <a:moveTo>
                    <a:pt x="0" y="537"/>
                  </a:moveTo>
                  <a:lnTo>
                    <a:pt x="331" y="552"/>
                  </a:lnTo>
                  <a:lnTo>
                    <a:pt x="667" y="724"/>
                  </a:lnTo>
                  <a:lnTo>
                    <a:pt x="998" y="0"/>
                  </a:lnTo>
                  <a:lnTo>
                    <a:pt x="1329" y="739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7" name="CaixaDeTexto 66"/>
            <p:cNvSpPr txBox="1"/>
            <p:nvPr/>
          </p:nvSpPr>
          <p:spPr>
            <a:xfrm>
              <a:off x="974276" y="919156"/>
              <a:ext cx="79060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i="1" dirty="0">
                  <a:solidFill>
                    <a:srgbClr val="FF00FF"/>
                  </a:solidFill>
                  <a:latin typeface="Arial Narrow" pitchFamily="34" charset="0"/>
                </a:rPr>
                <a:t>Cluster </a:t>
              </a:r>
              <a:r>
                <a:rPr lang="pt-PT" b="1" i="1" dirty="0" smtClean="0">
                  <a:solidFill>
                    <a:srgbClr val="FF00FF"/>
                  </a:solidFill>
                  <a:latin typeface="Arial Narrow" pitchFamily="34" charset="0"/>
                </a:rPr>
                <a:t>4</a:t>
              </a:r>
              <a:endParaRPr lang="pt-PT" b="1" i="1" dirty="0">
                <a:solidFill>
                  <a:srgbClr val="FF00FF"/>
                </a:solidFill>
                <a:latin typeface="Arial Narrow" pitchFamily="34" charset="0"/>
              </a:endParaRPr>
            </a:p>
          </p:txBody>
        </p:sp>
        <p:sp>
          <p:nvSpPr>
            <p:cNvPr id="2" name="Forma livre 1"/>
            <p:cNvSpPr/>
            <p:nvPr/>
          </p:nvSpPr>
          <p:spPr>
            <a:xfrm>
              <a:off x="1500713" y="609592"/>
              <a:ext cx="1271334" cy="839623"/>
            </a:xfrm>
            <a:custGeom>
              <a:avLst/>
              <a:gdLst>
                <a:gd name="connsiteX0" fmla="*/ 6618 w 1271334"/>
                <a:gd name="connsiteY0" fmla="*/ 76208 h 839623"/>
                <a:gd name="connsiteX1" fmla="*/ 118537 w 1271334"/>
                <a:gd name="connsiteY1" fmla="*/ 221464 h 839623"/>
                <a:gd name="connsiteX2" fmla="*/ 592406 w 1271334"/>
                <a:gd name="connsiteY2" fmla="*/ 385771 h 839623"/>
                <a:gd name="connsiteX3" fmla="*/ 480487 w 1271334"/>
                <a:gd name="connsiteY3" fmla="*/ 676283 h 839623"/>
                <a:gd name="connsiteX4" fmla="*/ 416193 w 1271334"/>
                <a:gd name="connsiteY4" fmla="*/ 778677 h 839623"/>
                <a:gd name="connsiteX5" fmla="*/ 444768 w 1271334"/>
                <a:gd name="connsiteY5" fmla="*/ 835827 h 839623"/>
                <a:gd name="connsiteX6" fmla="*/ 618600 w 1271334"/>
                <a:gd name="connsiteY6" fmla="*/ 828683 h 839623"/>
                <a:gd name="connsiteX7" fmla="*/ 725756 w 1271334"/>
                <a:gd name="connsiteY7" fmla="*/ 783439 h 839623"/>
                <a:gd name="connsiteX8" fmla="*/ 718612 w 1271334"/>
                <a:gd name="connsiteY8" fmla="*/ 595321 h 839623"/>
                <a:gd name="connsiteX9" fmla="*/ 842437 w 1271334"/>
                <a:gd name="connsiteY9" fmla="*/ 500071 h 839623"/>
                <a:gd name="connsiteX10" fmla="*/ 985312 w 1271334"/>
                <a:gd name="connsiteY10" fmla="*/ 447683 h 839623"/>
                <a:gd name="connsiteX11" fmla="*/ 1190100 w 1271334"/>
                <a:gd name="connsiteY11" fmla="*/ 433396 h 839623"/>
                <a:gd name="connsiteX12" fmla="*/ 1261537 w 1271334"/>
                <a:gd name="connsiteY12" fmla="*/ 383389 h 839623"/>
                <a:gd name="connsiteX13" fmla="*/ 990075 w 1271334"/>
                <a:gd name="connsiteY13" fmla="*/ 145264 h 839623"/>
                <a:gd name="connsiteX14" fmla="*/ 756712 w 1271334"/>
                <a:gd name="connsiteY14" fmla="*/ 116689 h 839623"/>
                <a:gd name="connsiteX15" fmla="*/ 437625 w 1271334"/>
                <a:gd name="connsiteY15" fmla="*/ 76208 h 839623"/>
                <a:gd name="connsiteX16" fmla="*/ 59006 w 1271334"/>
                <a:gd name="connsiteY16" fmla="*/ 8 h 839623"/>
                <a:gd name="connsiteX17" fmla="*/ 6618 w 1271334"/>
                <a:gd name="connsiteY17" fmla="*/ 76208 h 839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71334" h="839623">
                  <a:moveTo>
                    <a:pt x="6618" y="76208"/>
                  </a:moveTo>
                  <a:cubicBezTo>
                    <a:pt x="16540" y="113117"/>
                    <a:pt x="20906" y="169870"/>
                    <a:pt x="118537" y="221464"/>
                  </a:cubicBezTo>
                  <a:cubicBezTo>
                    <a:pt x="216168" y="273058"/>
                    <a:pt x="532081" y="309968"/>
                    <a:pt x="592406" y="385771"/>
                  </a:cubicBezTo>
                  <a:cubicBezTo>
                    <a:pt x="652731" y="461574"/>
                    <a:pt x="509856" y="610799"/>
                    <a:pt x="480487" y="676283"/>
                  </a:cubicBezTo>
                  <a:cubicBezTo>
                    <a:pt x="451118" y="741767"/>
                    <a:pt x="422146" y="752086"/>
                    <a:pt x="416193" y="778677"/>
                  </a:cubicBezTo>
                  <a:cubicBezTo>
                    <a:pt x="410240" y="805268"/>
                    <a:pt x="411034" y="827493"/>
                    <a:pt x="444768" y="835827"/>
                  </a:cubicBezTo>
                  <a:cubicBezTo>
                    <a:pt x="478502" y="844161"/>
                    <a:pt x="571769" y="837414"/>
                    <a:pt x="618600" y="828683"/>
                  </a:cubicBezTo>
                  <a:cubicBezTo>
                    <a:pt x="665431" y="819952"/>
                    <a:pt x="709087" y="822333"/>
                    <a:pt x="725756" y="783439"/>
                  </a:cubicBezTo>
                  <a:cubicBezTo>
                    <a:pt x="742425" y="744545"/>
                    <a:pt x="699165" y="642549"/>
                    <a:pt x="718612" y="595321"/>
                  </a:cubicBezTo>
                  <a:cubicBezTo>
                    <a:pt x="738059" y="548093"/>
                    <a:pt x="797987" y="524677"/>
                    <a:pt x="842437" y="500071"/>
                  </a:cubicBezTo>
                  <a:cubicBezTo>
                    <a:pt x="886887" y="475465"/>
                    <a:pt x="927368" y="458795"/>
                    <a:pt x="985312" y="447683"/>
                  </a:cubicBezTo>
                  <a:cubicBezTo>
                    <a:pt x="1043256" y="436571"/>
                    <a:pt x="1144063" y="444112"/>
                    <a:pt x="1190100" y="433396"/>
                  </a:cubicBezTo>
                  <a:cubicBezTo>
                    <a:pt x="1236137" y="422680"/>
                    <a:pt x="1294875" y="431411"/>
                    <a:pt x="1261537" y="383389"/>
                  </a:cubicBezTo>
                  <a:cubicBezTo>
                    <a:pt x="1228199" y="335367"/>
                    <a:pt x="1074213" y="189714"/>
                    <a:pt x="990075" y="145264"/>
                  </a:cubicBezTo>
                  <a:cubicBezTo>
                    <a:pt x="905938" y="100814"/>
                    <a:pt x="756712" y="116689"/>
                    <a:pt x="756712" y="116689"/>
                  </a:cubicBezTo>
                  <a:cubicBezTo>
                    <a:pt x="664637" y="105180"/>
                    <a:pt x="553909" y="95655"/>
                    <a:pt x="437625" y="76208"/>
                  </a:cubicBezTo>
                  <a:cubicBezTo>
                    <a:pt x="321341" y="56761"/>
                    <a:pt x="130047" y="-786"/>
                    <a:pt x="59006" y="8"/>
                  </a:cubicBezTo>
                  <a:cubicBezTo>
                    <a:pt x="-12035" y="802"/>
                    <a:pt x="-3304" y="39299"/>
                    <a:pt x="6618" y="76208"/>
                  </a:cubicBezTo>
                  <a:close/>
                </a:path>
              </a:pathLst>
            </a:custGeom>
            <a:noFill/>
            <a:ln>
              <a:solidFill>
                <a:srgbClr val="FF4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48" name="Grupo 47"/>
            <p:cNvGrpSpPr/>
            <p:nvPr/>
          </p:nvGrpSpPr>
          <p:grpSpPr>
            <a:xfrm>
              <a:off x="2422363" y="3048106"/>
              <a:ext cx="969477" cy="1384815"/>
              <a:chOff x="2422363" y="3048106"/>
              <a:chExt cx="969477" cy="1384815"/>
            </a:xfrm>
          </p:grpSpPr>
          <p:sp>
            <p:nvSpPr>
              <p:cNvPr id="47" name="Rectângulo 46"/>
              <p:cNvSpPr/>
              <p:nvPr/>
            </p:nvSpPr>
            <p:spPr>
              <a:xfrm>
                <a:off x="2429944" y="3048106"/>
                <a:ext cx="474303" cy="166645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81" name="Rectângulo 280"/>
              <p:cNvSpPr/>
              <p:nvPr/>
            </p:nvSpPr>
            <p:spPr>
              <a:xfrm>
                <a:off x="2917537" y="3248292"/>
                <a:ext cx="474303" cy="338273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82" name="Rectângulo 281"/>
              <p:cNvSpPr/>
              <p:nvPr/>
            </p:nvSpPr>
            <p:spPr>
              <a:xfrm>
                <a:off x="2422363" y="3591741"/>
                <a:ext cx="474303" cy="338273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83" name="Rectângulo 282"/>
              <p:cNvSpPr/>
              <p:nvPr/>
            </p:nvSpPr>
            <p:spPr>
              <a:xfrm>
                <a:off x="2429943" y="4094648"/>
                <a:ext cx="474303" cy="338273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554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-129208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865265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-19546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Habitat/locomotion preferences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733915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6146"/>
              </p:ext>
            </p:extLst>
          </p:nvPr>
        </p:nvGraphicFramePr>
        <p:xfrm>
          <a:off x="180000" y="762111"/>
          <a:ext cx="8964000" cy="4103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1750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82178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sp>
        <p:nvSpPr>
          <p:cNvPr id="7" name="Rectângulo 6"/>
          <p:cNvSpPr/>
          <p:nvPr/>
        </p:nvSpPr>
        <p:spPr>
          <a:xfrm>
            <a:off x="262178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54" name="Text Box 22"/>
          <p:cNvSpPr txBox="1">
            <a:spLocks noChangeArrowheads="1"/>
          </p:cNvSpPr>
          <p:nvPr/>
        </p:nvSpPr>
        <p:spPr bwMode="auto">
          <a:xfrm>
            <a:off x="510007" y="979894"/>
            <a:ext cx="863399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96850" indent="-1968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  <a:buFont typeface="Wingdings" pitchFamily="2" charset="2"/>
              <a:buChar char="Ä"/>
            </a:pPr>
            <a:r>
              <a:rPr lang="en-GB" sz="1600" b="1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 </a:t>
            </a:r>
            <a:r>
              <a:rPr lang="en-GB" sz="1600" dirty="0">
                <a:solidFill>
                  <a:srgbClr val="336600"/>
                </a:solidFill>
                <a:latin typeface="Arial Narrow" panose="020B0606020202030204" pitchFamily="34" charset="0"/>
              </a:rPr>
              <a:t>I</a:t>
            </a:r>
            <a:r>
              <a:rPr lang="en-GB" sz="1600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s</a:t>
            </a:r>
            <a:r>
              <a:rPr lang="en-GB" sz="1600" b="1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 </a:t>
            </a:r>
            <a:r>
              <a:rPr lang="en-GB" sz="1600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a</a:t>
            </a:r>
            <a:r>
              <a:rPr lang="en-GB" sz="1600" b="1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 </a:t>
            </a:r>
            <a:r>
              <a:rPr lang="en-GB" sz="1600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small urban watercourse in the north of Portugal belonging to the </a:t>
            </a:r>
            <a:r>
              <a:rPr lang="en-GB" sz="1600" dirty="0">
                <a:solidFill>
                  <a:srgbClr val="336600"/>
                </a:solidFill>
                <a:latin typeface="Arial Narrow" panose="020B0606020202030204" pitchFamily="34" charset="0"/>
              </a:rPr>
              <a:t>Douro river basin </a:t>
            </a:r>
            <a:r>
              <a:rPr lang="en-GB" sz="1600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with about 11 km long; </a:t>
            </a:r>
          </a:p>
        </p:txBody>
      </p:sp>
      <p:sp>
        <p:nvSpPr>
          <p:cNvPr id="55" name="AutoShape 22"/>
          <p:cNvSpPr>
            <a:spLocks noChangeArrowheads="1"/>
          </p:cNvSpPr>
          <p:nvPr/>
        </p:nvSpPr>
        <p:spPr bwMode="auto">
          <a:xfrm rot="5400000">
            <a:off x="4565340" y="191299"/>
            <a:ext cx="220662" cy="1376339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0">
            <a:gsLst>
              <a:gs pos="0">
                <a:srgbClr val="FFFF99"/>
              </a:gs>
              <a:gs pos="100000">
                <a:srgbClr val="66804C">
                  <a:alpha val="96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anchor="ctr"/>
          <a:lstStyle/>
          <a:p>
            <a:pPr algn="ctr">
              <a:defRPr/>
            </a:pPr>
            <a:endParaRPr lang="en-GB" b="1">
              <a:solidFill>
                <a:srgbClr val="0054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6" name="Imagem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4" y="1876304"/>
            <a:ext cx="1665470" cy="2961411"/>
          </a:xfrm>
          <a:prstGeom prst="rect">
            <a:avLst/>
          </a:prstGeom>
          <a:noFill/>
          <a:ln>
            <a:noFill/>
          </a:ln>
          <a:effectLst>
            <a:glow rad="76200">
              <a:srgbClr val="003300">
                <a:alpha val="54000"/>
              </a:srgbClr>
            </a:glo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" name="Grupo 19"/>
          <p:cNvGrpSpPr>
            <a:grpSpLocks noChangeAspect="1"/>
          </p:cNvGrpSpPr>
          <p:nvPr/>
        </p:nvGrpSpPr>
        <p:grpSpPr bwMode="auto">
          <a:xfrm>
            <a:off x="3138628" y="2110738"/>
            <a:ext cx="1519810" cy="1411454"/>
            <a:chOff x="1979712" y="620688"/>
            <a:chExt cx="5805153" cy="5388429"/>
          </a:xfrm>
          <a:effectLst>
            <a:glow rad="127000">
              <a:srgbClr val="003300">
                <a:alpha val="54000"/>
              </a:srgbClr>
            </a:glow>
          </a:effectLst>
        </p:grpSpPr>
        <p:grpSp>
          <p:nvGrpSpPr>
            <p:cNvPr id="58" name="Grupo 20"/>
            <p:cNvGrpSpPr>
              <a:grpSpLocks/>
            </p:cNvGrpSpPr>
            <p:nvPr/>
          </p:nvGrpSpPr>
          <p:grpSpPr bwMode="auto">
            <a:xfrm>
              <a:off x="1979712" y="620688"/>
              <a:ext cx="5805153" cy="5388429"/>
              <a:chOff x="1773047" y="403099"/>
              <a:chExt cx="5805153" cy="5388429"/>
            </a:xfrm>
          </p:grpSpPr>
          <p:grpSp>
            <p:nvGrpSpPr>
              <p:cNvPr id="61" name="Grupo 23"/>
              <p:cNvGrpSpPr>
                <a:grpSpLocks/>
              </p:cNvGrpSpPr>
              <p:nvPr/>
            </p:nvGrpSpPr>
            <p:grpSpPr bwMode="auto">
              <a:xfrm>
                <a:off x="1773047" y="403099"/>
                <a:ext cx="5805153" cy="5388429"/>
                <a:chOff x="1773047" y="403099"/>
                <a:chExt cx="5805153" cy="5388429"/>
              </a:xfrm>
            </p:grpSpPr>
            <p:grpSp>
              <p:nvGrpSpPr>
                <p:cNvPr id="63" name="Grupo 25"/>
                <p:cNvGrpSpPr>
                  <a:grpSpLocks/>
                </p:cNvGrpSpPr>
                <p:nvPr/>
              </p:nvGrpSpPr>
              <p:grpSpPr bwMode="auto">
                <a:xfrm>
                  <a:off x="1773047" y="403099"/>
                  <a:ext cx="5802085" cy="5388429"/>
                  <a:chOff x="6804046" y="285193"/>
                  <a:chExt cx="5802085" cy="5388429"/>
                </a:xfrm>
              </p:grpSpPr>
              <p:pic>
                <p:nvPicPr>
                  <p:cNvPr id="65" name="Imagem 27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686" t="4504" r="3468" b="5125"/>
                  <a:stretch>
                    <a:fillRect/>
                  </a:stretch>
                </p:blipFill>
                <p:spPr bwMode="auto">
                  <a:xfrm>
                    <a:off x="6804046" y="285193"/>
                    <a:ext cx="5802085" cy="538842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6" name="Imagem 28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817" t="88385" r="72177"/>
                  <a:stretch>
                    <a:fillRect/>
                  </a:stretch>
                </p:blipFill>
                <p:spPr bwMode="auto">
                  <a:xfrm>
                    <a:off x="8532440" y="4149080"/>
                    <a:ext cx="1421176" cy="6925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64" name="Rectângulo 5"/>
                <p:cNvSpPr/>
                <p:nvPr/>
              </p:nvSpPr>
              <p:spPr>
                <a:xfrm>
                  <a:off x="6372541" y="5075710"/>
                  <a:ext cx="1205659" cy="70143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en-GB" altLang="pt-PT" sz="1800" smtClean="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62" name="Rectângulo 7"/>
              <p:cNvSpPr/>
              <p:nvPr/>
            </p:nvSpPr>
            <p:spPr>
              <a:xfrm>
                <a:off x="2096955" y="5345490"/>
                <a:ext cx="503857" cy="4316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GB" altLang="pt-PT" sz="1800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9" name="Forma livre 15"/>
            <p:cNvSpPr/>
            <p:nvPr/>
          </p:nvSpPr>
          <p:spPr>
            <a:xfrm>
              <a:off x="2235241" y="3081092"/>
              <a:ext cx="122365" cy="205035"/>
            </a:xfrm>
            <a:custGeom>
              <a:avLst/>
              <a:gdLst>
                <a:gd name="connsiteX0" fmla="*/ 123825 w 123825"/>
                <a:gd name="connsiteY0" fmla="*/ 0 h 204787"/>
                <a:gd name="connsiteX1" fmla="*/ 80962 w 123825"/>
                <a:gd name="connsiteY1" fmla="*/ 66675 h 204787"/>
                <a:gd name="connsiteX2" fmla="*/ 90487 w 123825"/>
                <a:gd name="connsiteY2" fmla="*/ 85725 h 204787"/>
                <a:gd name="connsiteX3" fmla="*/ 57150 w 123825"/>
                <a:gd name="connsiteY3" fmla="*/ 128587 h 204787"/>
                <a:gd name="connsiteX4" fmla="*/ 57150 w 123825"/>
                <a:gd name="connsiteY4" fmla="*/ 171450 h 204787"/>
                <a:gd name="connsiteX5" fmla="*/ 0 w 123825"/>
                <a:gd name="connsiteY5" fmla="*/ 204787 h 204787"/>
                <a:gd name="connsiteX6" fmla="*/ 0 w 123825"/>
                <a:gd name="connsiteY6" fmla="*/ 204787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204787">
                  <a:moveTo>
                    <a:pt x="123825" y="0"/>
                  </a:moveTo>
                  <a:cubicBezTo>
                    <a:pt x="105171" y="26193"/>
                    <a:pt x="86518" y="52387"/>
                    <a:pt x="80962" y="66675"/>
                  </a:cubicBezTo>
                  <a:cubicBezTo>
                    <a:pt x="75406" y="80963"/>
                    <a:pt x="94456" y="75406"/>
                    <a:pt x="90487" y="85725"/>
                  </a:cubicBezTo>
                  <a:cubicBezTo>
                    <a:pt x="86518" y="96044"/>
                    <a:pt x="62706" y="114300"/>
                    <a:pt x="57150" y="128587"/>
                  </a:cubicBezTo>
                  <a:cubicBezTo>
                    <a:pt x="51594" y="142875"/>
                    <a:pt x="66675" y="158750"/>
                    <a:pt x="57150" y="171450"/>
                  </a:cubicBezTo>
                  <a:cubicBezTo>
                    <a:pt x="47625" y="184150"/>
                    <a:pt x="0" y="204787"/>
                    <a:pt x="0" y="204787"/>
                  </a:cubicBezTo>
                  <a:lnTo>
                    <a:pt x="0" y="204787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60" name="Rectângulo 10"/>
            <p:cNvSpPr/>
            <p:nvPr/>
          </p:nvSpPr>
          <p:spPr>
            <a:xfrm>
              <a:off x="2235241" y="3070302"/>
              <a:ext cx="122365" cy="24460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lang="en-GB" altLang="pt-PT" sz="1800" smtClean="0">
                <a:solidFill>
                  <a:srgbClr val="FFFFFF"/>
                </a:solidFill>
              </a:endParaRPr>
            </a:p>
          </p:txBody>
        </p:sp>
      </p:grpSp>
      <p:cxnSp>
        <p:nvCxnSpPr>
          <p:cNvPr id="69" name="Conexão recta unidireccional 36"/>
          <p:cNvCxnSpPr/>
          <p:nvPr/>
        </p:nvCxnSpPr>
        <p:spPr>
          <a:xfrm>
            <a:off x="2089610" y="2247094"/>
            <a:ext cx="743115" cy="377031"/>
          </a:xfrm>
          <a:prstGeom prst="straightConnector1">
            <a:avLst/>
          </a:prstGeom>
          <a:ln w="28575">
            <a:solidFill>
              <a:srgbClr val="61CA0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xão recta unidireccional 37"/>
          <p:cNvCxnSpPr/>
          <p:nvPr/>
        </p:nvCxnSpPr>
        <p:spPr>
          <a:xfrm flipV="1">
            <a:off x="4342792" y="2408786"/>
            <a:ext cx="1621389" cy="331089"/>
          </a:xfrm>
          <a:prstGeom prst="straightConnector1">
            <a:avLst/>
          </a:prstGeom>
          <a:ln w="28575">
            <a:solidFill>
              <a:srgbClr val="61CA0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 Box 22"/>
          <p:cNvSpPr txBox="1">
            <a:spLocks noChangeArrowheads="1"/>
          </p:cNvSpPr>
          <p:nvPr/>
        </p:nvSpPr>
        <p:spPr bwMode="auto">
          <a:xfrm>
            <a:off x="518038" y="1228021"/>
            <a:ext cx="852179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96850" indent="-1968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  <a:buFont typeface="Wingdings" pitchFamily="2" charset="2"/>
              <a:buChar char="Ä"/>
            </a:pPr>
            <a:r>
              <a:rPr lang="en-GB" sz="1600" dirty="0">
                <a:solidFill>
                  <a:srgbClr val="336600"/>
                </a:solidFill>
                <a:latin typeface="Arial Narrow" panose="020B0606020202030204" pitchFamily="34" charset="0"/>
              </a:rPr>
              <a:t>H</a:t>
            </a:r>
            <a:r>
              <a:rPr lang="en-GB" sz="1600" dirty="0" smtClean="0">
                <a:solidFill>
                  <a:srgbClr val="336600"/>
                </a:solidFill>
                <a:latin typeface="Arial Narrow" panose="020B0606020202030204" pitchFamily="34" charset="0"/>
              </a:rPr>
              <a:t>as many sources of environmental disturbance such as: channelization, waste disposal, effluent reception of sewage treatment plants and of untreated urban and industrial effluents.</a:t>
            </a:r>
            <a:endParaRPr lang="en-GB" sz="1600" dirty="0">
              <a:solidFill>
                <a:srgbClr val="336600"/>
              </a:solidFill>
              <a:latin typeface="Arial Narrow" panose="020B0606020202030204" pitchFamily="34" charset="0"/>
            </a:endParaRPr>
          </a:p>
        </p:txBody>
      </p:sp>
      <p:pic>
        <p:nvPicPr>
          <p:cNvPr id="78" name="Imagem 7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983" y="1601869"/>
            <a:ext cx="2044737" cy="3235846"/>
          </a:xfrm>
          <a:prstGeom prst="rect">
            <a:avLst/>
          </a:prstGeom>
        </p:spPr>
      </p:pic>
      <p:grpSp>
        <p:nvGrpSpPr>
          <p:cNvPr id="79" name="Grupo 78"/>
          <p:cNvGrpSpPr/>
          <p:nvPr/>
        </p:nvGrpSpPr>
        <p:grpSpPr>
          <a:xfrm>
            <a:off x="82178" y="4958474"/>
            <a:ext cx="9144000" cy="230832"/>
            <a:chOff x="0" y="4968000"/>
            <a:chExt cx="9144000" cy="230832"/>
          </a:xfrm>
        </p:grpSpPr>
        <p:sp>
          <p:nvSpPr>
            <p:cNvPr id="80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81" name="CaixaDeTexto 80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82" name="Oval 81"/>
          <p:cNvSpPr>
            <a:spLocks noChangeArrowheads="1"/>
          </p:cNvSpPr>
          <p:nvPr/>
        </p:nvSpPr>
        <p:spPr bwMode="auto">
          <a:xfrm>
            <a:off x="853823" y="120697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Tinto river</a:t>
            </a:r>
          </a:p>
        </p:txBody>
      </p:sp>
    </p:spTree>
    <p:extLst>
      <p:ext uri="{BB962C8B-B14F-4D97-AF65-F5344CB8AC3E}">
        <p14:creationId xmlns:p14="http://schemas.microsoft.com/office/powerpoint/2010/main" val="58610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uild="p" bldLvl="5"/>
      <p:bldP spid="55" grpId="0" animBg="1"/>
      <p:bldP spid="75" grpId="0" build="p" bldLvl="5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8025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8" name="Grupo 7"/>
          <p:cNvGrpSpPr/>
          <p:nvPr/>
        </p:nvGrpSpPr>
        <p:grpSpPr>
          <a:xfrm>
            <a:off x="-69217" y="5002498"/>
            <a:ext cx="9144000" cy="230832"/>
            <a:chOff x="0" y="4968000"/>
            <a:chExt cx="9144000" cy="230832"/>
          </a:xfrm>
        </p:grpSpPr>
        <p:sp>
          <p:nvSpPr>
            <p:cNvPr id="9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0" name="CaixaDeTexto 9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11" name="Rectângulo 6"/>
          <p:cNvSpPr/>
          <p:nvPr/>
        </p:nvSpPr>
        <p:spPr>
          <a:xfrm>
            <a:off x="180000" y="871148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847856" y="84927"/>
            <a:ext cx="8185844" cy="455358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Habitat/locomotion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5538454" y="1138969"/>
            <a:ext cx="32543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b="1" dirty="0" smtClean="0">
                <a:solidFill>
                  <a:srgbClr val="008000"/>
                </a:solidFill>
              </a:rPr>
              <a:t>ANOSIM test: </a:t>
            </a:r>
            <a:r>
              <a:rPr lang="en-GB" sz="1600" b="1" dirty="0" err="1" smtClean="0">
                <a:solidFill>
                  <a:srgbClr val="008000"/>
                </a:solidFill>
              </a:rPr>
              <a:t>R</a:t>
            </a:r>
            <a:r>
              <a:rPr lang="en-GB" sz="1600" b="1" baseline="-25000" dirty="0" err="1" smtClean="0">
                <a:solidFill>
                  <a:srgbClr val="008000"/>
                </a:solidFill>
              </a:rPr>
              <a:t>global</a:t>
            </a:r>
            <a:r>
              <a:rPr lang="en-GB" sz="1600" b="1" dirty="0" smtClean="0">
                <a:solidFill>
                  <a:srgbClr val="008000"/>
                </a:solidFill>
              </a:rPr>
              <a:t>  = 0,872</a:t>
            </a:r>
            <a:endParaRPr lang="en-GB" sz="1600" b="1" dirty="0">
              <a:solidFill>
                <a:srgbClr val="008000"/>
              </a:solidFill>
            </a:endParaRPr>
          </a:p>
        </p:txBody>
      </p:sp>
      <p:graphicFrame>
        <p:nvGraphicFramePr>
          <p:cNvPr id="78" name="Tabela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34871"/>
              </p:ext>
            </p:extLst>
          </p:nvPr>
        </p:nvGraphicFramePr>
        <p:xfrm>
          <a:off x="586360" y="2914185"/>
          <a:ext cx="3657601" cy="2087880"/>
        </p:xfrm>
        <a:graphic>
          <a:graphicData uri="http://schemas.openxmlformats.org/drawingml/2006/table">
            <a:tbl>
              <a:tblPr/>
              <a:tblGrid>
                <a:gridCol w="646018"/>
                <a:gridCol w="494014"/>
                <a:gridCol w="522514"/>
                <a:gridCol w="484513"/>
                <a:gridCol w="494014"/>
                <a:gridCol w="494014"/>
                <a:gridCol w="522514"/>
              </a:tblGrid>
              <a:tr h="115400">
                <a:tc>
                  <a:txBody>
                    <a:bodyPr/>
                    <a:lstStyle/>
                    <a:p>
                      <a:pPr algn="ctr" fontAlgn="b"/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dec'15</a:t>
                      </a:r>
                      <a:endParaRPr lang="mr-IN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jun'16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sep'16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A</a:t>
                      </a:r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B</a:t>
                      </a:r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</a:t>
                      </a:r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E</a:t>
                      </a:r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G</a:t>
                      </a:r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H</a:t>
                      </a:r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</a:t>
                      </a:r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K</a:t>
                      </a:r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L</a:t>
                      </a:r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</a:t>
                      </a:r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159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N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76" name="Grupo 75"/>
          <p:cNvGrpSpPr/>
          <p:nvPr/>
        </p:nvGrpSpPr>
        <p:grpSpPr>
          <a:xfrm>
            <a:off x="4899539" y="1952676"/>
            <a:ext cx="4280621" cy="3075706"/>
            <a:chOff x="4899539" y="1952676"/>
            <a:chExt cx="4280621" cy="3075706"/>
          </a:xfrm>
        </p:grpSpPr>
        <p:sp>
          <p:nvSpPr>
            <p:cNvPr id="13" name="Rectangle 85"/>
            <p:cNvSpPr>
              <a:spLocks noChangeArrowheads="1"/>
            </p:cNvSpPr>
            <p:nvPr/>
          </p:nvSpPr>
          <p:spPr bwMode="auto">
            <a:xfrm>
              <a:off x="5164317" y="1952676"/>
              <a:ext cx="4015843" cy="3077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Mean of </a:t>
              </a:r>
              <a:r>
                <a:rPr lang="en-GB" sz="1400" b="1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each </a:t>
              </a:r>
              <a:r>
                <a:rPr lang="en-GB" sz="1400" b="1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habitat/locomotion group </a:t>
              </a:r>
              <a:r>
                <a:rPr lang="en-GB" sz="1400" b="1" dirty="0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in </a:t>
              </a: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each cluster</a:t>
              </a:r>
            </a:p>
          </p:txBody>
        </p:sp>
        <p:sp>
          <p:nvSpPr>
            <p:cNvPr id="33" name="AutoShape 4"/>
            <p:cNvSpPr>
              <a:spLocks noChangeAspect="1" noChangeArrowheads="1" noTextEdit="1"/>
            </p:cNvSpPr>
            <p:nvPr/>
          </p:nvSpPr>
          <p:spPr bwMode="auto">
            <a:xfrm>
              <a:off x="4899539" y="2148468"/>
              <a:ext cx="4063166" cy="2808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" name="Line 10"/>
            <p:cNvSpPr>
              <a:spLocks noChangeShapeType="1"/>
            </p:cNvSpPr>
            <p:nvPr/>
          </p:nvSpPr>
          <p:spPr bwMode="auto">
            <a:xfrm>
              <a:off x="5308388" y="4515400"/>
              <a:ext cx="360185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Line 11"/>
            <p:cNvSpPr>
              <a:spLocks noChangeShapeType="1"/>
            </p:cNvSpPr>
            <p:nvPr/>
          </p:nvSpPr>
          <p:spPr bwMode="auto">
            <a:xfrm>
              <a:off x="5308388" y="4498685"/>
              <a:ext cx="0" cy="1671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Line 12"/>
            <p:cNvSpPr>
              <a:spLocks noChangeShapeType="1"/>
            </p:cNvSpPr>
            <p:nvPr/>
          </p:nvSpPr>
          <p:spPr bwMode="auto">
            <a:xfrm>
              <a:off x="5820354" y="4498685"/>
              <a:ext cx="0" cy="1671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" name="Line 13"/>
            <p:cNvSpPr>
              <a:spLocks noChangeShapeType="1"/>
            </p:cNvSpPr>
            <p:nvPr/>
          </p:nvSpPr>
          <p:spPr bwMode="auto">
            <a:xfrm>
              <a:off x="6341366" y="4498685"/>
              <a:ext cx="0" cy="1671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" name="Line 14"/>
            <p:cNvSpPr>
              <a:spLocks noChangeShapeType="1"/>
            </p:cNvSpPr>
            <p:nvPr/>
          </p:nvSpPr>
          <p:spPr bwMode="auto">
            <a:xfrm>
              <a:off x="6853332" y="4498685"/>
              <a:ext cx="0" cy="1671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" name="Line 15"/>
            <p:cNvSpPr>
              <a:spLocks noChangeShapeType="1"/>
            </p:cNvSpPr>
            <p:nvPr/>
          </p:nvSpPr>
          <p:spPr bwMode="auto">
            <a:xfrm>
              <a:off x="7365298" y="4498685"/>
              <a:ext cx="0" cy="1671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" name="Line 16"/>
            <p:cNvSpPr>
              <a:spLocks noChangeShapeType="1"/>
            </p:cNvSpPr>
            <p:nvPr/>
          </p:nvSpPr>
          <p:spPr bwMode="auto">
            <a:xfrm>
              <a:off x="7877264" y="4498685"/>
              <a:ext cx="0" cy="1671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5" name="Line 17"/>
            <p:cNvSpPr>
              <a:spLocks noChangeShapeType="1"/>
            </p:cNvSpPr>
            <p:nvPr/>
          </p:nvSpPr>
          <p:spPr bwMode="auto">
            <a:xfrm>
              <a:off x="8398276" y="4498685"/>
              <a:ext cx="0" cy="1671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" name="Line 18"/>
            <p:cNvSpPr>
              <a:spLocks noChangeShapeType="1"/>
            </p:cNvSpPr>
            <p:nvPr/>
          </p:nvSpPr>
          <p:spPr bwMode="auto">
            <a:xfrm>
              <a:off x="8910242" y="4498685"/>
              <a:ext cx="0" cy="1671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7" name="Rectangle 19"/>
            <p:cNvSpPr>
              <a:spLocks noChangeArrowheads="1"/>
            </p:cNvSpPr>
            <p:nvPr/>
          </p:nvSpPr>
          <p:spPr bwMode="auto">
            <a:xfrm>
              <a:off x="5648705" y="4518375"/>
              <a:ext cx="43281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clingers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" name="Rectangle 20"/>
            <p:cNvSpPr>
              <a:spLocks noChangeArrowheads="1"/>
            </p:cNvSpPr>
            <p:nvPr/>
          </p:nvSpPr>
          <p:spPr bwMode="auto">
            <a:xfrm>
              <a:off x="6153434" y="4622012"/>
              <a:ext cx="56105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burrowers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9" name="Rectangle 21"/>
            <p:cNvSpPr>
              <a:spLocks noChangeArrowheads="1"/>
            </p:cNvSpPr>
            <p:nvPr/>
          </p:nvSpPr>
          <p:spPr bwMode="auto">
            <a:xfrm>
              <a:off x="6717864" y="4518375"/>
              <a:ext cx="33502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divers</a:t>
              </a:r>
            </a:p>
          </p:txBody>
        </p:sp>
        <p:sp>
          <p:nvSpPr>
            <p:cNvPr id="50" name="Rectangle 22"/>
            <p:cNvSpPr>
              <a:spLocks noChangeArrowheads="1"/>
            </p:cNvSpPr>
            <p:nvPr/>
          </p:nvSpPr>
          <p:spPr bwMode="auto">
            <a:xfrm>
              <a:off x="7159276" y="4622012"/>
              <a:ext cx="5674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swimmers</a:t>
              </a:r>
            </a:p>
          </p:txBody>
        </p:sp>
        <p:sp>
          <p:nvSpPr>
            <p:cNvPr id="51" name="Rectangle 23"/>
            <p:cNvSpPr>
              <a:spLocks noChangeArrowheads="1"/>
            </p:cNvSpPr>
            <p:nvPr/>
          </p:nvSpPr>
          <p:spPr bwMode="auto">
            <a:xfrm>
              <a:off x="7698378" y="4518375"/>
              <a:ext cx="53860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sprawlers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2" name="Rectangle 24"/>
            <p:cNvSpPr>
              <a:spLocks noChangeArrowheads="1"/>
            </p:cNvSpPr>
            <p:nvPr/>
          </p:nvSpPr>
          <p:spPr bwMode="auto">
            <a:xfrm>
              <a:off x="8210344" y="4622012"/>
              <a:ext cx="46807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climbers</a:t>
              </a:r>
            </a:p>
          </p:txBody>
        </p:sp>
        <p:sp>
          <p:nvSpPr>
            <p:cNvPr id="53" name="Rectangle 25"/>
            <p:cNvSpPr>
              <a:spLocks noChangeArrowheads="1"/>
            </p:cNvSpPr>
            <p:nvPr/>
          </p:nvSpPr>
          <p:spPr bwMode="auto">
            <a:xfrm>
              <a:off x="6723079" y="4812938"/>
              <a:ext cx="13369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Habitat/locomotion</a:t>
              </a:r>
            </a:p>
          </p:txBody>
        </p:sp>
        <p:sp>
          <p:nvSpPr>
            <p:cNvPr id="54" name="Line 26"/>
            <p:cNvSpPr>
              <a:spLocks noChangeShapeType="1"/>
            </p:cNvSpPr>
            <p:nvPr/>
          </p:nvSpPr>
          <p:spPr bwMode="auto">
            <a:xfrm>
              <a:off x="5308388" y="2237061"/>
              <a:ext cx="360185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5" name="Line 27"/>
            <p:cNvSpPr>
              <a:spLocks noChangeShapeType="1"/>
            </p:cNvSpPr>
            <p:nvPr/>
          </p:nvSpPr>
          <p:spPr bwMode="auto">
            <a:xfrm flipV="1">
              <a:off x="5308388" y="2237061"/>
              <a:ext cx="0" cy="227834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6" name="Line 28"/>
            <p:cNvSpPr>
              <a:spLocks noChangeShapeType="1"/>
            </p:cNvSpPr>
            <p:nvPr/>
          </p:nvSpPr>
          <p:spPr bwMode="auto">
            <a:xfrm flipH="1">
              <a:off x="5308388" y="4515400"/>
              <a:ext cx="1628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7" name="Line 29"/>
            <p:cNvSpPr>
              <a:spLocks noChangeShapeType="1"/>
            </p:cNvSpPr>
            <p:nvPr/>
          </p:nvSpPr>
          <p:spPr bwMode="auto">
            <a:xfrm flipH="1">
              <a:off x="5308388" y="4057392"/>
              <a:ext cx="1628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8" name="Line 30"/>
            <p:cNvSpPr>
              <a:spLocks noChangeShapeType="1"/>
            </p:cNvSpPr>
            <p:nvPr/>
          </p:nvSpPr>
          <p:spPr bwMode="auto">
            <a:xfrm flipH="1">
              <a:off x="5308388" y="3601056"/>
              <a:ext cx="1628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9" name="Line 31"/>
            <p:cNvSpPr>
              <a:spLocks noChangeShapeType="1"/>
            </p:cNvSpPr>
            <p:nvPr/>
          </p:nvSpPr>
          <p:spPr bwMode="auto">
            <a:xfrm flipH="1">
              <a:off x="5308388" y="3151405"/>
              <a:ext cx="1628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0" name="Line 32"/>
            <p:cNvSpPr>
              <a:spLocks noChangeShapeType="1"/>
            </p:cNvSpPr>
            <p:nvPr/>
          </p:nvSpPr>
          <p:spPr bwMode="auto">
            <a:xfrm flipH="1">
              <a:off x="5308388" y="2693397"/>
              <a:ext cx="1628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1" name="Line 33"/>
            <p:cNvSpPr>
              <a:spLocks noChangeShapeType="1"/>
            </p:cNvSpPr>
            <p:nvPr/>
          </p:nvSpPr>
          <p:spPr bwMode="auto">
            <a:xfrm flipH="1">
              <a:off x="5308388" y="2237061"/>
              <a:ext cx="16282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2" name="Rectangle 34"/>
            <p:cNvSpPr>
              <a:spLocks noChangeArrowheads="1"/>
            </p:cNvSpPr>
            <p:nvPr/>
          </p:nvSpPr>
          <p:spPr bwMode="auto">
            <a:xfrm>
              <a:off x="5162104" y="4432280"/>
              <a:ext cx="81408" cy="21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63" name="Rectangle 35"/>
            <p:cNvSpPr>
              <a:spLocks noChangeArrowheads="1"/>
            </p:cNvSpPr>
            <p:nvPr/>
          </p:nvSpPr>
          <p:spPr bwMode="auto">
            <a:xfrm>
              <a:off x="5109641" y="3975944"/>
              <a:ext cx="162816" cy="21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</a:t>
              </a:r>
            </a:p>
          </p:txBody>
        </p:sp>
        <p:sp>
          <p:nvSpPr>
            <p:cNvPr id="64" name="Rectangle 36"/>
            <p:cNvSpPr>
              <a:spLocks noChangeArrowheads="1"/>
            </p:cNvSpPr>
            <p:nvPr/>
          </p:nvSpPr>
          <p:spPr bwMode="auto">
            <a:xfrm>
              <a:off x="5109641" y="3517935"/>
              <a:ext cx="162816" cy="21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</a:t>
              </a:r>
            </a:p>
          </p:txBody>
        </p:sp>
        <p:sp>
          <p:nvSpPr>
            <p:cNvPr id="65" name="Rectangle 37"/>
            <p:cNvSpPr>
              <a:spLocks noChangeArrowheads="1"/>
            </p:cNvSpPr>
            <p:nvPr/>
          </p:nvSpPr>
          <p:spPr bwMode="auto">
            <a:xfrm>
              <a:off x="5109641" y="3059927"/>
              <a:ext cx="162816" cy="21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</a:t>
              </a:r>
            </a:p>
          </p:txBody>
        </p:sp>
        <p:sp>
          <p:nvSpPr>
            <p:cNvPr id="66" name="Rectangle 38"/>
            <p:cNvSpPr>
              <a:spLocks noChangeArrowheads="1"/>
            </p:cNvSpPr>
            <p:nvPr/>
          </p:nvSpPr>
          <p:spPr bwMode="auto">
            <a:xfrm>
              <a:off x="5109641" y="2603591"/>
              <a:ext cx="162816" cy="21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80</a:t>
              </a:r>
            </a:p>
          </p:txBody>
        </p:sp>
        <p:sp>
          <p:nvSpPr>
            <p:cNvPr id="67" name="Rectangle 39"/>
            <p:cNvSpPr>
              <a:spLocks noChangeArrowheads="1"/>
            </p:cNvSpPr>
            <p:nvPr/>
          </p:nvSpPr>
          <p:spPr bwMode="auto">
            <a:xfrm>
              <a:off x="5057178" y="2153940"/>
              <a:ext cx="246033" cy="21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100</a:t>
              </a:r>
            </a:p>
          </p:txBody>
        </p:sp>
        <p:sp>
          <p:nvSpPr>
            <p:cNvPr id="68" name="Rectangle 40"/>
            <p:cNvSpPr>
              <a:spLocks noChangeArrowheads="1"/>
            </p:cNvSpPr>
            <p:nvPr/>
          </p:nvSpPr>
          <p:spPr bwMode="auto">
            <a:xfrm rot="16200000">
              <a:off x="4946579" y="3255219"/>
              <a:ext cx="132053" cy="215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%</a:t>
              </a:r>
            </a:p>
          </p:txBody>
        </p:sp>
        <p:sp>
          <p:nvSpPr>
            <p:cNvPr id="69" name="Line 41"/>
            <p:cNvSpPr>
              <a:spLocks noChangeShapeType="1"/>
            </p:cNvSpPr>
            <p:nvPr/>
          </p:nvSpPr>
          <p:spPr bwMode="auto">
            <a:xfrm flipV="1">
              <a:off x="8910242" y="2237061"/>
              <a:ext cx="0" cy="227834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grpSp>
          <p:nvGrpSpPr>
            <p:cNvPr id="81" name="Grupo 80"/>
            <p:cNvGrpSpPr/>
            <p:nvPr/>
          </p:nvGrpSpPr>
          <p:grpSpPr>
            <a:xfrm>
              <a:off x="6865406" y="2385578"/>
              <a:ext cx="920283" cy="810642"/>
              <a:chOff x="7386204" y="2534600"/>
              <a:chExt cx="920283" cy="810642"/>
            </a:xfrm>
          </p:grpSpPr>
          <p:sp>
            <p:nvSpPr>
              <p:cNvPr id="82" name="Line 42"/>
              <p:cNvSpPr>
                <a:spLocks noChangeShapeType="1"/>
              </p:cNvSpPr>
              <p:nvPr/>
            </p:nvSpPr>
            <p:spPr bwMode="auto">
              <a:xfrm>
                <a:off x="7386204" y="2656583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00B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3" name="Rectangle 43"/>
              <p:cNvSpPr>
                <a:spLocks noChangeArrowheads="1"/>
              </p:cNvSpPr>
              <p:nvPr/>
            </p:nvSpPr>
            <p:spPr bwMode="auto">
              <a:xfrm>
                <a:off x="7633226" y="2534600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1</a:t>
                </a:r>
              </a:p>
            </p:txBody>
          </p:sp>
          <p:sp>
            <p:nvSpPr>
              <p:cNvPr id="84" name="Line 44"/>
              <p:cNvSpPr>
                <a:spLocks noChangeShapeType="1"/>
              </p:cNvSpPr>
              <p:nvPr/>
            </p:nvSpPr>
            <p:spPr bwMode="auto">
              <a:xfrm>
                <a:off x="7386204" y="2862398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5" name="Rectangle 45"/>
              <p:cNvSpPr>
                <a:spLocks noChangeArrowheads="1"/>
              </p:cNvSpPr>
              <p:nvPr/>
            </p:nvSpPr>
            <p:spPr bwMode="auto">
              <a:xfrm>
                <a:off x="7633226" y="2734252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2</a:t>
                </a:r>
              </a:p>
            </p:txBody>
          </p:sp>
          <p:sp>
            <p:nvSpPr>
              <p:cNvPr id="86" name="Line 46"/>
              <p:cNvSpPr>
                <a:spLocks noChangeShapeType="1"/>
              </p:cNvSpPr>
              <p:nvPr/>
            </p:nvSpPr>
            <p:spPr bwMode="auto">
              <a:xfrm>
                <a:off x="7386204" y="3045144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7" name="Rectangle 47"/>
              <p:cNvSpPr>
                <a:spLocks noChangeArrowheads="1"/>
              </p:cNvSpPr>
              <p:nvPr/>
            </p:nvSpPr>
            <p:spPr bwMode="auto">
              <a:xfrm>
                <a:off x="7633226" y="2937422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3</a:t>
                </a:r>
              </a:p>
            </p:txBody>
          </p:sp>
          <p:sp>
            <p:nvSpPr>
              <p:cNvPr id="88" name="Line 48"/>
              <p:cNvSpPr>
                <a:spLocks noChangeShapeType="1"/>
              </p:cNvSpPr>
              <p:nvPr/>
            </p:nvSpPr>
            <p:spPr bwMode="auto">
              <a:xfrm>
                <a:off x="7386204" y="3237520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9" name="Rectangle 49"/>
              <p:cNvSpPr>
                <a:spLocks noChangeArrowheads="1"/>
              </p:cNvSpPr>
              <p:nvPr/>
            </p:nvSpPr>
            <p:spPr bwMode="auto">
              <a:xfrm>
                <a:off x="7633226" y="3129798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4</a:t>
                </a:r>
              </a:p>
            </p:txBody>
          </p:sp>
        </p:grpSp>
      </p:grpSp>
      <p:grpSp>
        <p:nvGrpSpPr>
          <p:cNvPr id="75" name="Grupo 74"/>
          <p:cNvGrpSpPr/>
          <p:nvPr/>
        </p:nvGrpSpPr>
        <p:grpSpPr>
          <a:xfrm>
            <a:off x="740795" y="631471"/>
            <a:ext cx="4403167" cy="2203300"/>
            <a:chOff x="740795" y="631471"/>
            <a:chExt cx="4403167" cy="2203300"/>
          </a:xfrm>
        </p:grpSpPr>
        <p:sp>
          <p:nvSpPr>
            <p:cNvPr id="92" name="Rectangle 6"/>
            <p:cNvSpPr>
              <a:spLocks noChangeArrowheads="1"/>
            </p:cNvSpPr>
            <p:nvPr/>
          </p:nvSpPr>
          <p:spPr bwMode="auto">
            <a:xfrm>
              <a:off x="740795" y="631471"/>
              <a:ext cx="3721422" cy="2203300"/>
            </a:xfrm>
            <a:prstGeom prst="rect">
              <a:avLst/>
            </a:prstGeom>
            <a:noFill/>
            <a:ln w="6350">
              <a:solidFill>
                <a:srgbClr val="004B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2626418" y="2569353"/>
              <a:ext cx="76651" cy="6805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2610180" y="2008550"/>
              <a:ext cx="78568" cy="6805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2628334" y="1070430"/>
              <a:ext cx="78568" cy="69758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Oval 95"/>
            <p:cNvSpPr>
              <a:spLocks noChangeArrowheads="1"/>
            </p:cNvSpPr>
            <p:nvPr/>
          </p:nvSpPr>
          <p:spPr bwMode="auto">
            <a:xfrm>
              <a:off x="3668875" y="1245672"/>
              <a:ext cx="78568" cy="6805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7" name="Oval 96"/>
            <p:cNvSpPr>
              <a:spLocks noChangeArrowheads="1"/>
            </p:cNvSpPr>
            <p:nvPr/>
          </p:nvSpPr>
          <p:spPr bwMode="auto">
            <a:xfrm>
              <a:off x="3218549" y="1301818"/>
              <a:ext cx="76651" cy="6805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8" name="Oval 97"/>
            <p:cNvSpPr>
              <a:spLocks noChangeArrowheads="1"/>
            </p:cNvSpPr>
            <p:nvPr/>
          </p:nvSpPr>
          <p:spPr bwMode="auto">
            <a:xfrm>
              <a:off x="3247293" y="1312027"/>
              <a:ext cx="76651" cy="6805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9" name="Oval 98"/>
            <p:cNvSpPr>
              <a:spLocks noChangeArrowheads="1"/>
            </p:cNvSpPr>
            <p:nvPr/>
          </p:nvSpPr>
          <p:spPr bwMode="auto">
            <a:xfrm>
              <a:off x="3237711" y="934318"/>
              <a:ext cx="76651" cy="69758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0" name="Oval 99"/>
            <p:cNvSpPr>
              <a:spLocks noChangeArrowheads="1"/>
            </p:cNvSpPr>
            <p:nvPr/>
          </p:nvSpPr>
          <p:spPr bwMode="auto">
            <a:xfrm>
              <a:off x="3005842" y="953033"/>
              <a:ext cx="78568" cy="6805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Oval 100"/>
            <p:cNvSpPr>
              <a:spLocks noChangeArrowheads="1"/>
            </p:cNvSpPr>
            <p:nvPr/>
          </p:nvSpPr>
          <p:spPr bwMode="auto">
            <a:xfrm>
              <a:off x="1806248" y="881575"/>
              <a:ext cx="76651" cy="68056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1378917" y="782894"/>
              <a:ext cx="76651" cy="69758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3" name="Oval 102"/>
            <p:cNvSpPr>
              <a:spLocks noChangeArrowheads="1"/>
            </p:cNvSpPr>
            <p:nvPr/>
          </p:nvSpPr>
          <p:spPr bwMode="auto">
            <a:xfrm>
              <a:off x="2938771" y="1036401"/>
              <a:ext cx="78568" cy="69758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Oval 103"/>
            <p:cNvSpPr>
              <a:spLocks noChangeArrowheads="1"/>
            </p:cNvSpPr>
            <p:nvPr/>
          </p:nvSpPr>
          <p:spPr bwMode="auto">
            <a:xfrm>
              <a:off x="2793134" y="1090846"/>
              <a:ext cx="76651" cy="69758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5" name="Oval 104"/>
            <p:cNvSpPr>
              <a:spLocks noChangeArrowheads="1"/>
            </p:cNvSpPr>
            <p:nvPr/>
          </p:nvSpPr>
          <p:spPr bwMode="auto">
            <a:xfrm>
              <a:off x="2041951" y="1136783"/>
              <a:ext cx="78568" cy="69758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Oval 105"/>
            <p:cNvSpPr>
              <a:spLocks noChangeArrowheads="1"/>
            </p:cNvSpPr>
            <p:nvPr/>
          </p:nvSpPr>
          <p:spPr bwMode="auto">
            <a:xfrm>
              <a:off x="1583960" y="891783"/>
              <a:ext cx="76651" cy="6805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Oval 106"/>
            <p:cNvSpPr>
              <a:spLocks noChangeArrowheads="1"/>
            </p:cNvSpPr>
            <p:nvPr/>
          </p:nvSpPr>
          <p:spPr bwMode="auto">
            <a:xfrm>
              <a:off x="2601505" y="1167408"/>
              <a:ext cx="78568" cy="69758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Oval 107"/>
            <p:cNvSpPr>
              <a:spLocks noChangeArrowheads="1"/>
            </p:cNvSpPr>
            <p:nvPr/>
          </p:nvSpPr>
          <p:spPr bwMode="auto">
            <a:xfrm>
              <a:off x="3210883" y="1461749"/>
              <a:ext cx="78568" cy="6805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9" name="Oval 108"/>
            <p:cNvSpPr>
              <a:spLocks noChangeArrowheads="1"/>
            </p:cNvSpPr>
            <p:nvPr/>
          </p:nvSpPr>
          <p:spPr bwMode="auto">
            <a:xfrm>
              <a:off x="3218549" y="1198033"/>
              <a:ext cx="76651" cy="69758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0" name="Oval 109"/>
            <p:cNvSpPr>
              <a:spLocks noChangeArrowheads="1"/>
            </p:cNvSpPr>
            <p:nvPr/>
          </p:nvSpPr>
          <p:spPr bwMode="auto">
            <a:xfrm>
              <a:off x="1819662" y="1260985"/>
              <a:ext cx="76651" cy="6805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1" name="Oval 110"/>
            <p:cNvSpPr>
              <a:spLocks noChangeArrowheads="1"/>
            </p:cNvSpPr>
            <p:nvPr/>
          </p:nvSpPr>
          <p:spPr bwMode="auto">
            <a:xfrm>
              <a:off x="2013207" y="1363069"/>
              <a:ext cx="76651" cy="6805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2" name="Oval 111"/>
            <p:cNvSpPr>
              <a:spLocks noChangeArrowheads="1"/>
            </p:cNvSpPr>
            <p:nvPr/>
          </p:nvSpPr>
          <p:spPr bwMode="auto">
            <a:xfrm>
              <a:off x="2289152" y="1235464"/>
              <a:ext cx="78568" cy="69758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3" name="Oval 112"/>
            <p:cNvSpPr>
              <a:spLocks noChangeArrowheads="1"/>
            </p:cNvSpPr>
            <p:nvPr/>
          </p:nvSpPr>
          <p:spPr bwMode="auto">
            <a:xfrm>
              <a:off x="2750975" y="1305221"/>
              <a:ext cx="76651" cy="69758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4" name="Oval 113"/>
            <p:cNvSpPr>
              <a:spLocks noChangeArrowheads="1"/>
            </p:cNvSpPr>
            <p:nvPr/>
          </p:nvSpPr>
          <p:spPr bwMode="auto">
            <a:xfrm>
              <a:off x="2013207" y="975152"/>
              <a:ext cx="76651" cy="68056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5" name="Oval 114"/>
            <p:cNvSpPr>
              <a:spLocks noChangeArrowheads="1"/>
            </p:cNvSpPr>
            <p:nvPr/>
          </p:nvSpPr>
          <p:spPr bwMode="auto">
            <a:xfrm>
              <a:off x="3490661" y="1029596"/>
              <a:ext cx="76651" cy="6805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6" name="Oval 115"/>
            <p:cNvSpPr>
              <a:spLocks noChangeArrowheads="1"/>
            </p:cNvSpPr>
            <p:nvPr/>
          </p:nvSpPr>
          <p:spPr bwMode="auto">
            <a:xfrm>
              <a:off x="3168725" y="1885394"/>
              <a:ext cx="76651" cy="6805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7" name="Oval 116"/>
            <p:cNvSpPr>
              <a:spLocks noChangeArrowheads="1"/>
            </p:cNvSpPr>
            <p:nvPr/>
          </p:nvSpPr>
          <p:spPr bwMode="auto">
            <a:xfrm>
              <a:off x="2321728" y="1087444"/>
              <a:ext cx="76651" cy="6805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3781936" y="998971"/>
              <a:ext cx="76651" cy="6805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9" name="Oval 118"/>
            <p:cNvSpPr>
              <a:spLocks noChangeArrowheads="1"/>
            </p:cNvSpPr>
            <p:nvPr/>
          </p:nvSpPr>
          <p:spPr bwMode="auto">
            <a:xfrm>
              <a:off x="2354305" y="1708450"/>
              <a:ext cx="76651" cy="6805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0" name="Oval 119"/>
            <p:cNvSpPr>
              <a:spLocks noChangeArrowheads="1"/>
            </p:cNvSpPr>
            <p:nvPr/>
          </p:nvSpPr>
          <p:spPr bwMode="auto">
            <a:xfrm>
              <a:off x="2756725" y="1878589"/>
              <a:ext cx="78568" cy="69758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1" name="Oval 120"/>
            <p:cNvSpPr>
              <a:spLocks noChangeArrowheads="1"/>
            </p:cNvSpPr>
            <p:nvPr/>
          </p:nvSpPr>
          <p:spPr bwMode="auto">
            <a:xfrm>
              <a:off x="2981855" y="1611892"/>
              <a:ext cx="78568" cy="6805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2" name="Oval 121"/>
            <p:cNvSpPr>
              <a:spLocks noChangeArrowheads="1"/>
            </p:cNvSpPr>
            <p:nvPr/>
          </p:nvSpPr>
          <p:spPr bwMode="auto">
            <a:xfrm>
              <a:off x="3180223" y="1415811"/>
              <a:ext cx="78568" cy="69758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3" name="Oval 122"/>
            <p:cNvSpPr>
              <a:spLocks noChangeArrowheads="1"/>
            </p:cNvSpPr>
            <p:nvPr/>
          </p:nvSpPr>
          <p:spPr bwMode="auto">
            <a:xfrm>
              <a:off x="2289152" y="1152096"/>
              <a:ext cx="78568" cy="69758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4" name="Oval 123"/>
            <p:cNvSpPr>
              <a:spLocks noChangeArrowheads="1"/>
            </p:cNvSpPr>
            <p:nvPr/>
          </p:nvSpPr>
          <p:spPr bwMode="auto">
            <a:xfrm>
              <a:off x="3099739" y="1109561"/>
              <a:ext cx="76651" cy="6805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1744928" y="1027894"/>
              <a:ext cx="78568" cy="68056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6" name="Oval 125"/>
            <p:cNvSpPr>
              <a:spLocks noChangeArrowheads="1"/>
            </p:cNvSpPr>
            <p:nvPr/>
          </p:nvSpPr>
          <p:spPr bwMode="auto">
            <a:xfrm>
              <a:off x="3316280" y="2485986"/>
              <a:ext cx="78568" cy="69758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1344423" y="806714"/>
              <a:ext cx="78568" cy="69758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1555215" y="844144"/>
              <a:ext cx="78568" cy="69758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9" name="Oval 128"/>
            <p:cNvSpPr>
              <a:spLocks noChangeArrowheads="1"/>
            </p:cNvSpPr>
            <p:nvPr/>
          </p:nvSpPr>
          <p:spPr bwMode="auto">
            <a:xfrm>
              <a:off x="2091774" y="1720360"/>
              <a:ext cx="76651" cy="68056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0" name="Oval 129"/>
            <p:cNvSpPr>
              <a:spLocks noChangeArrowheads="1"/>
            </p:cNvSpPr>
            <p:nvPr/>
          </p:nvSpPr>
          <p:spPr bwMode="auto">
            <a:xfrm>
              <a:off x="2170342" y="2189944"/>
              <a:ext cx="76651" cy="68056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1" name="Oval 130"/>
            <p:cNvSpPr>
              <a:spLocks noChangeArrowheads="1"/>
            </p:cNvSpPr>
            <p:nvPr/>
          </p:nvSpPr>
          <p:spPr bwMode="auto">
            <a:xfrm>
              <a:off x="3452335" y="1596158"/>
              <a:ext cx="76651" cy="69758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2" name="Oval 131"/>
            <p:cNvSpPr>
              <a:spLocks noChangeArrowheads="1"/>
            </p:cNvSpPr>
            <p:nvPr/>
          </p:nvSpPr>
          <p:spPr bwMode="auto">
            <a:xfrm>
              <a:off x="2812296" y="2353277"/>
              <a:ext cx="76651" cy="69758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3" name="Oval 132"/>
            <p:cNvSpPr>
              <a:spLocks noChangeArrowheads="1"/>
            </p:cNvSpPr>
            <p:nvPr/>
          </p:nvSpPr>
          <p:spPr bwMode="auto">
            <a:xfrm>
              <a:off x="2672409" y="2161020"/>
              <a:ext cx="76651" cy="69758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4" name="Oval 133"/>
            <p:cNvSpPr>
              <a:spLocks noChangeArrowheads="1"/>
            </p:cNvSpPr>
            <p:nvPr/>
          </p:nvSpPr>
          <p:spPr bwMode="auto">
            <a:xfrm>
              <a:off x="1804332" y="1192930"/>
              <a:ext cx="78568" cy="68056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5" name="Oval 134"/>
            <p:cNvSpPr>
              <a:spLocks noChangeArrowheads="1"/>
            </p:cNvSpPr>
            <p:nvPr/>
          </p:nvSpPr>
          <p:spPr bwMode="auto">
            <a:xfrm>
              <a:off x="2754808" y="1082339"/>
              <a:ext cx="78568" cy="69758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6" name="Oval 135"/>
            <p:cNvSpPr>
              <a:spLocks noChangeArrowheads="1"/>
            </p:cNvSpPr>
            <p:nvPr/>
          </p:nvSpPr>
          <p:spPr bwMode="auto">
            <a:xfrm>
              <a:off x="1980630" y="1570638"/>
              <a:ext cx="78568" cy="69758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7" name="Oval 136"/>
            <p:cNvSpPr>
              <a:spLocks noChangeArrowheads="1"/>
            </p:cNvSpPr>
            <p:nvPr/>
          </p:nvSpPr>
          <p:spPr bwMode="auto">
            <a:xfrm>
              <a:off x="3408261" y="1368172"/>
              <a:ext cx="78568" cy="6805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8" name="Oval 137"/>
            <p:cNvSpPr>
              <a:spLocks noChangeArrowheads="1"/>
            </p:cNvSpPr>
            <p:nvPr/>
          </p:nvSpPr>
          <p:spPr bwMode="auto">
            <a:xfrm>
              <a:off x="2321728" y="2616992"/>
              <a:ext cx="76651" cy="6975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9" name="Oval 138"/>
            <p:cNvSpPr>
              <a:spLocks noChangeArrowheads="1"/>
            </p:cNvSpPr>
            <p:nvPr/>
          </p:nvSpPr>
          <p:spPr bwMode="auto">
            <a:xfrm>
              <a:off x="1875235" y="1926228"/>
              <a:ext cx="76651" cy="6805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0" name="Oval 139"/>
            <p:cNvSpPr>
              <a:spLocks noChangeArrowheads="1"/>
            </p:cNvSpPr>
            <p:nvPr/>
          </p:nvSpPr>
          <p:spPr bwMode="auto">
            <a:xfrm>
              <a:off x="3722532" y="919005"/>
              <a:ext cx="78568" cy="6975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1" name="Oval 140"/>
            <p:cNvSpPr>
              <a:spLocks noChangeArrowheads="1"/>
            </p:cNvSpPr>
            <p:nvPr/>
          </p:nvSpPr>
          <p:spPr bwMode="auto">
            <a:xfrm>
              <a:off x="3377601" y="1677825"/>
              <a:ext cx="76651" cy="6975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2" name="Oval 141"/>
            <p:cNvSpPr>
              <a:spLocks noChangeArrowheads="1"/>
            </p:cNvSpPr>
            <p:nvPr/>
          </p:nvSpPr>
          <p:spPr bwMode="auto">
            <a:xfrm>
              <a:off x="3057581" y="2109978"/>
              <a:ext cx="76651" cy="6805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3" name="Oval 142"/>
            <p:cNvSpPr>
              <a:spLocks noChangeArrowheads="1"/>
            </p:cNvSpPr>
            <p:nvPr/>
          </p:nvSpPr>
          <p:spPr bwMode="auto">
            <a:xfrm>
              <a:off x="3132316" y="1524700"/>
              <a:ext cx="76651" cy="6975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4" name="Oval 143"/>
            <p:cNvSpPr>
              <a:spLocks noChangeArrowheads="1"/>
            </p:cNvSpPr>
            <p:nvPr/>
          </p:nvSpPr>
          <p:spPr bwMode="auto">
            <a:xfrm>
              <a:off x="3142449" y="1694167"/>
              <a:ext cx="78568" cy="6975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5" name="Oval 144"/>
            <p:cNvSpPr>
              <a:spLocks noChangeArrowheads="1"/>
            </p:cNvSpPr>
            <p:nvPr/>
          </p:nvSpPr>
          <p:spPr bwMode="auto">
            <a:xfrm>
              <a:off x="1720015" y="949630"/>
              <a:ext cx="78568" cy="6805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6" name="Oval 145"/>
            <p:cNvSpPr>
              <a:spLocks noChangeArrowheads="1"/>
            </p:cNvSpPr>
            <p:nvPr/>
          </p:nvSpPr>
          <p:spPr bwMode="auto">
            <a:xfrm>
              <a:off x="3103572" y="1128277"/>
              <a:ext cx="78568" cy="6805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7" name="Oval 146"/>
            <p:cNvSpPr>
              <a:spLocks noChangeArrowheads="1"/>
            </p:cNvSpPr>
            <p:nvPr/>
          </p:nvSpPr>
          <p:spPr bwMode="auto">
            <a:xfrm>
              <a:off x="1465150" y="781193"/>
              <a:ext cx="78568" cy="68056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8" name="Oval 147"/>
            <p:cNvSpPr>
              <a:spLocks noChangeArrowheads="1"/>
            </p:cNvSpPr>
            <p:nvPr/>
          </p:nvSpPr>
          <p:spPr bwMode="auto">
            <a:xfrm>
              <a:off x="2335143" y="2145708"/>
              <a:ext cx="76651" cy="6805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9" name="Oval 148"/>
            <p:cNvSpPr>
              <a:spLocks noChangeArrowheads="1"/>
            </p:cNvSpPr>
            <p:nvPr/>
          </p:nvSpPr>
          <p:spPr bwMode="auto">
            <a:xfrm>
              <a:off x="2619991" y="1515526"/>
              <a:ext cx="78568" cy="6805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0" name="Oval 149"/>
            <p:cNvSpPr>
              <a:spLocks noChangeArrowheads="1"/>
            </p:cNvSpPr>
            <p:nvPr/>
          </p:nvSpPr>
          <p:spPr bwMode="auto">
            <a:xfrm>
              <a:off x="2376199" y="1011418"/>
              <a:ext cx="76651" cy="6805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1" name="Oval 150"/>
            <p:cNvSpPr>
              <a:spLocks noChangeArrowheads="1"/>
            </p:cNvSpPr>
            <p:nvPr/>
          </p:nvSpPr>
          <p:spPr bwMode="auto">
            <a:xfrm>
              <a:off x="3249209" y="1175916"/>
              <a:ext cx="76651" cy="69758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2" name="Oval 151"/>
            <p:cNvSpPr>
              <a:spLocks noChangeArrowheads="1"/>
            </p:cNvSpPr>
            <p:nvPr/>
          </p:nvSpPr>
          <p:spPr bwMode="auto">
            <a:xfrm>
              <a:off x="3174475" y="1444735"/>
              <a:ext cx="76651" cy="6805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3" name="Oval 152"/>
            <p:cNvSpPr>
              <a:spLocks noChangeArrowheads="1"/>
            </p:cNvSpPr>
            <p:nvPr/>
          </p:nvSpPr>
          <p:spPr bwMode="auto">
            <a:xfrm>
              <a:off x="3036503" y="1454944"/>
              <a:ext cx="78568" cy="69758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4" name="Oval 153"/>
            <p:cNvSpPr>
              <a:spLocks noChangeArrowheads="1"/>
            </p:cNvSpPr>
            <p:nvPr/>
          </p:nvSpPr>
          <p:spPr bwMode="auto">
            <a:xfrm>
              <a:off x="3111236" y="1114666"/>
              <a:ext cx="76651" cy="69758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5" name="Oval 154"/>
            <p:cNvSpPr>
              <a:spLocks noChangeArrowheads="1"/>
            </p:cNvSpPr>
            <p:nvPr/>
          </p:nvSpPr>
          <p:spPr bwMode="auto">
            <a:xfrm>
              <a:off x="3095906" y="1315429"/>
              <a:ext cx="78568" cy="6805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6" name="Oval 155"/>
            <p:cNvSpPr>
              <a:spLocks noChangeArrowheads="1"/>
            </p:cNvSpPr>
            <p:nvPr/>
          </p:nvSpPr>
          <p:spPr bwMode="auto">
            <a:xfrm>
              <a:off x="2795984" y="1373748"/>
              <a:ext cx="78568" cy="69758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3490661" y="1204839"/>
              <a:ext cx="78568" cy="69758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8" name="Oval 157"/>
            <p:cNvSpPr>
              <a:spLocks noChangeArrowheads="1"/>
            </p:cNvSpPr>
            <p:nvPr/>
          </p:nvSpPr>
          <p:spPr bwMode="auto">
            <a:xfrm>
              <a:off x="1994044" y="1162305"/>
              <a:ext cx="76651" cy="68056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9" name="Rectangle 86"/>
            <p:cNvSpPr>
              <a:spLocks noChangeArrowheads="1"/>
            </p:cNvSpPr>
            <p:nvPr/>
          </p:nvSpPr>
          <p:spPr bwMode="auto">
            <a:xfrm>
              <a:off x="2706380" y="2513087"/>
              <a:ext cx="599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0" name="Rectangle 87"/>
            <p:cNvSpPr>
              <a:spLocks noChangeArrowheads="1"/>
            </p:cNvSpPr>
            <p:nvPr/>
          </p:nvSpPr>
          <p:spPr bwMode="auto">
            <a:xfrm>
              <a:off x="2536872" y="1985477"/>
              <a:ext cx="7997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61" name="Rectangle 89"/>
            <p:cNvSpPr>
              <a:spLocks noChangeArrowheads="1"/>
            </p:cNvSpPr>
            <p:nvPr/>
          </p:nvSpPr>
          <p:spPr bwMode="auto">
            <a:xfrm>
              <a:off x="3714186" y="1126885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2" name="Rectangle 90"/>
            <p:cNvSpPr>
              <a:spLocks noChangeArrowheads="1"/>
            </p:cNvSpPr>
            <p:nvPr/>
          </p:nvSpPr>
          <p:spPr bwMode="auto">
            <a:xfrm>
              <a:off x="3277357" y="1230823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63" name="Rectangle 92"/>
            <p:cNvSpPr>
              <a:spLocks noChangeArrowheads="1"/>
            </p:cNvSpPr>
            <p:nvPr/>
          </p:nvSpPr>
          <p:spPr bwMode="auto">
            <a:xfrm>
              <a:off x="3287483" y="907668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64" name="Rectangle 93"/>
            <p:cNvSpPr>
              <a:spLocks noChangeArrowheads="1"/>
            </p:cNvSpPr>
            <p:nvPr/>
          </p:nvSpPr>
          <p:spPr bwMode="auto">
            <a:xfrm>
              <a:off x="2955673" y="905138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5" name="Rectangle 94"/>
            <p:cNvSpPr>
              <a:spLocks noChangeArrowheads="1"/>
            </p:cNvSpPr>
            <p:nvPr/>
          </p:nvSpPr>
          <p:spPr bwMode="auto">
            <a:xfrm>
              <a:off x="1882900" y="838590"/>
              <a:ext cx="36894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6" name="Rectangle 95"/>
            <p:cNvSpPr>
              <a:spLocks noChangeArrowheads="1"/>
            </p:cNvSpPr>
            <p:nvPr/>
          </p:nvSpPr>
          <p:spPr bwMode="auto">
            <a:xfrm>
              <a:off x="1295265" y="742185"/>
              <a:ext cx="50729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67" name="Rectangle 97"/>
            <p:cNvSpPr>
              <a:spLocks noChangeArrowheads="1"/>
            </p:cNvSpPr>
            <p:nvPr/>
          </p:nvSpPr>
          <p:spPr bwMode="auto">
            <a:xfrm>
              <a:off x="2841211" y="1098369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68" name="Rectangle 98"/>
            <p:cNvSpPr>
              <a:spLocks noChangeArrowheads="1"/>
            </p:cNvSpPr>
            <p:nvPr/>
          </p:nvSpPr>
          <p:spPr bwMode="auto">
            <a:xfrm>
              <a:off x="2114174" y="1081600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69" name="Rectangle 99"/>
            <p:cNvSpPr>
              <a:spLocks noChangeArrowheads="1"/>
            </p:cNvSpPr>
            <p:nvPr/>
          </p:nvSpPr>
          <p:spPr bwMode="auto">
            <a:xfrm>
              <a:off x="1528028" y="911258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0" name="Rectangle 100"/>
            <p:cNvSpPr>
              <a:spLocks noChangeArrowheads="1"/>
            </p:cNvSpPr>
            <p:nvPr/>
          </p:nvSpPr>
          <p:spPr bwMode="auto">
            <a:xfrm>
              <a:off x="2649676" y="1154253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1" name="Rectangle 101"/>
            <p:cNvSpPr>
              <a:spLocks noChangeArrowheads="1"/>
            </p:cNvSpPr>
            <p:nvPr/>
          </p:nvSpPr>
          <p:spPr bwMode="auto">
            <a:xfrm>
              <a:off x="3281716" y="1391862"/>
              <a:ext cx="5967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72" name="Rectangle 102"/>
            <p:cNvSpPr>
              <a:spLocks noChangeArrowheads="1"/>
            </p:cNvSpPr>
            <p:nvPr/>
          </p:nvSpPr>
          <p:spPr bwMode="auto">
            <a:xfrm>
              <a:off x="3183065" y="1204064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3" name="Rectangle 103"/>
            <p:cNvSpPr>
              <a:spLocks noChangeArrowheads="1"/>
            </p:cNvSpPr>
            <p:nvPr/>
          </p:nvSpPr>
          <p:spPr bwMode="auto">
            <a:xfrm>
              <a:off x="1764259" y="1279700"/>
              <a:ext cx="33204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74" name="Rectangle 104"/>
            <p:cNvSpPr>
              <a:spLocks noChangeArrowheads="1"/>
            </p:cNvSpPr>
            <p:nvPr/>
          </p:nvSpPr>
          <p:spPr bwMode="auto">
            <a:xfrm>
              <a:off x="1953247" y="1373748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5" name="Rectangle 105"/>
            <p:cNvSpPr>
              <a:spLocks noChangeArrowheads="1"/>
            </p:cNvSpPr>
            <p:nvPr/>
          </p:nvSpPr>
          <p:spPr bwMode="auto">
            <a:xfrm>
              <a:off x="2240814" y="1249343"/>
              <a:ext cx="36894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6" name="Rectangle 106"/>
            <p:cNvSpPr>
              <a:spLocks noChangeArrowheads="1"/>
            </p:cNvSpPr>
            <p:nvPr/>
          </p:nvSpPr>
          <p:spPr bwMode="auto">
            <a:xfrm>
              <a:off x="2699679" y="1228452"/>
              <a:ext cx="4878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77" name="Rectangle 107"/>
            <p:cNvSpPr>
              <a:spLocks noChangeArrowheads="1"/>
            </p:cNvSpPr>
            <p:nvPr/>
          </p:nvSpPr>
          <p:spPr bwMode="auto">
            <a:xfrm>
              <a:off x="2103362" y="940674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178" name="Rectangle 108"/>
            <p:cNvSpPr>
              <a:spLocks noChangeArrowheads="1"/>
            </p:cNvSpPr>
            <p:nvPr/>
          </p:nvSpPr>
          <p:spPr bwMode="auto">
            <a:xfrm>
              <a:off x="3428236" y="968218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79" name="Rectangle 109"/>
            <p:cNvSpPr>
              <a:spLocks noChangeArrowheads="1"/>
            </p:cNvSpPr>
            <p:nvPr/>
          </p:nvSpPr>
          <p:spPr bwMode="auto">
            <a:xfrm>
              <a:off x="3099739" y="1840124"/>
              <a:ext cx="878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80" name="Rectangle 110"/>
            <p:cNvSpPr>
              <a:spLocks noChangeArrowheads="1"/>
            </p:cNvSpPr>
            <p:nvPr/>
          </p:nvSpPr>
          <p:spPr bwMode="auto">
            <a:xfrm>
              <a:off x="2244860" y="1034922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1" name="Rectangle 111"/>
            <p:cNvSpPr>
              <a:spLocks noChangeArrowheads="1"/>
            </p:cNvSpPr>
            <p:nvPr/>
          </p:nvSpPr>
          <p:spPr bwMode="auto">
            <a:xfrm>
              <a:off x="3704617" y="983553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82" name="Rectangle 112"/>
            <p:cNvSpPr>
              <a:spLocks noChangeArrowheads="1"/>
            </p:cNvSpPr>
            <p:nvPr/>
          </p:nvSpPr>
          <p:spPr bwMode="auto">
            <a:xfrm>
              <a:off x="2413498" y="1692000"/>
              <a:ext cx="9527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83" name="Rectangle 113"/>
            <p:cNvSpPr>
              <a:spLocks noChangeArrowheads="1"/>
            </p:cNvSpPr>
            <p:nvPr/>
          </p:nvSpPr>
          <p:spPr bwMode="auto">
            <a:xfrm>
              <a:off x="2812849" y="1776453"/>
              <a:ext cx="878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184" name="Rectangle 114"/>
            <p:cNvSpPr>
              <a:spLocks noChangeArrowheads="1"/>
            </p:cNvSpPr>
            <p:nvPr/>
          </p:nvSpPr>
          <p:spPr bwMode="auto">
            <a:xfrm>
              <a:off x="3025035" y="1609931"/>
              <a:ext cx="6724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85" name="Rectangle 115"/>
            <p:cNvSpPr>
              <a:spLocks noChangeArrowheads="1"/>
            </p:cNvSpPr>
            <p:nvPr/>
          </p:nvSpPr>
          <p:spPr bwMode="auto">
            <a:xfrm>
              <a:off x="3133998" y="1345821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186" name="Rectangle 116"/>
            <p:cNvSpPr>
              <a:spLocks noChangeArrowheads="1"/>
            </p:cNvSpPr>
            <p:nvPr/>
          </p:nvSpPr>
          <p:spPr bwMode="auto">
            <a:xfrm>
              <a:off x="2236569" y="1143115"/>
              <a:ext cx="36894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87" name="Rectangle 117"/>
            <p:cNvSpPr>
              <a:spLocks noChangeArrowheads="1"/>
            </p:cNvSpPr>
            <p:nvPr/>
          </p:nvSpPr>
          <p:spPr bwMode="auto">
            <a:xfrm>
              <a:off x="3091144" y="990824"/>
              <a:ext cx="4878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88" name="Rectangle 118"/>
            <p:cNvSpPr>
              <a:spLocks noChangeArrowheads="1"/>
            </p:cNvSpPr>
            <p:nvPr/>
          </p:nvSpPr>
          <p:spPr bwMode="auto">
            <a:xfrm>
              <a:off x="1685521" y="1041456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89" name="Rectangle 119"/>
            <p:cNvSpPr>
              <a:spLocks noChangeArrowheads="1"/>
            </p:cNvSpPr>
            <p:nvPr/>
          </p:nvSpPr>
          <p:spPr bwMode="auto">
            <a:xfrm>
              <a:off x="3242366" y="2451144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0" name="Rectangle 120"/>
            <p:cNvSpPr>
              <a:spLocks noChangeArrowheads="1"/>
            </p:cNvSpPr>
            <p:nvPr/>
          </p:nvSpPr>
          <p:spPr bwMode="auto">
            <a:xfrm>
              <a:off x="1377363" y="838590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91" name="Rectangle 121"/>
            <p:cNvSpPr>
              <a:spLocks noChangeArrowheads="1"/>
            </p:cNvSpPr>
            <p:nvPr/>
          </p:nvSpPr>
          <p:spPr bwMode="auto">
            <a:xfrm>
              <a:off x="1638555" y="831984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2" name="Rectangle 122"/>
            <p:cNvSpPr>
              <a:spLocks noChangeArrowheads="1"/>
            </p:cNvSpPr>
            <p:nvPr/>
          </p:nvSpPr>
          <p:spPr bwMode="auto">
            <a:xfrm>
              <a:off x="2091495" y="1747097"/>
              <a:ext cx="66184" cy="15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93" name="Rectangle 123"/>
            <p:cNvSpPr>
              <a:spLocks noChangeArrowheads="1"/>
            </p:cNvSpPr>
            <p:nvPr/>
          </p:nvSpPr>
          <p:spPr bwMode="auto">
            <a:xfrm>
              <a:off x="2217280" y="2086653"/>
              <a:ext cx="6510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96" name="Rectangle 126"/>
            <p:cNvSpPr>
              <a:spLocks noChangeArrowheads="1"/>
            </p:cNvSpPr>
            <p:nvPr/>
          </p:nvSpPr>
          <p:spPr bwMode="auto">
            <a:xfrm>
              <a:off x="2741487" y="2119878"/>
              <a:ext cx="878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197" name="Rectangle 127"/>
            <p:cNvSpPr>
              <a:spLocks noChangeArrowheads="1"/>
            </p:cNvSpPr>
            <p:nvPr/>
          </p:nvSpPr>
          <p:spPr bwMode="auto">
            <a:xfrm>
              <a:off x="1752492" y="1185453"/>
              <a:ext cx="36894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8" name="Rectangle 128"/>
            <p:cNvSpPr>
              <a:spLocks noChangeArrowheads="1"/>
            </p:cNvSpPr>
            <p:nvPr/>
          </p:nvSpPr>
          <p:spPr bwMode="auto">
            <a:xfrm>
              <a:off x="2781198" y="974193"/>
              <a:ext cx="4878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99" name="Rectangle 129"/>
            <p:cNvSpPr>
              <a:spLocks noChangeArrowheads="1"/>
            </p:cNvSpPr>
            <p:nvPr/>
          </p:nvSpPr>
          <p:spPr bwMode="auto">
            <a:xfrm>
              <a:off x="1904001" y="1520396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00" name="Rectangle 130"/>
            <p:cNvSpPr>
              <a:spLocks noChangeArrowheads="1"/>
            </p:cNvSpPr>
            <p:nvPr/>
          </p:nvSpPr>
          <p:spPr bwMode="auto">
            <a:xfrm>
              <a:off x="3480272" y="1296804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201" name="Rectangle 131"/>
            <p:cNvSpPr>
              <a:spLocks noChangeArrowheads="1"/>
            </p:cNvSpPr>
            <p:nvPr/>
          </p:nvSpPr>
          <p:spPr bwMode="auto">
            <a:xfrm>
              <a:off x="2356800" y="2507561"/>
              <a:ext cx="599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2" name="Rectangle 132"/>
            <p:cNvSpPr>
              <a:spLocks noChangeArrowheads="1"/>
            </p:cNvSpPr>
            <p:nvPr/>
          </p:nvSpPr>
          <p:spPr bwMode="auto">
            <a:xfrm>
              <a:off x="1931492" y="1931582"/>
              <a:ext cx="8592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3" name="Rectangle 133"/>
            <p:cNvSpPr>
              <a:spLocks noChangeArrowheads="1"/>
            </p:cNvSpPr>
            <p:nvPr/>
          </p:nvSpPr>
          <p:spPr bwMode="auto">
            <a:xfrm>
              <a:off x="3646042" y="870733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04" name="Rectangle 134"/>
            <p:cNvSpPr>
              <a:spLocks noChangeArrowheads="1"/>
            </p:cNvSpPr>
            <p:nvPr/>
          </p:nvSpPr>
          <p:spPr bwMode="auto">
            <a:xfrm>
              <a:off x="3343146" y="1557504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05" name="Rectangle 135"/>
            <p:cNvSpPr>
              <a:spLocks noChangeArrowheads="1"/>
            </p:cNvSpPr>
            <p:nvPr/>
          </p:nvSpPr>
          <p:spPr bwMode="auto">
            <a:xfrm>
              <a:off x="2991561" y="2011822"/>
              <a:ext cx="878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06" name="Rectangle 136"/>
            <p:cNvSpPr>
              <a:spLocks noChangeArrowheads="1"/>
            </p:cNvSpPr>
            <p:nvPr/>
          </p:nvSpPr>
          <p:spPr bwMode="auto">
            <a:xfrm>
              <a:off x="3179346" y="1506549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07" name="Rectangle 137"/>
            <p:cNvSpPr>
              <a:spLocks noChangeArrowheads="1"/>
            </p:cNvSpPr>
            <p:nvPr/>
          </p:nvSpPr>
          <p:spPr bwMode="auto">
            <a:xfrm>
              <a:off x="3089401" y="1716834"/>
              <a:ext cx="878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08" name="Rectangle 138"/>
            <p:cNvSpPr>
              <a:spLocks noChangeArrowheads="1"/>
            </p:cNvSpPr>
            <p:nvPr/>
          </p:nvSpPr>
          <p:spPr bwMode="auto">
            <a:xfrm>
              <a:off x="1626118" y="958138"/>
              <a:ext cx="36894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9" name="Rectangle 139"/>
            <p:cNvSpPr>
              <a:spLocks noChangeArrowheads="1"/>
            </p:cNvSpPr>
            <p:nvPr/>
          </p:nvSpPr>
          <p:spPr bwMode="auto">
            <a:xfrm>
              <a:off x="3021614" y="1130014"/>
              <a:ext cx="4878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0" name="Rectangle 140"/>
            <p:cNvSpPr>
              <a:spLocks noChangeArrowheads="1"/>
            </p:cNvSpPr>
            <p:nvPr/>
          </p:nvSpPr>
          <p:spPr bwMode="auto">
            <a:xfrm>
              <a:off x="1528238" y="736608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11" name="Rectangle 141"/>
            <p:cNvSpPr>
              <a:spLocks noChangeArrowheads="1"/>
            </p:cNvSpPr>
            <p:nvPr/>
          </p:nvSpPr>
          <p:spPr bwMode="auto">
            <a:xfrm>
              <a:off x="2339454" y="2048496"/>
              <a:ext cx="8327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2" name="Rectangle 142"/>
            <p:cNvSpPr>
              <a:spLocks noChangeArrowheads="1"/>
            </p:cNvSpPr>
            <p:nvPr/>
          </p:nvSpPr>
          <p:spPr bwMode="auto">
            <a:xfrm>
              <a:off x="2679797" y="1525087"/>
              <a:ext cx="878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13" name="Rectangle 143"/>
            <p:cNvSpPr>
              <a:spLocks noChangeArrowheads="1"/>
            </p:cNvSpPr>
            <p:nvPr/>
          </p:nvSpPr>
          <p:spPr bwMode="auto">
            <a:xfrm>
              <a:off x="2302371" y="932216"/>
              <a:ext cx="5493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214" name="Rectangle 144"/>
            <p:cNvSpPr>
              <a:spLocks noChangeArrowheads="1"/>
            </p:cNvSpPr>
            <p:nvPr/>
          </p:nvSpPr>
          <p:spPr bwMode="auto">
            <a:xfrm>
              <a:off x="3323294" y="1126885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15" name="Rectangle 145"/>
            <p:cNvSpPr>
              <a:spLocks noChangeArrowheads="1"/>
            </p:cNvSpPr>
            <p:nvPr/>
          </p:nvSpPr>
          <p:spPr bwMode="auto">
            <a:xfrm>
              <a:off x="3140445" y="1418820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16" name="Rectangle 146"/>
            <p:cNvSpPr>
              <a:spLocks noChangeArrowheads="1"/>
            </p:cNvSpPr>
            <p:nvPr/>
          </p:nvSpPr>
          <p:spPr bwMode="auto">
            <a:xfrm>
              <a:off x="2975415" y="1398654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17" name="Rectangle 147"/>
            <p:cNvSpPr>
              <a:spLocks noChangeArrowheads="1"/>
            </p:cNvSpPr>
            <p:nvPr/>
          </p:nvSpPr>
          <p:spPr bwMode="auto">
            <a:xfrm>
              <a:off x="3187060" y="1053159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8" name="Rectangle 148"/>
            <p:cNvSpPr>
              <a:spLocks noChangeArrowheads="1"/>
            </p:cNvSpPr>
            <p:nvPr/>
          </p:nvSpPr>
          <p:spPr bwMode="auto">
            <a:xfrm>
              <a:off x="3029356" y="1271915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19" name="Rectangle 149"/>
            <p:cNvSpPr>
              <a:spLocks noChangeArrowheads="1"/>
            </p:cNvSpPr>
            <p:nvPr/>
          </p:nvSpPr>
          <p:spPr bwMode="auto">
            <a:xfrm>
              <a:off x="2854234" y="1295511"/>
              <a:ext cx="6225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20" name="Rectangle 150"/>
            <p:cNvSpPr>
              <a:spLocks noChangeArrowheads="1"/>
            </p:cNvSpPr>
            <p:nvPr/>
          </p:nvSpPr>
          <p:spPr bwMode="auto">
            <a:xfrm>
              <a:off x="3559436" y="1103097"/>
              <a:ext cx="4878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1" name="Rectangle 151"/>
            <p:cNvSpPr>
              <a:spLocks noChangeArrowheads="1"/>
            </p:cNvSpPr>
            <p:nvPr/>
          </p:nvSpPr>
          <p:spPr bwMode="auto">
            <a:xfrm>
              <a:off x="1965136" y="1203938"/>
              <a:ext cx="43351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22" name="Rectangle 152"/>
            <p:cNvSpPr>
              <a:spLocks noChangeArrowheads="1"/>
            </p:cNvSpPr>
            <p:nvPr/>
          </p:nvSpPr>
          <p:spPr bwMode="auto">
            <a:xfrm>
              <a:off x="3954547" y="2686072"/>
              <a:ext cx="287771" cy="75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i="1" u="none" strike="noStrike" cap="none" normalizeH="0" baseline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Stress: 0,1</a:t>
              </a:r>
            </a:p>
          </p:txBody>
        </p:sp>
        <p:sp>
          <p:nvSpPr>
            <p:cNvPr id="223" name="Rectangle 124"/>
            <p:cNvSpPr>
              <a:spLocks noChangeArrowheads="1"/>
            </p:cNvSpPr>
            <p:nvPr/>
          </p:nvSpPr>
          <p:spPr bwMode="auto">
            <a:xfrm>
              <a:off x="3537350" y="1495764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4" name="Rectangle 125"/>
            <p:cNvSpPr>
              <a:spLocks noChangeArrowheads="1"/>
            </p:cNvSpPr>
            <p:nvPr/>
          </p:nvSpPr>
          <p:spPr bwMode="auto">
            <a:xfrm>
              <a:off x="2870838" y="2279871"/>
              <a:ext cx="6724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25" name="Rectangle 96"/>
            <p:cNvSpPr>
              <a:spLocks noChangeArrowheads="1"/>
            </p:cNvSpPr>
            <p:nvPr/>
          </p:nvSpPr>
          <p:spPr bwMode="auto">
            <a:xfrm>
              <a:off x="2889035" y="990209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26" name="Rectangle 138"/>
            <p:cNvSpPr>
              <a:spLocks noChangeArrowheads="1"/>
            </p:cNvSpPr>
            <p:nvPr/>
          </p:nvSpPr>
          <p:spPr bwMode="auto">
            <a:xfrm>
              <a:off x="1805049" y="954734"/>
              <a:ext cx="36894" cy="7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7" name="Rectangle 91"/>
            <p:cNvSpPr>
              <a:spLocks noChangeArrowheads="1"/>
            </p:cNvSpPr>
            <p:nvPr/>
          </p:nvSpPr>
          <p:spPr bwMode="auto">
            <a:xfrm>
              <a:off x="3328097" y="1289553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28" name="Rectangle 88"/>
            <p:cNvSpPr>
              <a:spLocks noChangeArrowheads="1"/>
            </p:cNvSpPr>
            <p:nvPr/>
          </p:nvSpPr>
          <p:spPr bwMode="auto">
            <a:xfrm>
              <a:off x="2642315" y="963965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grpSp>
          <p:nvGrpSpPr>
            <p:cNvPr id="233" name="Grupo 232"/>
            <p:cNvGrpSpPr/>
            <p:nvPr/>
          </p:nvGrpSpPr>
          <p:grpSpPr>
            <a:xfrm>
              <a:off x="4558553" y="744689"/>
              <a:ext cx="585409" cy="1310706"/>
              <a:chOff x="4558553" y="744689"/>
              <a:chExt cx="585409" cy="1310706"/>
            </a:xfrm>
          </p:grpSpPr>
          <p:grpSp>
            <p:nvGrpSpPr>
              <p:cNvPr id="234" name="Grupo 233"/>
              <p:cNvGrpSpPr/>
              <p:nvPr/>
            </p:nvGrpSpPr>
            <p:grpSpPr>
              <a:xfrm>
                <a:off x="4579213" y="744689"/>
                <a:ext cx="564630" cy="184666"/>
                <a:chOff x="4579213" y="744689"/>
                <a:chExt cx="564630" cy="184666"/>
              </a:xfrm>
            </p:grpSpPr>
            <p:sp>
              <p:nvSpPr>
                <p:cNvPr id="250" name="Oval 249"/>
                <p:cNvSpPr>
                  <a:spLocks noChangeAspect="1" noChangeArrowheads="1"/>
                </p:cNvSpPr>
                <p:nvPr/>
              </p:nvSpPr>
              <p:spPr bwMode="auto">
                <a:xfrm>
                  <a:off x="4579213" y="794930"/>
                  <a:ext cx="111933" cy="111933"/>
                </a:xfrm>
                <a:prstGeom prst="ellipse">
                  <a:avLst/>
                </a:prstGeom>
                <a:solidFill>
                  <a:srgbClr val="00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51" name="Rectangle 10"/>
                <p:cNvSpPr>
                  <a:spLocks noChangeArrowheads="1"/>
                </p:cNvSpPr>
                <p:nvPr/>
              </p:nvSpPr>
              <p:spPr bwMode="auto">
                <a:xfrm>
                  <a:off x="4754313" y="744689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dec'15</a:t>
                  </a:r>
                </a:p>
              </p:txBody>
            </p:sp>
          </p:grpSp>
          <p:grpSp>
            <p:nvGrpSpPr>
              <p:cNvPr id="235" name="Grupo 234"/>
              <p:cNvGrpSpPr/>
              <p:nvPr/>
            </p:nvGrpSpPr>
            <p:grpSpPr>
              <a:xfrm>
                <a:off x="4560699" y="977660"/>
                <a:ext cx="579057" cy="184666"/>
                <a:chOff x="5321501" y="752175"/>
                <a:chExt cx="579057" cy="184666"/>
              </a:xfrm>
            </p:grpSpPr>
            <p:sp>
              <p:nvSpPr>
                <p:cNvPr id="248" name="Oval 247"/>
                <p:cNvSpPr>
                  <a:spLocks noChangeAspect="1" noChangeArrowheads="1"/>
                </p:cNvSpPr>
                <p:nvPr/>
              </p:nvSpPr>
              <p:spPr bwMode="auto">
                <a:xfrm>
                  <a:off x="5321501" y="800828"/>
                  <a:ext cx="111933" cy="114730"/>
                </a:xfrm>
                <a:prstGeom prst="ellipse">
                  <a:avLst/>
                </a:prstGeom>
                <a:solidFill>
                  <a:srgbClr val="FF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49" name="Rectangle 12"/>
                <p:cNvSpPr>
                  <a:spLocks noChangeArrowheads="1"/>
                </p:cNvSpPr>
                <p:nvPr/>
              </p:nvSpPr>
              <p:spPr bwMode="auto">
                <a:xfrm>
                  <a:off x="5496601" y="752175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mar'16</a:t>
                  </a:r>
                </a:p>
              </p:txBody>
            </p:sp>
          </p:grpSp>
          <p:grpSp>
            <p:nvGrpSpPr>
              <p:cNvPr id="236" name="Grupo 235"/>
              <p:cNvGrpSpPr/>
              <p:nvPr/>
            </p:nvGrpSpPr>
            <p:grpSpPr>
              <a:xfrm>
                <a:off x="4560613" y="1454218"/>
                <a:ext cx="564630" cy="184666"/>
                <a:chOff x="6798122" y="748362"/>
                <a:chExt cx="564630" cy="184666"/>
              </a:xfrm>
            </p:grpSpPr>
            <p:sp>
              <p:nvSpPr>
                <p:cNvPr id="246" name="Oval 245"/>
                <p:cNvSpPr>
                  <a:spLocks noChangeAspect="1" noChangeArrowheads="1"/>
                </p:cNvSpPr>
                <p:nvPr/>
              </p:nvSpPr>
              <p:spPr bwMode="auto">
                <a:xfrm>
                  <a:off x="6798122" y="797015"/>
                  <a:ext cx="111933" cy="114730"/>
                </a:xfrm>
                <a:prstGeom prst="ellipse">
                  <a:avLst/>
                </a:prstGeom>
                <a:solidFill>
                  <a:schemeClr val="accent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47" name="Rectangle 16"/>
                <p:cNvSpPr>
                  <a:spLocks noChangeArrowheads="1"/>
                </p:cNvSpPr>
                <p:nvPr/>
              </p:nvSpPr>
              <p:spPr bwMode="auto">
                <a:xfrm>
                  <a:off x="6973222" y="748362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sep'16</a:t>
                  </a:r>
                </a:p>
              </p:txBody>
            </p:sp>
          </p:grpSp>
          <p:grpSp>
            <p:nvGrpSpPr>
              <p:cNvPr id="237" name="Grupo 236"/>
              <p:cNvGrpSpPr/>
              <p:nvPr/>
            </p:nvGrpSpPr>
            <p:grpSpPr>
              <a:xfrm>
                <a:off x="4575400" y="1657873"/>
                <a:ext cx="564630" cy="184666"/>
                <a:chOff x="7515872" y="767420"/>
                <a:chExt cx="564630" cy="184666"/>
              </a:xfrm>
            </p:grpSpPr>
            <p:sp>
              <p:nvSpPr>
                <p:cNvPr id="244" name="Oval 243"/>
                <p:cNvSpPr>
                  <a:spLocks noChangeAspect="1" noChangeArrowheads="1"/>
                </p:cNvSpPr>
                <p:nvPr/>
              </p:nvSpPr>
              <p:spPr bwMode="auto">
                <a:xfrm>
                  <a:off x="7515872" y="816073"/>
                  <a:ext cx="111933" cy="114730"/>
                </a:xfrm>
                <a:prstGeom prst="ellipse">
                  <a:avLst/>
                </a:prstGeom>
                <a:solidFill>
                  <a:srgbClr val="00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45" name="Rectangle 18"/>
                <p:cNvSpPr>
                  <a:spLocks noChangeArrowheads="1"/>
                </p:cNvSpPr>
                <p:nvPr/>
              </p:nvSpPr>
              <p:spPr bwMode="auto">
                <a:xfrm>
                  <a:off x="7690972" y="767420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dec'16</a:t>
                  </a:r>
                </a:p>
              </p:txBody>
            </p:sp>
          </p:grpSp>
          <p:grpSp>
            <p:nvGrpSpPr>
              <p:cNvPr id="238" name="Grupo 237"/>
              <p:cNvGrpSpPr/>
              <p:nvPr/>
            </p:nvGrpSpPr>
            <p:grpSpPr>
              <a:xfrm>
                <a:off x="4564905" y="1870729"/>
                <a:ext cx="579057" cy="184666"/>
                <a:chOff x="8225267" y="760050"/>
                <a:chExt cx="579057" cy="184666"/>
              </a:xfrm>
            </p:grpSpPr>
            <p:sp>
              <p:nvSpPr>
                <p:cNvPr id="242" name="Oval 241"/>
                <p:cNvSpPr>
                  <a:spLocks noChangeAspect="1" noChangeArrowheads="1"/>
                </p:cNvSpPr>
                <p:nvPr/>
              </p:nvSpPr>
              <p:spPr bwMode="auto">
                <a:xfrm>
                  <a:off x="8225267" y="810290"/>
                  <a:ext cx="111933" cy="114730"/>
                </a:xfrm>
                <a:prstGeom prst="ellipse">
                  <a:avLst/>
                </a:prstGeom>
                <a:solidFill>
                  <a:srgbClr val="FFBB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43" name="Rectangle 20"/>
                <p:cNvSpPr>
                  <a:spLocks noChangeArrowheads="1"/>
                </p:cNvSpPr>
                <p:nvPr/>
              </p:nvSpPr>
              <p:spPr bwMode="auto">
                <a:xfrm>
                  <a:off x="8400367" y="760050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mar'17</a:t>
                  </a:r>
                </a:p>
              </p:txBody>
            </p:sp>
          </p:grpSp>
          <p:grpSp>
            <p:nvGrpSpPr>
              <p:cNvPr id="239" name="Grupo 238"/>
              <p:cNvGrpSpPr/>
              <p:nvPr/>
            </p:nvGrpSpPr>
            <p:grpSpPr>
              <a:xfrm>
                <a:off x="4558553" y="1213116"/>
                <a:ext cx="535776" cy="184666"/>
                <a:chOff x="6056881" y="760050"/>
                <a:chExt cx="535776" cy="184666"/>
              </a:xfrm>
            </p:grpSpPr>
            <p:sp>
              <p:nvSpPr>
                <p:cNvPr id="240" name="Oval 239"/>
                <p:cNvSpPr>
                  <a:spLocks noChangeAspect="1" noChangeArrowheads="1"/>
                </p:cNvSpPr>
                <p:nvPr/>
              </p:nvSpPr>
              <p:spPr bwMode="auto">
                <a:xfrm>
                  <a:off x="6056881" y="810291"/>
                  <a:ext cx="111933" cy="111933"/>
                </a:xfrm>
                <a:prstGeom prst="ellipse">
                  <a:avLst/>
                </a:prstGeom>
                <a:solidFill>
                  <a:srgbClr val="92D05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41" name="Rectangle 14"/>
                <p:cNvSpPr>
                  <a:spLocks noChangeArrowheads="1"/>
                </p:cNvSpPr>
                <p:nvPr/>
              </p:nvSpPr>
              <p:spPr bwMode="auto">
                <a:xfrm>
                  <a:off x="6231981" y="760050"/>
                  <a:ext cx="360676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jun'16</a:t>
                  </a:r>
                </a:p>
              </p:txBody>
            </p:sp>
          </p:grpSp>
        </p:grpSp>
      </p:grpSp>
      <p:grpSp>
        <p:nvGrpSpPr>
          <p:cNvPr id="77" name="Grupo 76"/>
          <p:cNvGrpSpPr/>
          <p:nvPr/>
        </p:nvGrpSpPr>
        <p:grpSpPr>
          <a:xfrm>
            <a:off x="1233040" y="1696439"/>
            <a:ext cx="7165235" cy="2818962"/>
            <a:chOff x="1233040" y="1696439"/>
            <a:chExt cx="7165235" cy="2818962"/>
          </a:xfrm>
        </p:grpSpPr>
        <p:sp>
          <p:nvSpPr>
            <p:cNvPr id="31" name="Retângulo 30"/>
            <p:cNvSpPr/>
            <p:nvPr/>
          </p:nvSpPr>
          <p:spPr>
            <a:xfrm>
              <a:off x="1264672" y="2213522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0099FF"/>
                  </a:solidFill>
                  <a:latin typeface="Arial Narrow" pitchFamily="34" charset="0"/>
                </a:rPr>
                <a:t>Cluster 1</a:t>
              </a:r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5820354" y="3295160"/>
              <a:ext cx="2577921" cy="1220241"/>
            </a:xfrm>
            <a:custGeom>
              <a:avLst/>
              <a:gdLst>
                <a:gd name="T0" fmla="*/ 0 w 1425"/>
                <a:gd name="T1" fmla="*/ 0 h 730"/>
                <a:gd name="T2" fmla="*/ 288 w 1425"/>
                <a:gd name="T3" fmla="*/ 384 h 730"/>
                <a:gd name="T4" fmla="*/ 571 w 1425"/>
                <a:gd name="T5" fmla="*/ 730 h 730"/>
                <a:gd name="T6" fmla="*/ 854 w 1425"/>
                <a:gd name="T7" fmla="*/ 696 h 730"/>
                <a:gd name="T8" fmla="*/ 1137 w 1425"/>
                <a:gd name="T9" fmla="*/ 615 h 730"/>
                <a:gd name="T10" fmla="*/ 1425 w 1425"/>
                <a:gd name="T11" fmla="*/ 591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5" h="730">
                  <a:moveTo>
                    <a:pt x="0" y="0"/>
                  </a:moveTo>
                  <a:lnTo>
                    <a:pt x="288" y="384"/>
                  </a:lnTo>
                  <a:lnTo>
                    <a:pt x="571" y="730"/>
                  </a:lnTo>
                  <a:lnTo>
                    <a:pt x="854" y="696"/>
                  </a:lnTo>
                  <a:lnTo>
                    <a:pt x="1137" y="615"/>
                  </a:lnTo>
                  <a:lnTo>
                    <a:pt x="1425" y="591"/>
                  </a:lnTo>
                </a:path>
              </a:pathLst>
            </a:custGeom>
            <a:noFill/>
            <a:ln w="25400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Forma Livre 3"/>
            <p:cNvSpPr/>
            <p:nvPr/>
          </p:nvSpPr>
          <p:spPr>
            <a:xfrm>
              <a:off x="1860518" y="1696439"/>
              <a:ext cx="1571195" cy="1026200"/>
            </a:xfrm>
            <a:custGeom>
              <a:avLst/>
              <a:gdLst>
                <a:gd name="connsiteX0" fmla="*/ 225457 w 1571195"/>
                <a:gd name="connsiteY0" fmla="*/ 30761 h 1026200"/>
                <a:gd name="connsiteX1" fmla="*/ 76232 w 1571195"/>
                <a:gd name="connsiteY1" fmla="*/ 170461 h 1026200"/>
                <a:gd name="connsiteX2" fmla="*/ 32 w 1571195"/>
                <a:gd name="connsiteY2" fmla="*/ 240311 h 1026200"/>
                <a:gd name="connsiteX3" fmla="*/ 69882 w 1571195"/>
                <a:gd name="connsiteY3" fmla="*/ 392711 h 1026200"/>
                <a:gd name="connsiteX4" fmla="*/ 276257 w 1571195"/>
                <a:gd name="connsiteY4" fmla="*/ 522886 h 1026200"/>
                <a:gd name="connsiteX5" fmla="*/ 447707 w 1571195"/>
                <a:gd name="connsiteY5" fmla="*/ 992786 h 1026200"/>
                <a:gd name="connsiteX6" fmla="*/ 822357 w 1571195"/>
                <a:gd name="connsiteY6" fmla="*/ 980086 h 1026200"/>
                <a:gd name="connsiteX7" fmla="*/ 1368457 w 1571195"/>
                <a:gd name="connsiteY7" fmla="*/ 916586 h 1026200"/>
                <a:gd name="connsiteX8" fmla="*/ 1504982 w 1571195"/>
                <a:gd name="connsiteY8" fmla="*/ 894361 h 1026200"/>
                <a:gd name="connsiteX9" fmla="*/ 1568482 w 1571195"/>
                <a:gd name="connsiteY9" fmla="*/ 840386 h 1026200"/>
                <a:gd name="connsiteX10" fmla="*/ 1539907 w 1571195"/>
                <a:gd name="connsiteY10" fmla="*/ 767361 h 1026200"/>
                <a:gd name="connsiteX11" fmla="*/ 1368457 w 1571195"/>
                <a:gd name="connsiteY11" fmla="*/ 786411 h 1026200"/>
                <a:gd name="connsiteX12" fmla="*/ 812832 w 1571195"/>
                <a:gd name="connsiteY12" fmla="*/ 865786 h 1026200"/>
                <a:gd name="connsiteX13" fmla="*/ 568357 w 1571195"/>
                <a:gd name="connsiteY13" fmla="*/ 653061 h 1026200"/>
                <a:gd name="connsiteX14" fmla="*/ 584232 w 1571195"/>
                <a:gd name="connsiteY14" fmla="*/ 491136 h 1026200"/>
                <a:gd name="connsiteX15" fmla="*/ 739807 w 1571195"/>
                <a:gd name="connsiteY15" fmla="*/ 437161 h 1026200"/>
                <a:gd name="connsiteX16" fmla="*/ 828707 w 1571195"/>
                <a:gd name="connsiteY16" fmla="*/ 392711 h 1026200"/>
                <a:gd name="connsiteX17" fmla="*/ 860457 w 1571195"/>
                <a:gd name="connsiteY17" fmla="*/ 360961 h 1026200"/>
                <a:gd name="connsiteX18" fmla="*/ 828707 w 1571195"/>
                <a:gd name="connsiteY18" fmla="*/ 303811 h 1026200"/>
                <a:gd name="connsiteX19" fmla="*/ 361982 w 1571195"/>
                <a:gd name="connsiteY19" fmla="*/ 332386 h 1026200"/>
                <a:gd name="connsiteX20" fmla="*/ 323882 w 1571195"/>
                <a:gd name="connsiteY20" fmla="*/ 106961 h 1026200"/>
                <a:gd name="connsiteX21" fmla="*/ 346107 w 1571195"/>
                <a:gd name="connsiteY21" fmla="*/ 49811 h 1026200"/>
                <a:gd name="connsiteX22" fmla="*/ 301657 w 1571195"/>
                <a:gd name="connsiteY22" fmla="*/ 2186 h 1026200"/>
                <a:gd name="connsiteX23" fmla="*/ 225457 w 1571195"/>
                <a:gd name="connsiteY23" fmla="*/ 30761 h 102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71195" h="1026200">
                  <a:moveTo>
                    <a:pt x="225457" y="30761"/>
                  </a:moveTo>
                  <a:cubicBezTo>
                    <a:pt x="187886" y="58807"/>
                    <a:pt x="113803" y="135536"/>
                    <a:pt x="76232" y="170461"/>
                  </a:cubicBezTo>
                  <a:cubicBezTo>
                    <a:pt x="38661" y="205386"/>
                    <a:pt x="1090" y="203269"/>
                    <a:pt x="32" y="240311"/>
                  </a:cubicBezTo>
                  <a:cubicBezTo>
                    <a:pt x="-1026" y="277353"/>
                    <a:pt x="23845" y="345615"/>
                    <a:pt x="69882" y="392711"/>
                  </a:cubicBezTo>
                  <a:cubicBezTo>
                    <a:pt x="115919" y="439807"/>
                    <a:pt x="213286" y="422874"/>
                    <a:pt x="276257" y="522886"/>
                  </a:cubicBezTo>
                  <a:cubicBezTo>
                    <a:pt x="339228" y="622898"/>
                    <a:pt x="356690" y="916586"/>
                    <a:pt x="447707" y="992786"/>
                  </a:cubicBezTo>
                  <a:cubicBezTo>
                    <a:pt x="538724" y="1068986"/>
                    <a:pt x="668899" y="992786"/>
                    <a:pt x="822357" y="980086"/>
                  </a:cubicBezTo>
                  <a:cubicBezTo>
                    <a:pt x="975815" y="967386"/>
                    <a:pt x="1254686" y="930874"/>
                    <a:pt x="1368457" y="916586"/>
                  </a:cubicBezTo>
                  <a:cubicBezTo>
                    <a:pt x="1482228" y="902299"/>
                    <a:pt x="1471645" y="907061"/>
                    <a:pt x="1504982" y="894361"/>
                  </a:cubicBezTo>
                  <a:cubicBezTo>
                    <a:pt x="1538320" y="881661"/>
                    <a:pt x="1562661" y="861553"/>
                    <a:pt x="1568482" y="840386"/>
                  </a:cubicBezTo>
                  <a:cubicBezTo>
                    <a:pt x="1574303" y="819219"/>
                    <a:pt x="1573244" y="776357"/>
                    <a:pt x="1539907" y="767361"/>
                  </a:cubicBezTo>
                  <a:cubicBezTo>
                    <a:pt x="1506570" y="758365"/>
                    <a:pt x="1368457" y="786411"/>
                    <a:pt x="1368457" y="786411"/>
                  </a:cubicBezTo>
                  <a:cubicBezTo>
                    <a:pt x="1247278" y="802815"/>
                    <a:pt x="946182" y="888011"/>
                    <a:pt x="812832" y="865786"/>
                  </a:cubicBezTo>
                  <a:cubicBezTo>
                    <a:pt x="679482" y="843561"/>
                    <a:pt x="606457" y="715503"/>
                    <a:pt x="568357" y="653061"/>
                  </a:cubicBezTo>
                  <a:cubicBezTo>
                    <a:pt x="530257" y="590619"/>
                    <a:pt x="555657" y="527119"/>
                    <a:pt x="584232" y="491136"/>
                  </a:cubicBezTo>
                  <a:cubicBezTo>
                    <a:pt x="612807" y="455153"/>
                    <a:pt x="699061" y="453565"/>
                    <a:pt x="739807" y="437161"/>
                  </a:cubicBezTo>
                  <a:cubicBezTo>
                    <a:pt x="780553" y="420757"/>
                    <a:pt x="808599" y="405411"/>
                    <a:pt x="828707" y="392711"/>
                  </a:cubicBezTo>
                  <a:cubicBezTo>
                    <a:pt x="848815" y="380011"/>
                    <a:pt x="860457" y="375778"/>
                    <a:pt x="860457" y="360961"/>
                  </a:cubicBezTo>
                  <a:cubicBezTo>
                    <a:pt x="860457" y="346144"/>
                    <a:pt x="911786" y="308573"/>
                    <a:pt x="828707" y="303811"/>
                  </a:cubicBezTo>
                  <a:cubicBezTo>
                    <a:pt x="745628" y="299049"/>
                    <a:pt x="446119" y="365194"/>
                    <a:pt x="361982" y="332386"/>
                  </a:cubicBezTo>
                  <a:cubicBezTo>
                    <a:pt x="277845" y="299578"/>
                    <a:pt x="326528" y="154057"/>
                    <a:pt x="323882" y="106961"/>
                  </a:cubicBezTo>
                  <a:cubicBezTo>
                    <a:pt x="321236" y="59865"/>
                    <a:pt x="349811" y="67273"/>
                    <a:pt x="346107" y="49811"/>
                  </a:cubicBezTo>
                  <a:cubicBezTo>
                    <a:pt x="342403" y="32349"/>
                    <a:pt x="317003" y="8536"/>
                    <a:pt x="301657" y="2186"/>
                  </a:cubicBezTo>
                  <a:cubicBezTo>
                    <a:pt x="286311" y="-4164"/>
                    <a:pt x="263028" y="2715"/>
                    <a:pt x="225457" y="30761"/>
                  </a:cubicBezTo>
                  <a:close/>
                </a:path>
              </a:pathLst>
            </a:cu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71" name="Grupo 70"/>
            <p:cNvGrpSpPr/>
            <p:nvPr/>
          </p:nvGrpSpPr>
          <p:grpSpPr>
            <a:xfrm>
              <a:off x="1233040" y="3088498"/>
              <a:ext cx="2999837" cy="864290"/>
              <a:chOff x="1233040" y="3088498"/>
              <a:chExt cx="2999837" cy="864290"/>
            </a:xfrm>
          </p:grpSpPr>
          <p:sp>
            <p:nvSpPr>
              <p:cNvPr id="70" name="Retângulo 69"/>
              <p:cNvSpPr/>
              <p:nvPr/>
            </p:nvSpPr>
            <p:spPr>
              <a:xfrm>
                <a:off x="2736379" y="3088498"/>
                <a:ext cx="495832" cy="187061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2" name="Retângulo 251"/>
              <p:cNvSpPr/>
              <p:nvPr/>
            </p:nvSpPr>
            <p:spPr>
              <a:xfrm>
                <a:off x="3737045" y="3088498"/>
                <a:ext cx="495832" cy="187061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3" name="Retângulo 252"/>
              <p:cNvSpPr/>
              <p:nvPr/>
            </p:nvSpPr>
            <p:spPr>
              <a:xfrm>
                <a:off x="1233040" y="3088498"/>
                <a:ext cx="495832" cy="340387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4" name="Retângulo 253"/>
              <p:cNvSpPr/>
              <p:nvPr/>
            </p:nvSpPr>
            <p:spPr>
              <a:xfrm>
                <a:off x="2727499" y="3612401"/>
                <a:ext cx="495832" cy="340387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5" name="Retângulo 254"/>
              <p:cNvSpPr/>
              <p:nvPr/>
            </p:nvSpPr>
            <p:spPr>
              <a:xfrm>
                <a:off x="3225065" y="3262364"/>
                <a:ext cx="495832" cy="340387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79" name="Grupo 78"/>
          <p:cNvGrpSpPr/>
          <p:nvPr/>
        </p:nvGrpSpPr>
        <p:grpSpPr>
          <a:xfrm>
            <a:off x="1227338" y="623972"/>
            <a:ext cx="7170937" cy="4380772"/>
            <a:chOff x="1227338" y="623972"/>
            <a:chExt cx="7170937" cy="4380772"/>
          </a:xfrm>
        </p:grpSpPr>
        <p:sp>
          <p:nvSpPr>
            <p:cNvPr id="16" name="Retângulo 15"/>
            <p:cNvSpPr/>
            <p:nvPr/>
          </p:nvSpPr>
          <p:spPr>
            <a:xfrm>
              <a:off x="3648835" y="623972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FF0000"/>
                  </a:solidFill>
                  <a:latin typeface="Arial Narrow" pitchFamily="34" charset="0"/>
                </a:rPr>
                <a:t>Cluster 2</a:t>
              </a:r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5820354" y="3328591"/>
              <a:ext cx="2577921" cy="1186809"/>
            </a:xfrm>
            <a:custGeom>
              <a:avLst/>
              <a:gdLst>
                <a:gd name="T0" fmla="*/ 0 w 1425"/>
                <a:gd name="T1" fmla="*/ 547 h 710"/>
                <a:gd name="T2" fmla="*/ 288 w 1425"/>
                <a:gd name="T3" fmla="*/ 393 h 710"/>
                <a:gd name="T4" fmla="*/ 571 w 1425"/>
                <a:gd name="T5" fmla="*/ 710 h 710"/>
                <a:gd name="T6" fmla="*/ 854 w 1425"/>
                <a:gd name="T7" fmla="*/ 547 h 710"/>
                <a:gd name="T8" fmla="*/ 1137 w 1425"/>
                <a:gd name="T9" fmla="*/ 700 h 710"/>
                <a:gd name="T10" fmla="*/ 1425 w 1425"/>
                <a:gd name="T11" fmla="*/ 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5" h="710">
                  <a:moveTo>
                    <a:pt x="0" y="547"/>
                  </a:moveTo>
                  <a:lnTo>
                    <a:pt x="288" y="393"/>
                  </a:lnTo>
                  <a:lnTo>
                    <a:pt x="571" y="710"/>
                  </a:lnTo>
                  <a:lnTo>
                    <a:pt x="854" y="547"/>
                  </a:lnTo>
                  <a:lnTo>
                    <a:pt x="1137" y="700"/>
                  </a:lnTo>
                  <a:lnTo>
                    <a:pt x="1425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" name="Forma Livre 31"/>
            <p:cNvSpPr/>
            <p:nvPr/>
          </p:nvSpPr>
          <p:spPr>
            <a:xfrm>
              <a:off x="2561367" y="873842"/>
              <a:ext cx="1341688" cy="919559"/>
            </a:xfrm>
            <a:custGeom>
              <a:avLst/>
              <a:gdLst>
                <a:gd name="connsiteX0" fmla="*/ 54833 w 1341688"/>
                <a:gd name="connsiteY0" fmla="*/ 192958 h 919559"/>
                <a:gd name="connsiteX1" fmla="*/ 4033 w 1341688"/>
                <a:gd name="connsiteY1" fmla="*/ 335833 h 919559"/>
                <a:gd name="connsiteX2" fmla="*/ 159608 w 1341688"/>
                <a:gd name="connsiteY2" fmla="*/ 526333 h 919559"/>
                <a:gd name="connsiteX3" fmla="*/ 350108 w 1341688"/>
                <a:gd name="connsiteY3" fmla="*/ 621583 h 919559"/>
                <a:gd name="connsiteX4" fmla="*/ 566008 w 1341688"/>
                <a:gd name="connsiteY4" fmla="*/ 716833 h 919559"/>
                <a:gd name="connsiteX5" fmla="*/ 807308 w 1341688"/>
                <a:gd name="connsiteY5" fmla="*/ 872408 h 919559"/>
                <a:gd name="connsiteX6" fmla="*/ 848583 w 1341688"/>
                <a:gd name="connsiteY6" fmla="*/ 916858 h 919559"/>
                <a:gd name="connsiteX7" fmla="*/ 1045433 w 1341688"/>
                <a:gd name="connsiteY7" fmla="*/ 808908 h 919559"/>
                <a:gd name="connsiteX8" fmla="*/ 1251808 w 1341688"/>
                <a:gd name="connsiteY8" fmla="*/ 450133 h 919559"/>
                <a:gd name="connsiteX9" fmla="*/ 1318483 w 1341688"/>
                <a:gd name="connsiteY9" fmla="*/ 212008 h 919559"/>
                <a:gd name="connsiteX10" fmla="*/ 1331183 w 1341688"/>
                <a:gd name="connsiteY10" fmla="*/ 88183 h 919559"/>
                <a:gd name="connsiteX11" fmla="*/ 1172433 w 1341688"/>
                <a:gd name="connsiteY11" fmla="*/ 2458 h 919559"/>
                <a:gd name="connsiteX12" fmla="*/ 696183 w 1341688"/>
                <a:gd name="connsiteY12" fmla="*/ 21508 h 919559"/>
                <a:gd name="connsiteX13" fmla="*/ 381858 w 1341688"/>
                <a:gd name="connsiteY13" fmla="*/ 34208 h 919559"/>
                <a:gd name="connsiteX14" fmla="*/ 153258 w 1341688"/>
                <a:gd name="connsiteY14" fmla="*/ 78658 h 919559"/>
                <a:gd name="connsiteX15" fmla="*/ 54833 w 1341688"/>
                <a:gd name="connsiteY15" fmla="*/ 192958 h 91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41688" h="919559">
                  <a:moveTo>
                    <a:pt x="54833" y="192958"/>
                  </a:moveTo>
                  <a:cubicBezTo>
                    <a:pt x="29962" y="235821"/>
                    <a:pt x="-13430" y="280270"/>
                    <a:pt x="4033" y="335833"/>
                  </a:cubicBezTo>
                  <a:cubicBezTo>
                    <a:pt x="21496" y="391396"/>
                    <a:pt x="101929" y="478708"/>
                    <a:pt x="159608" y="526333"/>
                  </a:cubicBezTo>
                  <a:cubicBezTo>
                    <a:pt x="217287" y="573958"/>
                    <a:pt x="282375" y="589833"/>
                    <a:pt x="350108" y="621583"/>
                  </a:cubicBezTo>
                  <a:cubicBezTo>
                    <a:pt x="417841" y="653333"/>
                    <a:pt x="489808" y="675029"/>
                    <a:pt x="566008" y="716833"/>
                  </a:cubicBezTo>
                  <a:cubicBezTo>
                    <a:pt x="642208" y="758637"/>
                    <a:pt x="760212" y="839071"/>
                    <a:pt x="807308" y="872408"/>
                  </a:cubicBezTo>
                  <a:cubicBezTo>
                    <a:pt x="854404" y="905745"/>
                    <a:pt x="808896" y="927441"/>
                    <a:pt x="848583" y="916858"/>
                  </a:cubicBezTo>
                  <a:cubicBezTo>
                    <a:pt x="888271" y="906275"/>
                    <a:pt x="978229" y="886696"/>
                    <a:pt x="1045433" y="808908"/>
                  </a:cubicBezTo>
                  <a:cubicBezTo>
                    <a:pt x="1112637" y="731121"/>
                    <a:pt x="1206300" y="549616"/>
                    <a:pt x="1251808" y="450133"/>
                  </a:cubicBezTo>
                  <a:cubicBezTo>
                    <a:pt x="1297316" y="350650"/>
                    <a:pt x="1305254" y="272333"/>
                    <a:pt x="1318483" y="212008"/>
                  </a:cubicBezTo>
                  <a:cubicBezTo>
                    <a:pt x="1331712" y="151683"/>
                    <a:pt x="1355525" y="123108"/>
                    <a:pt x="1331183" y="88183"/>
                  </a:cubicBezTo>
                  <a:cubicBezTo>
                    <a:pt x="1306841" y="53258"/>
                    <a:pt x="1278266" y="13570"/>
                    <a:pt x="1172433" y="2458"/>
                  </a:cubicBezTo>
                  <a:cubicBezTo>
                    <a:pt x="1066600" y="-8655"/>
                    <a:pt x="696183" y="21508"/>
                    <a:pt x="696183" y="21508"/>
                  </a:cubicBezTo>
                  <a:cubicBezTo>
                    <a:pt x="564421" y="26800"/>
                    <a:pt x="472346" y="24683"/>
                    <a:pt x="381858" y="34208"/>
                  </a:cubicBezTo>
                  <a:cubicBezTo>
                    <a:pt x="291371" y="43733"/>
                    <a:pt x="206704" y="58020"/>
                    <a:pt x="153258" y="78658"/>
                  </a:cubicBezTo>
                  <a:cubicBezTo>
                    <a:pt x="99812" y="99295"/>
                    <a:pt x="79704" y="150095"/>
                    <a:pt x="54833" y="192958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72" name="Grupo 71"/>
            <p:cNvGrpSpPr/>
            <p:nvPr/>
          </p:nvGrpSpPr>
          <p:grpSpPr>
            <a:xfrm>
              <a:off x="1227338" y="3081786"/>
              <a:ext cx="3005524" cy="1922958"/>
              <a:chOff x="1227338" y="3081786"/>
              <a:chExt cx="3005524" cy="1922958"/>
            </a:xfrm>
          </p:grpSpPr>
          <p:sp>
            <p:nvSpPr>
              <p:cNvPr id="256" name="Retângulo 255"/>
              <p:cNvSpPr/>
              <p:nvPr/>
            </p:nvSpPr>
            <p:spPr>
              <a:xfrm>
                <a:off x="3232679" y="3081786"/>
                <a:ext cx="495832" cy="18706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7" name="Retângulo 256"/>
              <p:cNvSpPr/>
              <p:nvPr/>
            </p:nvSpPr>
            <p:spPr>
              <a:xfrm>
                <a:off x="2727499" y="3949092"/>
                <a:ext cx="495832" cy="18706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8" name="Retângulo 257"/>
              <p:cNvSpPr/>
              <p:nvPr/>
            </p:nvSpPr>
            <p:spPr>
              <a:xfrm>
                <a:off x="3225065" y="4128169"/>
                <a:ext cx="495832" cy="18706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9" name="Retângulo 258"/>
              <p:cNvSpPr/>
              <p:nvPr/>
            </p:nvSpPr>
            <p:spPr>
              <a:xfrm>
                <a:off x="2239397" y="4294406"/>
                <a:ext cx="495832" cy="18706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0" name="Retângulo 259"/>
              <p:cNvSpPr/>
              <p:nvPr/>
            </p:nvSpPr>
            <p:spPr>
              <a:xfrm>
                <a:off x="2232141" y="3605510"/>
                <a:ext cx="495832" cy="18706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1" name="Retângulo 260"/>
              <p:cNvSpPr/>
              <p:nvPr/>
            </p:nvSpPr>
            <p:spPr>
              <a:xfrm>
                <a:off x="3230242" y="3605632"/>
                <a:ext cx="495832" cy="35549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2" name="Retângulo 261"/>
              <p:cNvSpPr/>
              <p:nvPr/>
            </p:nvSpPr>
            <p:spPr>
              <a:xfrm>
                <a:off x="3726074" y="3612344"/>
                <a:ext cx="506788" cy="121659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3" name="Retângulo 262"/>
              <p:cNvSpPr/>
              <p:nvPr/>
            </p:nvSpPr>
            <p:spPr>
              <a:xfrm>
                <a:off x="1232207" y="3444414"/>
                <a:ext cx="495832" cy="103204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4" name="Retângulo 263"/>
              <p:cNvSpPr/>
              <p:nvPr/>
            </p:nvSpPr>
            <p:spPr>
              <a:xfrm>
                <a:off x="1727802" y="3605510"/>
                <a:ext cx="495832" cy="51865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5" name="Retângulo 264"/>
              <p:cNvSpPr/>
              <p:nvPr/>
            </p:nvSpPr>
            <p:spPr>
              <a:xfrm>
                <a:off x="1736309" y="4650895"/>
                <a:ext cx="1992202" cy="18706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6" name="Retângulo 265"/>
              <p:cNvSpPr/>
              <p:nvPr/>
            </p:nvSpPr>
            <p:spPr>
              <a:xfrm>
                <a:off x="1227338" y="4817683"/>
                <a:ext cx="495832" cy="18706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7" name="Retângulo 266"/>
              <p:cNvSpPr/>
              <p:nvPr/>
            </p:nvSpPr>
            <p:spPr>
              <a:xfrm>
                <a:off x="1741811" y="3081786"/>
                <a:ext cx="993418" cy="18706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80" name="Grupo 79"/>
          <p:cNvGrpSpPr/>
          <p:nvPr/>
        </p:nvGrpSpPr>
        <p:grpSpPr>
          <a:xfrm>
            <a:off x="783162" y="729938"/>
            <a:ext cx="7615113" cy="4285727"/>
            <a:chOff x="783162" y="729938"/>
            <a:chExt cx="7615113" cy="4285727"/>
          </a:xfrm>
        </p:grpSpPr>
        <p:sp>
          <p:nvSpPr>
            <p:cNvPr id="15" name="Retângulo 14"/>
            <p:cNvSpPr/>
            <p:nvPr/>
          </p:nvSpPr>
          <p:spPr>
            <a:xfrm>
              <a:off x="783162" y="1290255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008000"/>
                  </a:solidFill>
                  <a:latin typeface="Arial Narrow" pitchFamily="34" charset="0"/>
                </a:rPr>
                <a:t>Cluster 3</a:t>
              </a: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5820354" y="2893985"/>
              <a:ext cx="2577921" cy="1621416"/>
            </a:xfrm>
            <a:custGeom>
              <a:avLst/>
              <a:gdLst>
                <a:gd name="T0" fmla="*/ 0 w 1425"/>
                <a:gd name="T1" fmla="*/ 893 h 970"/>
                <a:gd name="T2" fmla="*/ 288 w 1425"/>
                <a:gd name="T3" fmla="*/ 0 h 970"/>
                <a:gd name="T4" fmla="*/ 571 w 1425"/>
                <a:gd name="T5" fmla="*/ 970 h 970"/>
                <a:gd name="T6" fmla="*/ 854 w 1425"/>
                <a:gd name="T7" fmla="*/ 807 h 970"/>
                <a:gd name="T8" fmla="*/ 1137 w 1425"/>
                <a:gd name="T9" fmla="*/ 956 h 970"/>
                <a:gd name="T10" fmla="*/ 1425 w 1425"/>
                <a:gd name="T11" fmla="*/ 831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5" h="970">
                  <a:moveTo>
                    <a:pt x="0" y="893"/>
                  </a:moveTo>
                  <a:lnTo>
                    <a:pt x="288" y="0"/>
                  </a:lnTo>
                  <a:lnTo>
                    <a:pt x="571" y="970"/>
                  </a:lnTo>
                  <a:lnTo>
                    <a:pt x="854" y="807"/>
                  </a:lnTo>
                  <a:lnTo>
                    <a:pt x="1137" y="956"/>
                  </a:lnTo>
                  <a:lnTo>
                    <a:pt x="1425" y="831"/>
                  </a:lnTo>
                </a:path>
              </a:pathLst>
            </a:custGeom>
            <a:noFill/>
            <a:ln w="25400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30" name="Forma Livre 229"/>
            <p:cNvSpPr/>
            <p:nvPr/>
          </p:nvSpPr>
          <p:spPr>
            <a:xfrm>
              <a:off x="1225716" y="729938"/>
              <a:ext cx="1261597" cy="1024695"/>
            </a:xfrm>
            <a:custGeom>
              <a:avLst/>
              <a:gdLst>
                <a:gd name="connsiteX0" fmla="*/ 596734 w 1261597"/>
                <a:gd name="connsiteY0" fmla="*/ 1006787 h 1024695"/>
                <a:gd name="connsiteX1" fmla="*/ 761834 w 1261597"/>
                <a:gd name="connsiteY1" fmla="*/ 962337 h 1024695"/>
                <a:gd name="connsiteX2" fmla="*/ 980909 w 1261597"/>
                <a:gd name="connsiteY2" fmla="*/ 870262 h 1024695"/>
                <a:gd name="connsiteX3" fmla="*/ 1155534 w 1261597"/>
                <a:gd name="connsiteY3" fmla="*/ 616262 h 1024695"/>
                <a:gd name="connsiteX4" fmla="*/ 1260309 w 1261597"/>
                <a:gd name="connsiteY4" fmla="*/ 320987 h 1024695"/>
                <a:gd name="connsiteX5" fmla="*/ 1085684 w 1261597"/>
                <a:gd name="connsiteY5" fmla="*/ 184462 h 1024695"/>
                <a:gd name="connsiteX6" fmla="*/ 672934 w 1261597"/>
                <a:gd name="connsiteY6" fmla="*/ 127312 h 1024695"/>
                <a:gd name="connsiteX7" fmla="*/ 396709 w 1261597"/>
                <a:gd name="connsiteY7" fmla="*/ 16187 h 1024695"/>
                <a:gd name="connsiteX8" fmla="*/ 120484 w 1261597"/>
                <a:gd name="connsiteY8" fmla="*/ 13012 h 1024695"/>
                <a:gd name="connsiteX9" fmla="*/ 3009 w 1261597"/>
                <a:gd name="connsiteY9" fmla="*/ 133662 h 1024695"/>
                <a:gd name="connsiteX10" fmla="*/ 231609 w 1261597"/>
                <a:gd name="connsiteY10" fmla="*/ 343212 h 1024695"/>
                <a:gd name="connsiteX11" fmla="*/ 431634 w 1261597"/>
                <a:gd name="connsiteY11" fmla="*/ 654362 h 1024695"/>
                <a:gd name="connsiteX12" fmla="*/ 596734 w 1261597"/>
                <a:gd name="connsiteY12" fmla="*/ 1006787 h 102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1597" h="1024695">
                  <a:moveTo>
                    <a:pt x="596734" y="1006787"/>
                  </a:moveTo>
                  <a:cubicBezTo>
                    <a:pt x="651767" y="1058116"/>
                    <a:pt x="697805" y="985091"/>
                    <a:pt x="761834" y="962337"/>
                  </a:cubicBezTo>
                  <a:cubicBezTo>
                    <a:pt x="825863" y="939583"/>
                    <a:pt x="915292" y="927941"/>
                    <a:pt x="980909" y="870262"/>
                  </a:cubicBezTo>
                  <a:cubicBezTo>
                    <a:pt x="1046526" y="812583"/>
                    <a:pt x="1108967" y="707808"/>
                    <a:pt x="1155534" y="616262"/>
                  </a:cubicBezTo>
                  <a:cubicBezTo>
                    <a:pt x="1202101" y="524716"/>
                    <a:pt x="1271951" y="392954"/>
                    <a:pt x="1260309" y="320987"/>
                  </a:cubicBezTo>
                  <a:cubicBezTo>
                    <a:pt x="1248667" y="249020"/>
                    <a:pt x="1183580" y="216741"/>
                    <a:pt x="1085684" y="184462"/>
                  </a:cubicBezTo>
                  <a:cubicBezTo>
                    <a:pt x="987788" y="152183"/>
                    <a:pt x="787763" y="155358"/>
                    <a:pt x="672934" y="127312"/>
                  </a:cubicBezTo>
                  <a:cubicBezTo>
                    <a:pt x="558105" y="99266"/>
                    <a:pt x="488784" y="35237"/>
                    <a:pt x="396709" y="16187"/>
                  </a:cubicBezTo>
                  <a:cubicBezTo>
                    <a:pt x="304634" y="-2863"/>
                    <a:pt x="186101" y="-6567"/>
                    <a:pt x="120484" y="13012"/>
                  </a:cubicBezTo>
                  <a:cubicBezTo>
                    <a:pt x="54867" y="32591"/>
                    <a:pt x="-15512" y="78629"/>
                    <a:pt x="3009" y="133662"/>
                  </a:cubicBezTo>
                  <a:cubicBezTo>
                    <a:pt x="21530" y="188695"/>
                    <a:pt x="160171" y="256429"/>
                    <a:pt x="231609" y="343212"/>
                  </a:cubicBezTo>
                  <a:cubicBezTo>
                    <a:pt x="303046" y="429995"/>
                    <a:pt x="367605" y="545354"/>
                    <a:pt x="431634" y="654362"/>
                  </a:cubicBezTo>
                  <a:cubicBezTo>
                    <a:pt x="495663" y="763370"/>
                    <a:pt x="541701" y="955458"/>
                    <a:pt x="596734" y="1006787"/>
                  </a:cubicBezTo>
                  <a:close/>
                </a:path>
              </a:pathLst>
            </a:cu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73" name="Grupo 72"/>
            <p:cNvGrpSpPr/>
            <p:nvPr/>
          </p:nvGrpSpPr>
          <p:grpSpPr>
            <a:xfrm>
              <a:off x="1232898" y="3275817"/>
              <a:ext cx="3009419" cy="1739848"/>
              <a:chOff x="1232898" y="3275817"/>
              <a:chExt cx="3009419" cy="1739848"/>
            </a:xfrm>
          </p:grpSpPr>
          <p:sp>
            <p:nvSpPr>
              <p:cNvPr id="268" name="Retângulo 267"/>
              <p:cNvSpPr/>
              <p:nvPr/>
            </p:nvSpPr>
            <p:spPr>
              <a:xfrm>
                <a:off x="3734409" y="3438024"/>
                <a:ext cx="495530" cy="187061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9" name="Retângulo 268"/>
              <p:cNvSpPr/>
              <p:nvPr/>
            </p:nvSpPr>
            <p:spPr>
              <a:xfrm>
                <a:off x="2721619" y="3275817"/>
                <a:ext cx="495832" cy="327423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0" name="Retângulo 269"/>
              <p:cNvSpPr/>
              <p:nvPr/>
            </p:nvSpPr>
            <p:spPr>
              <a:xfrm>
                <a:off x="1742688" y="3279951"/>
                <a:ext cx="495832" cy="331534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1" name="Retângulo 270"/>
              <p:cNvSpPr/>
              <p:nvPr/>
            </p:nvSpPr>
            <p:spPr>
              <a:xfrm>
                <a:off x="2241738" y="3424424"/>
                <a:ext cx="495832" cy="187061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 b="1" dirty="0"/>
              </a:p>
            </p:txBody>
          </p:sp>
          <p:sp>
            <p:nvSpPr>
              <p:cNvPr id="272" name="Retângulo 271"/>
              <p:cNvSpPr/>
              <p:nvPr/>
            </p:nvSpPr>
            <p:spPr>
              <a:xfrm>
                <a:off x="1740977" y="4136153"/>
                <a:ext cx="495832" cy="501142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3" name="Retângulo 272"/>
              <p:cNvSpPr/>
              <p:nvPr/>
            </p:nvSpPr>
            <p:spPr>
              <a:xfrm>
                <a:off x="1239214" y="4483517"/>
                <a:ext cx="2478266" cy="187061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4" name="Retângulo 273"/>
              <p:cNvSpPr/>
              <p:nvPr/>
            </p:nvSpPr>
            <p:spPr>
              <a:xfrm>
                <a:off x="1727802" y="4843569"/>
                <a:ext cx="2514515" cy="17209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5" name="Retângulo 274"/>
              <p:cNvSpPr/>
              <p:nvPr/>
            </p:nvSpPr>
            <p:spPr>
              <a:xfrm>
                <a:off x="1232898" y="4660543"/>
                <a:ext cx="495832" cy="187061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90" name="Grupo 89"/>
          <p:cNvGrpSpPr/>
          <p:nvPr/>
        </p:nvGrpSpPr>
        <p:grpSpPr>
          <a:xfrm>
            <a:off x="2232933" y="1496046"/>
            <a:ext cx="6165342" cy="3019355"/>
            <a:chOff x="2232933" y="1496046"/>
            <a:chExt cx="6165342" cy="3019355"/>
          </a:xfrm>
        </p:grpSpPr>
        <p:sp>
          <p:nvSpPr>
            <p:cNvPr id="17" name="CaixaDeTexto 16"/>
            <p:cNvSpPr txBox="1"/>
            <p:nvPr/>
          </p:nvSpPr>
          <p:spPr>
            <a:xfrm>
              <a:off x="3308221" y="2000283"/>
              <a:ext cx="79060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i="1" dirty="0">
                  <a:solidFill>
                    <a:srgbClr val="FF00FF"/>
                  </a:solidFill>
                  <a:latin typeface="Arial Narrow" pitchFamily="34" charset="0"/>
                </a:rPr>
                <a:t>Cluster </a:t>
              </a:r>
              <a:r>
                <a:rPr lang="pt-PT" b="1" i="1" dirty="0" smtClean="0">
                  <a:solidFill>
                    <a:srgbClr val="FF00FF"/>
                  </a:solidFill>
                  <a:latin typeface="Arial Narrow" pitchFamily="34" charset="0"/>
                </a:rPr>
                <a:t>4</a:t>
              </a:r>
              <a:endParaRPr lang="pt-PT" b="1" i="1" dirty="0">
                <a:solidFill>
                  <a:srgbClr val="FF00FF"/>
                </a:solidFill>
                <a:latin typeface="Arial Narrow" pitchFamily="34" charset="0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5820354" y="3689649"/>
              <a:ext cx="2577921" cy="825752"/>
            </a:xfrm>
            <a:custGeom>
              <a:avLst/>
              <a:gdLst>
                <a:gd name="T0" fmla="*/ 0 w 1425"/>
                <a:gd name="T1" fmla="*/ 144 h 494"/>
                <a:gd name="T2" fmla="*/ 288 w 1425"/>
                <a:gd name="T3" fmla="*/ 264 h 494"/>
                <a:gd name="T4" fmla="*/ 571 w 1425"/>
                <a:gd name="T5" fmla="*/ 494 h 494"/>
                <a:gd name="T6" fmla="*/ 854 w 1425"/>
                <a:gd name="T7" fmla="*/ 0 h 494"/>
                <a:gd name="T8" fmla="*/ 1137 w 1425"/>
                <a:gd name="T9" fmla="*/ 484 h 494"/>
                <a:gd name="T10" fmla="*/ 1425 w 1425"/>
                <a:gd name="T11" fmla="*/ 216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5" h="494">
                  <a:moveTo>
                    <a:pt x="0" y="144"/>
                  </a:moveTo>
                  <a:lnTo>
                    <a:pt x="288" y="264"/>
                  </a:lnTo>
                  <a:lnTo>
                    <a:pt x="571" y="494"/>
                  </a:lnTo>
                  <a:lnTo>
                    <a:pt x="854" y="0"/>
                  </a:lnTo>
                  <a:lnTo>
                    <a:pt x="1137" y="484"/>
                  </a:lnTo>
                  <a:lnTo>
                    <a:pt x="1425" y="216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6" name="Forma Livre 5"/>
            <p:cNvSpPr/>
            <p:nvPr/>
          </p:nvSpPr>
          <p:spPr>
            <a:xfrm>
              <a:off x="2298391" y="1496046"/>
              <a:ext cx="985193" cy="964868"/>
            </a:xfrm>
            <a:custGeom>
              <a:avLst/>
              <a:gdLst>
                <a:gd name="connsiteX0" fmla="*/ 47934 w 985193"/>
                <a:gd name="connsiteY0" fmla="*/ 224804 h 964868"/>
                <a:gd name="connsiteX1" fmla="*/ 25709 w 985193"/>
                <a:gd name="connsiteY1" fmla="*/ 320054 h 964868"/>
                <a:gd name="connsiteX2" fmla="*/ 308284 w 985193"/>
                <a:gd name="connsiteY2" fmla="*/ 399429 h 964868"/>
                <a:gd name="connsiteX3" fmla="*/ 476559 w 985193"/>
                <a:gd name="connsiteY3" fmla="*/ 475629 h 964868"/>
                <a:gd name="connsiteX4" fmla="*/ 667059 w 985193"/>
                <a:gd name="connsiteY4" fmla="*/ 586754 h 964868"/>
                <a:gd name="connsiteX5" fmla="*/ 451159 w 985193"/>
                <a:gd name="connsiteY5" fmla="*/ 643904 h 964868"/>
                <a:gd name="connsiteX6" fmla="*/ 343209 w 985193"/>
                <a:gd name="connsiteY6" fmla="*/ 691529 h 964868"/>
                <a:gd name="connsiteX7" fmla="*/ 438459 w 985193"/>
                <a:gd name="connsiteY7" fmla="*/ 882029 h 964868"/>
                <a:gd name="connsiteX8" fmla="*/ 584509 w 985193"/>
                <a:gd name="connsiteY8" fmla="*/ 958229 h 964868"/>
                <a:gd name="connsiteX9" fmla="*/ 832159 w 985193"/>
                <a:gd name="connsiteY9" fmla="*/ 723279 h 964868"/>
                <a:gd name="connsiteX10" fmla="*/ 962334 w 985193"/>
                <a:gd name="connsiteY10" fmla="*/ 504204 h 964868"/>
                <a:gd name="connsiteX11" fmla="*/ 978209 w 985193"/>
                <a:gd name="connsiteY11" fmla="*/ 281954 h 964868"/>
                <a:gd name="connsiteX12" fmla="*/ 886134 w 985193"/>
                <a:gd name="connsiteY12" fmla="*/ 180354 h 964868"/>
                <a:gd name="connsiteX13" fmla="*/ 705159 w 985193"/>
                <a:gd name="connsiteY13" fmla="*/ 91454 h 964868"/>
                <a:gd name="connsiteX14" fmla="*/ 333684 w 985193"/>
                <a:gd name="connsiteY14" fmla="*/ 2554 h 964868"/>
                <a:gd name="connsiteX15" fmla="*/ 47934 w 985193"/>
                <a:gd name="connsiteY15" fmla="*/ 224804 h 964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85193" h="964868">
                  <a:moveTo>
                    <a:pt x="47934" y="224804"/>
                  </a:moveTo>
                  <a:cubicBezTo>
                    <a:pt x="-3395" y="277721"/>
                    <a:pt x="-17683" y="290950"/>
                    <a:pt x="25709" y="320054"/>
                  </a:cubicBezTo>
                  <a:cubicBezTo>
                    <a:pt x="69101" y="349158"/>
                    <a:pt x="233142" y="373500"/>
                    <a:pt x="308284" y="399429"/>
                  </a:cubicBezTo>
                  <a:cubicBezTo>
                    <a:pt x="383426" y="425358"/>
                    <a:pt x="416763" y="444408"/>
                    <a:pt x="476559" y="475629"/>
                  </a:cubicBezTo>
                  <a:cubicBezTo>
                    <a:pt x="536355" y="506850"/>
                    <a:pt x="671292" y="558708"/>
                    <a:pt x="667059" y="586754"/>
                  </a:cubicBezTo>
                  <a:cubicBezTo>
                    <a:pt x="662826" y="614800"/>
                    <a:pt x="505134" y="626442"/>
                    <a:pt x="451159" y="643904"/>
                  </a:cubicBezTo>
                  <a:cubicBezTo>
                    <a:pt x="397184" y="661366"/>
                    <a:pt x="345326" y="651842"/>
                    <a:pt x="343209" y="691529"/>
                  </a:cubicBezTo>
                  <a:cubicBezTo>
                    <a:pt x="341092" y="731216"/>
                    <a:pt x="398242" y="837579"/>
                    <a:pt x="438459" y="882029"/>
                  </a:cubicBezTo>
                  <a:cubicBezTo>
                    <a:pt x="478676" y="926479"/>
                    <a:pt x="518892" y="984687"/>
                    <a:pt x="584509" y="958229"/>
                  </a:cubicBezTo>
                  <a:cubicBezTo>
                    <a:pt x="650126" y="931771"/>
                    <a:pt x="769188" y="798950"/>
                    <a:pt x="832159" y="723279"/>
                  </a:cubicBezTo>
                  <a:cubicBezTo>
                    <a:pt x="895130" y="647608"/>
                    <a:pt x="937992" y="577758"/>
                    <a:pt x="962334" y="504204"/>
                  </a:cubicBezTo>
                  <a:cubicBezTo>
                    <a:pt x="986676" y="430650"/>
                    <a:pt x="990909" y="335929"/>
                    <a:pt x="978209" y="281954"/>
                  </a:cubicBezTo>
                  <a:cubicBezTo>
                    <a:pt x="965509" y="227979"/>
                    <a:pt x="931642" y="212104"/>
                    <a:pt x="886134" y="180354"/>
                  </a:cubicBezTo>
                  <a:cubicBezTo>
                    <a:pt x="840626" y="148604"/>
                    <a:pt x="797234" y="121087"/>
                    <a:pt x="705159" y="91454"/>
                  </a:cubicBezTo>
                  <a:cubicBezTo>
                    <a:pt x="613084" y="61821"/>
                    <a:pt x="442692" y="-14909"/>
                    <a:pt x="333684" y="2554"/>
                  </a:cubicBezTo>
                  <a:cubicBezTo>
                    <a:pt x="224676" y="20017"/>
                    <a:pt x="99263" y="171887"/>
                    <a:pt x="47934" y="224804"/>
                  </a:cubicBezTo>
                  <a:close/>
                </a:path>
              </a:pathLst>
            </a:custGeom>
            <a:noFill/>
            <a:ln w="19050">
              <a:solidFill>
                <a:srgbClr val="FF4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74" name="Grupo 73"/>
            <p:cNvGrpSpPr/>
            <p:nvPr/>
          </p:nvGrpSpPr>
          <p:grpSpPr>
            <a:xfrm>
              <a:off x="2232933" y="3257353"/>
              <a:ext cx="1994451" cy="1210588"/>
              <a:chOff x="2232933" y="3257353"/>
              <a:chExt cx="1994451" cy="1210588"/>
            </a:xfrm>
          </p:grpSpPr>
          <p:sp>
            <p:nvSpPr>
              <p:cNvPr id="276" name="Retângulo 275"/>
              <p:cNvSpPr/>
              <p:nvPr/>
            </p:nvSpPr>
            <p:spPr>
              <a:xfrm>
                <a:off x="2232933" y="3271156"/>
                <a:ext cx="495832" cy="187061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7" name="Retângulo 276"/>
              <p:cNvSpPr/>
              <p:nvPr/>
            </p:nvSpPr>
            <p:spPr>
              <a:xfrm>
                <a:off x="3731552" y="3257353"/>
                <a:ext cx="495832" cy="187061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8" name="Retângulo 277"/>
              <p:cNvSpPr/>
              <p:nvPr/>
            </p:nvSpPr>
            <p:spPr>
              <a:xfrm>
                <a:off x="3219143" y="3950929"/>
                <a:ext cx="495832" cy="187061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9" name="Retângulo 278"/>
              <p:cNvSpPr/>
              <p:nvPr/>
            </p:nvSpPr>
            <p:spPr>
              <a:xfrm>
                <a:off x="2241991" y="3801272"/>
                <a:ext cx="495832" cy="487181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80" name="Retângulo 279"/>
              <p:cNvSpPr/>
              <p:nvPr/>
            </p:nvSpPr>
            <p:spPr>
              <a:xfrm>
                <a:off x="2718129" y="4131243"/>
                <a:ext cx="495832" cy="187061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81" name="Retângulo 280"/>
              <p:cNvSpPr/>
              <p:nvPr/>
            </p:nvSpPr>
            <p:spPr>
              <a:xfrm>
                <a:off x="2724936" y="4280880"/>
                <a:ext cx="989250" cy="187061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9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Flow preferences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603809"/>
              </p:ext>
            </p:extLst>
          </p:nvPr>
        </p:nvGraphicFramePr>
        <p:xfrm>
          <a:off x="180000" y="891319"/>
          <a:ext cx="8964000" cy="4103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5750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8025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5002498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Rectângulo 6"/>
          <p:cNvSpPr/>
          <p:nvPr/>
        </p:nvSpPr>
        <p:spPr>
          <a:xfrm>
            <a:off x="180000" y="871148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827812" y="53693"/>
            <a:ext cx="8185844" cy="455358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dirty="0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Flow preferences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538454" y="1138969"/>
            <a:ext cx="32543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b="1" dirty="0" smtClean="0">
                <a:solidFill>
                  <a:srgbClr val="008000"/>
                </a:solidFill>
              </a:rPr>
              <a:t>ANOSIM test: </a:t>
            </a:r>
            <a:r>
              <a:rPr lang="en-GB" sz="1600" b="1" dirty="0" err="1" smtClean="0">
                <a:solidFill>
                  <a:srgbClr val="008000"/>
                </a:solidFill>
              </a:rPr>
              <a:t>R</a:t>
            </a:r>
            <a:r>
              <a:rPr lang="en-GB" sz="1600" b="1" baseline="-25000" dirty="0" err="1" smtClean="0">
                <a:solidFill>
                  <a:srgbClr val="008000"/>
                </a:solidFill>
              </a:rPr>
              <a:t>global</a:t>
            </a:r>
            <a:r>
              <a:rPr lang="en-GB" sz="1600" b="1" dirty="0" smtClean="0">
                <a:solidFill>
                  <a:srgbClr val="008000"/>
                </a:solidFill>
              </a:rPr>
              <a:t>  = 0,832</a:t>
            </a:r>
            <a:endParaRPr lang="en-GB" sz="1600" b="1" dirty="0">
              <a:solidFill>
                <a:srgbClr val="008000"/>
              </a:solidFill>
            </a:endParaRPr>
          </a:p>
        </p:txBody>
      </p:sp>
      <p:sp>
        <p:nvSpPr>
          <p:cNvPr id="33" name="AutoShape 88"/>
          <p:cNvSpPr>
            <a:spLocks noChangeAspect="1" noChangeArrowheads="1" noTextEdit="1"/>
          </p:cNvSpPr>
          <p:nvPr/>
        </p:nvSpPr>
        <p:spPr bwMode="auto">
          <a:xfrm>
            <a:off x="4928840" y="2164406"/>
            <a:ext cx="4062098" cy="295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 sz="1400">
              <a:solidFill>
                <a:srgbClr val="004B00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9" name="Rectangle 105"/>
          <p:cNvSpPr>
            <a:spLocks noChangeArrowheads="1"/>
          </p:cNvSpPr>
          <p:nvPr/>
        </p:nvSpPr>
        <p:spPr bwMode="auto">
          <a:xfrm>
            <a:off x="6593310" y="4809910"/>
            <a:ext cx="121187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1" i="0" u="none" strike="noStrike" cap="none" normalizeH="0" baseline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rPr>
              <a:t>Flow</a:t>
            </a:r>
            <a:r>
              <a:rPr kumimoji="0" lang="pt-PT" altLang="pt-PT" sz="1400" b="1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kumimoji="0" lang="pt-PT" altLang="pt-PT" sz="1400" b="1" i="0" u="none" strike="noStrike" cap="none" normalizeH="0" baseline="0" dirty="0" err="1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rPr>
              <a:t>preferences</a:t>
            </a:r>
            <a:endParaRPr kumimoji="0" lang="pt-PT" altLang="pt-PT" sz="1400" b="1" i="0" u="none" strike="noStrike" cap="none" normalizeH="0" baseline="0" dirty="0" smtClean="0">
              <a:ln>
                <a:noFill/>
              </a:ln>
              <a:solidFill>
                <a:srgbClr val="004B00"/>
              </a:solidFill>
              <a:effectLst/>
              <a:latin typeface="Arial Narrow" charset="0"/>
              <a:ea typeface="Arial Narrow" charset="0"/>
              <a:cs typeface="Arial Narrow" charset="0"/>
            </a:endParaRPr>
          </a:p>
        </p:txBody>
      </p:sp>
      <p:graphicFrame>
        <p:nvGraphicFramePr>
          <p:cNvPr id="74" name="Tabela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057132"/>
              </p:ext>
            </p:extLst>
          </p:nvPr>
        </p:nvGraphicFramePr>
        <p:xfrm>
          <a:off x="689351" y="2903619"/>
          <a:ext cx="3213100" cy="2087880"/>
        </p:xfrm>
        <a:graphic>
          <a:graphicData uri="http://schemas.openxmlformats.org/drawingml/2006/table">
            <a:tbl>
              <a:tblPr/>
              <a:tblGrid>
                <a:gridCol w="199630"/>
                <a:gridCol w="494323"/>
                <a:gridCol w="522842"/>
                <a:gridCol w="484817"/>
                <a:gridCol w="494323"/>
                <a:gridCol w="494323"/>
                <a:gridCol w="522842"/>
              </a:tblGrid>
              <a:tr h="164564">
                <a:tc>
                  <a:txBody>
                    <a:bodyPr/>
                    <a:lstStyle/>
                    <a:p>
                      <a:pPr algn="ctr" fontAlgn="b"/>
                      <a:endParaRPr lang="pt-PT" sz="11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jun'16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sep'16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564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A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64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B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64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64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E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64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G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64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H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64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64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K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64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L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64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64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N</a:t>
                      </a:r>
                      <a:endParaRPr lang="pt-PT" sz="11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b="0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</a:t>
                      </a:r>
                      <a:endParaRPr lang="pt-PT" sz="1100" b="0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70" name="Grupo 69"/>
          <p:cNvGrpSpPr/>
          <p:nvPr/>
        </p:nvGrpSpPr>
        <p:grpSpPr>
          <a:xfrm>
            <a:off x="4936075" y="1896343"/>
            <a:ext cx="4002414" cy="2947324"/>
            <a:chOff x="4936075" y="1896343"/>
            <a:chExt cx="4002414" cy="2947324"/>
          </a:xfrm>
        </p:grpSpPr>
        <p:sp>
          <p:nvSpPr>
            <p:cNvPr id="8" name="Rectangle 85"/>
            <p:cNvSpPr>
              <a:spLocks noChangeArrowheads="1"/>
            </p:cNvSpPr>
            <p:nvPr/>
          </p:nvSpPr>
          <p:spPr bwMode="auto">
            <a:xfrm>
              <a:off x="5554141" y="1896343"/>
              <a:ext cx="3326552" cy="3077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Mean of each </a:t>
              </a:r>
              <a:r>
                <a:rPr lang="en-GB" sz="1400" b="1" dirty="0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flow preference in </a:t>
              </a:r>
              <a:r>
                <a:rPr lang="en-GB" sz="14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charset="0"/>
                  <a:ea typeface="Arial Narrow" charset="0"/>
                  <a:cs typeface="Arial Narrow" charset="0"/>
                </a:rPr>
                <a:t>each cluster</a:t>
              </a:r>
            </a:p>
          </p:txBody>
        </p:sp>
        <p:sp>
          <p:nvSpPr>
            <p:cNvPr id="38" name="Line 94"/>
            <p:cNvSpPr>
              <a:spLocks noChangeShapeType="1"/>
            </p:cNvSpPr>
            <p:nvPr/>
          </p:nvSpPr>
          <p:spPr bwMode="auto">
            <a:xfrm>
              <a:off x="5337582" y="4562640"/>
              <a:ext cx="360090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" name="Line 95"/>
            <p:cNvSpPr>
              <a:spLocks noChangeShapeType="1"/>
            </p:cNvSpPr>
            <p:nvPr/>
          </p:nvSpPr>
          <p:spPr bwMode="auto">
            <a:xfrm>
              <a:off x="5337582" y="4545706"/>
              <a:ext cx="0" cy="1693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" name="Line 96"/>
            <p:cNvSpPr>
              <a:spLocks noChangeShapeType="1"/>
            </p:cNvSpPr>
            <p:nvPr/>
          </p:nvSpPr>
          <p:spPr bwMode="auto">
            <a:xfrm>
              <a:off x="6057402" y="4545706"/>
              <a:ext cx="0" cy="1693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" name="Line 97"/>
            <p:cNvSpPr>
              <a:spLocks noChangeShapeType="1"/>
            </p:cNvSpPr>
            <p:nvPr/>
          </p:nvSpPr>
          <p:spPr bwMode="auto">
            <a:xfrm>
              <a:off x="6777221" y="4545706"/>
              <a:ext cx="0" cy="1693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" name="Line 98"/>
            <p:cNvSpPr>
              <a:spLocks noChangeShapeType="1"/>
            </p:cNvSpPr>
            <p:nvPr/>
          </p:nvSpPr>
          <p:spPr bwMode="auto">
            <a:xfrm>
              <a:off x="7498849" y="4545706"/>
              <a:ext cx="0" cy="1693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" name="Line 99"/>
            <p:cNvSpPr>
              <a:spLocks noChangeShapeType="1"/>
            </p:cNvSpPr>
            <p:nvPr/>
          </p:nvSpPr>
          <p:spPr bwMode="auto">
            <a:xfrm>
              <a:off x="8218669" y="4545706"/>
              <a:ext cx="0" cy="1693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" name="Line 100"/>
            <p:cNvSpPr>
              <a:spLocks noChangeShapeType="1"/>
            </p:cNvSpPr>
            <p:nvPr/>
          </p:nvSpPr>
          <p:spPr bwMode="auto">
            <a:xfrm>
              <a:off x="8938489" y="4545706"/>
              <a:ext cx="0" cy="1693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5" name="Rectangle 101"/>
            <p:cNvSpPr>
              <a:spLocks noChangeArrowheads="1"/>
            </p:cNvSpPr>
            <p:nvPr/>
          </p:nvSpPr>
          <p:spPr bwMode="auto">
            <a:xfrm>
              <a:off x="5838838" y="4560787"/>
              <a:ext cx="629981" cy="177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limnophiles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" name="Rectangle 102"/>
            <p:cNvSpPr>
              <a:spLocks noChangeArrowheads="1"/>
            </p:cNvSpPr>
            <p:nvPr/>
          </p:nvSpPr>
          <p:spPr bwMode="auto">
            <a:xfrm>
              <a:off x="6567700" y="4665782"/>
              <a:ext cx="939360" cy="177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most</a:t>
              </a:r>
              <a:r>
                <a:rPr kumimoji="0" lang="pt-PT" altLang="pt-PT" sz="12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limnophiles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7" name="Rectangle 103"/>
            <p:cNvSpPr>
              <a:spLocks noChangeArrowheads="1"/>
            </p:cNvSpPr>
            <p:nvPr/>
          </p:nvSpPr>
          <p:spPr bwMode="auto">
            <a:xfrm>
              <a:off x="7296563" y="4560787"/>
              <a:ext cx="511358" cy="177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reophiles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" name="Rectangle 104"/>
            <p:cNvSpPr>
              <a:spLocks noChangeArrowheads="1"/>
            </p:cNvSpPr>
            <p:nvPr/>
          </p:nvSpPr>
          <p:spPr bwMode="auto">
            <a:xfrm>
              <a:off x="8009148" y="4665782"/>
              <a:ext cx="820738" cy="177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most</a:t>
              </a:r>
              <a:r>
                <a:rPr kumimoji="0" lang="pt-PT" altLang="pt-PT" sz="12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reophiles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0" name="Line 106"/>
            <p:cNvSpPr>
              <a:spLocks noChangeShapeType="1"/>
            </p:cNvSpPr>
            <p:nvPr/>
          </p:nvSpPr>
          <p:spPr bwMode="auto">
            <a:xfrm>
              <a:off x="5337582" y="2254424"/>
              <a:ext cx="360090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1" name="Line 107"/>
            <p:cNvSpPr>
              <a:spLocks noChangeShapeType="1"/>
            </p:cNvSpPr>
            <p:nvPr/>
          </p:nvSpPr>
          <p:spPr bwMode="auto">
            <a:xfrm flipV="1">
              <a:off x="5337582" y="2254424"/>
              <a:ext cx="0" cy="230821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2" name="Line 108"/>
            <p:cNvSpPr>
              <a:spLocks noChangeShapeType="1"/>
            </p:cNvSpPr>
            <p:nvPr/>
          </p:nvSpPr>
          <p:spPr bwMode="auto">
            <a:xfrm flipH="1">
              <a:off x="5337582" y="4562640"/>
              <a:ext cx="1627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3" name="Line 109"/>
            <p:cNvSpPr>
              <a:spLocks noChangeShapeType="1"/>
            </p:cNvSpPr>
            <p:nvPr/>
          </p:nvSpPr>
          <p:spPr bwMode="auto">
            <a:xfrm flipH="1">
              <a:off x="5337582" y="4098626"/>
              <a:ext cx="1627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4" name="Line 110"/>
            <p:cNvSpPr>
              <a:spLocks noChangeShapeType="1"/>
            </p:cNvSpPr>
            <p:nvPr/>
          </p:nvSpPr>
          <p:spPr bwMode="auto">
            <a:xfrm flipH="1">
              <a:off x="5337582" y="3636306"/>
              <a:ext cx="1627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5" name="Line 111"/>
            <p:cNvSpPr>
              <a:spLocks noChangeShapeType="1"/>
            </p:cNvSpPr>
            <p:nvPr/>
          </p:nvSpPr>
          <p:spPr bwMode="auto">
            <a:xfrm flipH="1">
              <a:off x="5337582" y="3180759"/>
              <a:ext cx="1627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6" name="Line 112"/>
            <p:cNvSpPr>
              <a:spLocks noChangeShapeType="1"/>
            </p:cNvSpPr>
            <p:nvPr/>
          </p:nvSpPr>
          <p:spPr bwMode="auto">
            <a:xfrm flipH="1">
              <a:off x="5337582" y="2716745"/>
              <a:ext cx="1627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7" name="Line 113"/>
            <p:cNvSpPr>
              <a:spLocks noChangeShapeType="1"/>
            </p:cNvSpPr>
            <p:nvPr/>
          </p:nvSpPr>
          <p:spPr bwMode="auto">
            <a:xfrm flipH="1">
              <a:off x="5337582" y="2254424"/>
              <a:ext cx="1627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58" name="Rectangle 114"/>
            <p:cNvSpPr>
              <a:spLocks noChangeArrowheads="1"/>
            </p:cNvSpPr>
            <p:nvPr/>
          </p:nvSpPr>
          <p:spPr bwMode="auto">
            <a:xfrm>
              <a:off x="5183048" y="4479809"/>
              <a:ext cx="81387" cy="208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59" name="Rectangle 115"/>
            <p:cNvSpPr>
              <a:spLocks noChangeArrowheads="1"/>
            </p:cNvSpPr>
            <p:nvPr/>
          </p:nvSpPr>
          <p:spPr bwMode="auto">
            <a:xfrm>
              <a:off x="5130599" y="4017488"/>
              <a:ext cx="162773" cy="208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</a:t>
              </a:r>
            </a:p>
          </p:txBody>
        </p:sp>
        <p:sp>
          <p:nvSpPr>
            <p:cNvPr id="60" name="Rectangle 116"/>
            <p:cNvSpPr>
              <a:spLocks noChangeArrowheads="1"/>
            </p:cNvSpPr>
            <p:nvPr/>
          </p:nvSpPr>
          <p:spPr bwMode="auto">
            <a:xfrm>
              <a:off x="5130599" y="3553474"/>
              <a:ext cx="162773" cy="208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</a:t>
              </a:r>
            </a:p>
          </p:txBody>
        </p:sp>
        <p:sp>
          <p:nvSpPr>
            <p:cNvPr id="61" name="Rectangle 117"/>
            <p:cNvSpPr>
              <a:spLocks noChangeArrowheads="1"/>
            </p:cNvSpPr>
            <p:nvPr/>
          </p:nvSpPr>
          <p:spPr bwMode="auto">
            <a:xfrm>
              <a:off x="5130599" y="3089460"/>
              <a:ext cx="162773" cy="208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</a:t>
              </a:r>
            </a:p>
          </p:txBody>
        </p:sp>
        <p:sp>
          <p:nvSpPr>
            <p:cNvPr id="62" name="Rectangle 118"/>
            <p:cNvSpPr>
              <a:spLocks noChangeArrowheads="1"/>
            </p:cNvSpPr>
            <p:nvPr/>
          </p:nvSpPr>
          <p:spPr bwMode="auto">
            <a:xfrm>
              <a:off x="5130599" y="2627140"/>
              <a:ext cx="162773" cy="208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80</a:t>
              </a:r>
            </a:p>
          </p:txBody>
        </p:sp>
        <p:sp>
          <p:nvSpPr>
            <p:cNvPr id="63" name="Rectangle 119"/>
            <p:cNvSpPr>
              <a:spLocks noChangeArrowheads="1"/>
            </p:cNvSpPr>
            <p:nvPr/>
          </p:nvSpPr>
          <p:spPr bwMode="auto">
            <a:xfrm>
              <a:off x="5078150" y="2171593"/>
              <a:ext cx="245969" cy="208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0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100</a:t>
              </a:r>
            </a:p>
          </p:txBody>
        </p:sp>
        <p:sp>
          <p:nvSpPr>
            <p:cNvPr id="64" name="Rectangle 120"/>
            <p:cNvSpPr>
              <a:spLocks noChangeArrowheads="1"/>
            </p:cNvSpPr>
            <p:nvPr/>
          </p:nvSpPr>
          <p:spPr bwMode="auto">
            <a:xfrm rot="16200000">
              <a:off x="4980180" y="3285680"/>
              <a:ext cx="127011" cy="215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400" b="1" i="0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%</a:t>
              </a:r>
            </a:p>
          </p:txBody>
        </p:sp>
        <p:sp>
          <p:nvSpPr>
            <p:cNvPr id="65" name="Line 121"/>
            <p:cNvSpPr>
              <a:spLocks noChangeShapeType="1"/>
            </p:cNvSpPr>
            <p:nvPr/>
          </p:nvSpPr>
          <p:spPr bwMode="auto">
            <a:xfrm flipV="1">
              <a:off x="8938489" y="2254424"/>
              <a:ext cx="0" cy="230821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grpSp>
          <p:nvGrpSpPr>
            <p:cNvPr id="75" name="Grupo 74"/>
            <p:cNvGrpSpPr/>
            <p:nvPr/>
          </p:nvGrpSpPr>
          <p:grpSpPr>
            <a:xfrm>
              <a:off x="5495131" y="2319336"/>
              <a:ext cx="920283" cy="810642"/>
              <a:chOff x="7386204" y="2534600"/>
              <a:chExt cx="920283" cy="810642"/>
            </a:xfrm>
          </p:grpSpPr>
          <p:sp>
            <p:nvSpPr>
              <p:cNvPr id="76" name="Line 42"/>
              <p:cNvSpPr>
                <a:spLocks noChangeShapeType="1"/>
              </p:cNvSpPr>
              <p:nvPr/>
            </p:nvSpPr>
            <p:spPr bwMode="auto">
              <a:xfrm>
                <a:off x="7386204" y="2656583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00B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77" name="Rectangle 43"/>
              <p:cNvSpPr>
                <a:spLocks noChangeArrowheads="1"/>
              </p:cNvSpPr>
              <p:nvPr/>
            </p:nvSpPr>
            <p:spPr bwMode="auto">
              <a:xfrm>
                <a:off x="7633226" y="2534600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1</a:t>
                </a:r>
              </a:p>
            </p:txBody>
          </p:sp>
          <p:sp>
            <p:nvSpPr>
              <p:cNvPr id="78" name="Line 44"/>
              <p:cNvSpPr>
                <a:spLocks noChangeShapeType="1"/>
              </p:cNvSpPr>
              <p:nvPr/>
            </p:nvSpPr>
            <p:spPr bwMode="auto">
              <a:xfrm>
                <a:off x="7386204" y="2862398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79" name="Rectangle 45"/>
              <p:cNvSpPr>
                <a:spLocks noChangeArrowheads="1"/>
              </p:cNvSpPr>
              <p:nvPr/>
            </p:nvSpPr>
            <p:spPr bwMode="auto">
              <a:xfrm>
                <a:off x="7633226" y="2734252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2</a:t>
                </a:r>
              </a:p>
            </p:txBody>
          </p:sp>
          <p:sp>
            <p:nvSpPr>
              <p:cNvPr id="80" name="Line 46"/>
              <p:cNvSpPr>
                <a:spLocks noChangeShapeType="1"/>
              </p:cNvSpPr>
              <p:nvPr/>
            </p:nvSpPr>
            <p:spPr bwMode="auto">
              <a:xfrm>
                <a:off x="7386204" y="3045144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1" name="Rectangle 47"/>
              <p:cNvSpPr>
                <a:spLocks noChangeArrowheads="1"/>
              </p:cNvSpPr>
              <p:nvPr/>
            </p:nvSpPr>
            <p:spPr bwMode="auto">
              <a:xfrm>
                <a:off x="7633226" y="2937422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3</a:t>
                </a:r>
              </a:p>
            </p:txBody>
          </p:sp>
          <p:sp>
            <p:nvSpPr>
              <p:cNvPr id="82" name="Line 48"/>
              <p:cNvSpPr>
                <a:spLocks noChangeShapeType="1"/>
              </p:cNvSpPr>
              <p:nvPr/>
            </p:nvSpPr>
            <p:spPr bwMode="auto">
              <a:xfrm>
                <a:off x="7386204" y="3237520"/>
                <a:ext cx="216000" cy="0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400">
                  <a:solidFill>
                    <a:srgbClr val="004C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3" name="Rectangle 49"/>
              <p:cNvSpPr>
                <a:spLocks noChangeArrowheads="1"/>
              </p:cNvSpPr>
              <p:nvPr/>
            </p:nvSpPr>
            <p:spPr bwMode="auto">
              <a:xfrm>
                <a:off x="7633226" y="3129798"/>
                <a:ext cx="67326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400" b="0" i="0" u="none" strike="noStrike" cap="none" normalizeH="0" baseline="0" dirty="0" smtClean="0">
                    <a:ln>
                      <a:noFill/>
                    </a:ln>
                    <a:solidFill>
                      <a:srgbClr val="004C00"/>
                    </a:solidFill>
                    <a:effectLst/>
                    <a:latin typeface="Arial Narrow" panose="020B0606020202030204" pitchFamily="34" charset="0"/>
                  </a:rPr>
                  <a:t> Cluster  4</a:t>
                </a:r>
              </a:p>
            </p:txBody>
          </p:sp>
        </p:grpSp>
      </p:grpSp>
      <p:grpSp>
        <p:nvGrpSpPr>
          <p:cNvPr id="84" name="Grupo 83"/>
          <p:cNvGrpSpPr/>
          <p:nvPr/>
        </p:nvGrpSpPr>
        <p:grpSpPr>
          <a:xfrm>
            <a:off x="744783" y="599763"/>
            <a:ext cx="4399179" cy="2224441"/>
            <a:chOff x="744783" y="599763"/>
            <a:chExt cx="4399179" cy="2224441"/>
          </a:xfrm>
        </p:grpSpPr>
        <p:sp>
          <p:nvSpPr>
            <p:cNvPr id="87" name="Rectangle 6"/>
            <p:cNvSpPr>
              <a:spLocks noChangeArrowheads="1"/>
            </p:cNvSpPr>
            <p:nvPr/>
          </p:nvSpPr>
          <p:spPr bwMode="auto">
            <a:xfrm>
              <a:off x="744783" y="599763"/>
              <a:ext cx="3699693" cy="2224441"/>
            </a:xfrm>
            <a:prstGeom prst="rect">
              <a:avLst/>
            </a:prstGeom>
            <a:noFill/>
            <a:ln w="6350">
              <a:solidFill>
                <a:srgbClr val="004B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8" name="Oval 87"/>
            <p:cNvSpPr>
              <a:spLocks noChangeArrowheads="1"/>
            </p:cNvSpPr>
            <p:nvPr/>
          </p:nvSpPr>
          <p:spPr bwMode="auto">
            <a:xfrm>
              <a:off x="3600518" y="816195"/>
              <a:ext cx="76204" cy="7042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3202355" y="898646"/>
              <a:ext cx="78110" cy="68709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0" name="Oval 89"/>
            <p:cNvSpPr>
              <a:spLocks noChangeArrowheads="1"/>
            </p:cNvSpPr>
            <p:nvPr/>
          </p:nvSpPr>
          <p:spPr bwMode="auto">
            <a:xfrm>
              <a:off x="2373638" y="1606344"/>
              <a:ext cx="76204" cy="68709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1" name="Oval 90"/>
            <p:cNvSpPr>
              <a:spLocks noChangeArrowheads="1"/>
            </p:cNvSpPr>
            <p:nvPr/>
          </p:nvSpPr>
          <p:spPr bwMode="auto">
            <a:xfrm>
              <a:off x="3240457" y="2212696"/>
              <a:ext cx="78110" cy="7042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3011845" y="1874307"/>
              <a:ext cx="78110" cy="68709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2931831" y="1858847"/>
              <a:ext cx="78110" cy="7042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2466988" y="2224721"/>
              <a:ext cx="76204" cy="7042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2413646" y="2008289"/>
              <a:ext cx="78110" cy="7042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6" name="Oval 95"/>
            <p:cNvSpPr>
              <a:spLocks noChangeArrowheads="1"/>
            </p:cNvSpPr>
            <p:nvPr/>
          </p:nvSpPr>
          <p:spPr bwMode="auto">
            <a:xfrm>
              <a:off x="1678279" y="1094465"/>
              <a:ext cx="76204" cy="7042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7" name="Oval 96"/>
            <p:cNvSpPr>
              <a:spLocks noChangeArrowheads="1"/>
            </p:cNvSpPr>
            <p:nvPr/>
          </p:nvSpPr>
          <p:spPr bwMode="auto">
            <a:xfrm>
              <a:off x="1333456" y="838525"/>
              <a:ext cx="78110" cy="68709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8" name="Oval 97"/>
            <p:cNvSpPr>
              <a:spLocks noChangeArrowheads="1"/>
            </p:cNvSpPr>
            <p:nvPr/>
          </p:nvSpPr>
          <p:spPr bwMode="auto">
            <a:xfrm>
              <a:off x="2491754" y="1900072"/>
              <a:ext cx="76204" cy="70427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99" name="Oval 98"/>
            <p:cNvSpPr>
              <a:spLocks noChangeArrowheads="1"/>
            </p:cNvSpPr>
            <p:nvPr/>
          </p:nvSpPr>
          <p:spPr bwMode="auto">
            <a:xfrm>
              <a:off x="2352682" y="1640698"/>
              <a:ext cx="78110" cy="7042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0" name="Oval 99"/>
            <p:cNvSpPr>
              <a:spLocks noChangeArrowheads="1"/>
            </p:cNvSpPr>
            <p:nvPr/>
          </p:nvSpPr>
          <p:spPr bwMode="auto">
            <a:xfrm>
              <a:off x="2385069" y="914104"/>
              <a:ext cx="78110" cy="7042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1" name="Oval 100"/>
            <p:cNvSpPr>
              <a:spLocks noChangeArrowheads="1"/>
            </p:cNvSpPr>
            <p:nvPr/>
          </p:nvSpPr>
          <p:spPr bwMode="auto">
            <a:xfrm>
              <a:off x="1632557" y="838525"/>
              <a:ext cx="76204" cy="68709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2474799" y="1524595"/>
              <a:ext cx="78110" cy="68709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3" name="Oval 102"/>
            <p:cNvSpPr>
              <a:spLocks noChangeArrowheads="1"/>
            </p:cNvSpPr>
            <p:nvPr/>
          </p:nvSpPr>
          <p:spPr bwMode="auto">
            <a:xfrm>
              <a:off x="3242361" y="1731736"/>
              <a:ext cx="78110" cy="68709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4" name="Oval 103"/>
            <p:cNvSpPr>
              <a:spLocks noChangeArrowheads="1"/>
            </p:cNvSpPr>
            <p:nvPr/>
          </p:nvSpPr>
          <p:spPr bwMode="auto">
            <a:xfrm>
              <a:off x="2928021" y="2004854"/>
              <a:ext cx="76204" cy="7042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5" name="Oval 104"/>
            <p:cNvSpPr>
              <a:spLocks noChangeArrowheads="1"/>
            </p:cNvSpPr>
            <p:nvPr/>
          </p:nvSpPr>
          <p:spPr bwMode="auto">
            <a:xfrm>
              <a:off x="1727812" y="981096"/>
              <a:ext cx="76204" cy="7042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6" name="Oval 105"/>
            <p:cNvSpPr>
              <a:spLocks noChangeArrowheads="1"/>
            </p:cNvSpPr>
            <p:nvPr/>
          </p:nvSpPr>
          <p:spPr bwMode="auto">
            <a:xfrm>
              <a:off x="2503185" y="797300"/>
              <a:ext cx="76204" cy="68709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7" name="Oval 106"/>
            <p:cNvSpPr>
              <a:spLocks noChangeArrowheads="1"/>
            </p:cNvSpPr>
            <p:nvPr/>
          </p:nvSpPr>
          <p:spPr bwMode="auto">
            <a:xfrm>
              <a:off x="2550812" y="1104771"/>
              <a:ext cx="78110" cy="68709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08" name="Oval 107"/>
            <p:cNvSpPr>
              <a:spLocks noChangeArrowheads="1"/>
            </p:cNvSpPr>
            <p:nvPr/>
          </p:nvSpPr>
          <p:spPr bwMode="auto">
            <a:xfrm>
              <a:off x="2687979" y="1554812"/>
              <a:ext cx="78110" cy="70427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0" name="Oval 109"/>
            <p:cNvSpPr>
              <a:spLocks noChangeArrowheads="1"/>
            </p:cNvSpPr>
            <p:nvPr/>
          </p:nvSpPr>
          <p:spPr bwMode="auto">
            <a:xfrm>
              <a:off x="1863811" y="1131354"/>
              <a:ext cx="78110" cy="7042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1" name="Oval 110"/>
            <p:cNvSpPr>
              <a:spLocks noChangeArrowheads="1"/>
            </p:cNvSpPr>
            <p:nvPr/>
          </p:nvSpPr>
          <p:spPr bwMode="auto">
            <a:xfrm>
              <a:off x="3280463" y="1010296"/>
              <a:ext cx="76204" cy="7042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2" name="Oval 111"/>
            <p:cNvSpPr>
              <a:spLocks noChangeArrowheads="1"/>
            </p:cNvSpPr>
            <p:nvPr/>
          </p:nvSpPr>
          <p:spPr bwMode="auto">
            <a:xfrm>
              <a:off x="2293624" y="1255930"/>
              <a:ext cx="78110" cy="68709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3" name="Oval 112"/>
            <p:cNvSpPr>
              <a:spLocks noChangeArrowheads="1"/>
            </p:cNvSpPr>
            <p:nvPr/>
          </p:nvSpPr>
          <p:spPr bwMode="auto">
            <a:xfrm>
              <a:off x="2988984" y="2568264"/>
              <a:ext cx="78110" cy="68709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4" name="Oval 113"/>
            <p:cNvSpPr>
              <a:spLocks noChangeArrowheads="1"/>
            </p:cNvSpPr>
            <p:nvPr/>
          </p:nvSpPr>
          <p:spPr bwMode="auto">
            <a:xfrm>
              <a:off x="3057567" y="824783"/>
              <a:ext cx="76204" cy="7042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5" name="Oval 114"/>
            <p:cNvSpPr>
              <a:spLocks noChangeArrowheads="1"/>
            </p:cNvSpPr>
            <p:nvPr/>
          </p:nvSpPr>
          <p:spPr bwMode="auto">
            <a:xfrm>
              <a:off x="3259507" y="1096182"/>
              <a:ext cx="76204" cy="68709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6" name="Oval 115"/>
            <p:cNvSpPr>
              <a:spLocks noChangeArrowheads="1"/>
            </p:cNvSpPr>
            <p:nvPr/>
          </p:nvSpPr>
          <p:spPr bwMode="auto">
            <a:xfrm>
              <a:off x="3078523" y="1535917"/>
              <a:ext cx="76204" cy="68709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7" name="Oval 116"/>
            <p:cNvSpPr>
              <a:spLocks noChangeArrowheads="1"/>
            </p:cNvSpPr>
            <p:nvPr/>
          </p:nvSpPr>
          <p:spPr bwMode="auto">
            <a:xfrm>
              <a:off x="3051851" y="1783268"/>
              <a:ext cx="76204" cy="7042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2362207" y="1194092"/>
              <a:ext cx="76204" cy="7042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9" name="Oval 118"/>
            <p:cNvSpPr>
              <a:spLocks noChangeArrowheads="1"/>
            </p:cNvSpPr>
            <p:nvPr/>
          </p:nvSpPr>
          <p:spPr bwMode="auto">
            <a:xfrm>
              <a:off x="2495564" y="1843388"/>
              <a:ext cx="76204" cy="70427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0" name="Oval 119"/>
            <p:cNvSpPr>
              <a:spLocks noChangeArrowheads="1"/>
            </p:cNvSpPr>
            <p:nvPr/>
          </p:nvSpPr>
          <p:spPr bwMode="auto">
            <a:xfrm>
              <a:off x="1899270" y="866008"/>
              <a:ext cx="76204" cy="68709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1" name="Oval 120"/>
            <p:cNvSpPr>
              <a:spLocks noChangeArrowheads="1"/>
            </p:cNvSpPr>
            <p:nvPr/>
          </p:nvSpPr>
          <p:spPr bwMode="auto">
            <a:xfrm>
              <a:off x="1280114" y="1853695"/>
              <a:ext cx="78110" cy="7042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2" name="Oval 121"/>
            <p:cNvSpPr>
              <a:spLocks noChangeArrowheads="1"/>
            </p:cNvSpPr>
            <p:nvPr/>
          </p:nvSpPr>
          <p:spPr bwMode="auto">
            <a:xfrm>
              <a:off x="1461098" y="1108207"/>
              <a:ext cx="78110" cy="7042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3" name="Oval 122"/>
            <p:cNvSpPr>
              <a:spLocks noChangeArrowheads="1"/>
            </p:cNvSpPr>
            <p:nvPr/>
          </p:nvSpPr>
          <p:spPr bwMode="auto">
            <a:xfrm>
              <a:off x="1409660" y="850550"/>
              <a:ext cx="78110" cy="7042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4" name="Oval 123"/>
            <p:cNvSpPr>
              <a:spLocks noChangeArrowheads="1"/>
            </p:cNvSpPr>
            <p:nvPr/>
          </p:nvSpPr>
          <p:spPr bwMode="auto">
            <a:xfrm>
              <a:off x="1491580" y="1013732"/>
              <a:ext cx="76204" cy="7042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1386799" y="900363"/>
              <a:ext cx="78110" cy="68709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6" name="Oval 125"/>
            <p:cNvSpPr>
              <a:spLocks noChangeArrowheads="1"/>
            </p:cNvSpPr>
            <p:nvPr/>
          </p:nvSpPr>
          <p:spPr bwMode="auto">
            <a:xfrm>
              <a:off x="2219326" y="890056"/>
              <a:ext cx="76204" cy="68709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2394595" y="764664"/>
              <a:ext cx="76204" cy="7042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2360303" y="845396"/>
              <a:ext cx="78110" cy="68709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9" name="Oval 128"/>
            <p:cNvSpPr>
              <a:spLocks noChangeArrowheads="1"/>
            </p:cNvSpPr>
            <p:nvPr/>
          </p:nvSpPr>
          <p:spPr bwMode="auto">
            <a:xfrm>
              <a:off x="2033050" y="819631"/>
              <a:ext cx="78110" cy="70427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0" name="Oval 129"/>
            <p:cNvSpPr>
              <a:spLocks noChangeArrowheads="1"/>
            </p:cNvSpPr>
            <p:nvPr/>
          </p:nvSpPr>
          <p:spPr bwMode="auto">
            <a:xfrm>
              <a:off x="2259332" y="1736890"/>
              <a:ext cx="76204" cy="68709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1" name="Oval 130"/>
            <p:cNvSpPr>
              <a:spLocks noChangeArrowheads="1"/>
            </p:cNvSpPr>
            <p:nvPr/>
          </p:nvSpPr>
          <p:spPr bwMode="auto">
            <a:xfrm>
              <a:off x="1533492" y="963919"/>
              <a:ext cx="78110" cy="68709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2" name="Oval 131"/>
            <p:cNvSpPr>
              <a:spLocks noChangeArrowheads="1"/>
            </p:cNvSpPr>
            <p:nvPr/>
          </p:nvSpPr>
          <p:spPr bwMode="auto">
            <a:xfrm>
              <a:off x="2773708" y="1985958"/>
              <a:ext cx="78110" cy="70427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3" name="Oval 132"/>
            <p:cNvSpPr>
              <a:spLocks noChangeArrowheads="1"/>
            </p:cNvSpPr>
            <p:nvPr/>
          </p:nvSpPr>
          <p:spPr bwMode="auto">
            <a:xfrm>
              <a:off x="1480149" y="805889"/>
              <a:ext cx="76204" cy="68709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4" name="Oval 133"/>
            <p:cNvSpPr>
              <a:spLocks noChangeArrowheads="1"/>
            </p:cNvSpPr>
            <p:nvPr/>
          </p:nvSpPr>
          <p:spPr bwMode="auto">
            <a:xfrm>
              <a:off x="1257252" y="750922"/>
              <a:ext cx="78110" cy="68709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5" name="Oval 134"/>
            <p:cNvSpPr>
              <a:spLocks noChangeArrowheads="1"/>
            </p:cNvSpPr>
            <p:nvPr/>
          </p:nvSpPr>
          <p:spPr bwMode="auto">
            <a:xfrm>
              <a:off x="2785139" y="2604335"/>
              <a:ext cx="78110" cy="70427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6" name="Oval 135"/>
            <p:cNvSpPr>
              <a:spLocks noChangeArrowheads="1"/>
            </p:cNvSpPr>
            <p:nvPr/>
          </p:nvSpPr>
          <p:spPr bwMode="auto">
            <a:xfrm>
              <a:off x="3533841" y="1707688"/>
              <a:ext cx="78110" cy="70427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7" name="Oval 136"/>
            <p:cNvSpPr>
              <a:spLocks noChangeArrowheads="1"/>
            </p:cNvSpPr>
            <p:nvPr/>
          </p:nvSpPr>
          <p:spPr bwMode="auto">
            <a:xfrm>
              <a:off x="3853897" y="977660"/>
              <a:ext cx="76204" cy="68709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8" name="Oval 137"/>
            <p:cNvSpPr>
              <a:spLocks noChangeArrowheads="1"/>
            </p:cNvSpPr>
            <p:nvPr/>
          </p:nvSpPr>
          <p:spPr bwMode="auto">
            <a:xfrm>
              <a:off x="3211879" y="1712842"/>
              <a:ext cx="76204" cy="68709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9" name="Oval 138"/>
            <p:cNvSpPr>
              <a:spLocks noChangeArrowheads="1"/>
            </p:cNvSpPr>
            <p:nvPr/>
          </p:nvSpPr>
          <p:spPr bwMode="auto">
            <a:xfrm>
              <a:off x="3362383" y="1522175"/>
              <a:ext cx="76204" cy="68709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0" name="Oval 139"/>
            <p:cNvSpPr>
              <a:spLocks noChangeArrowheads="1"/>
            </p:cNvSpPr>
            <p:nvPr/>
          </p:nvSpPr>
          <p:spPr bwMode="auto">
            <a:xfrm>
              <a:off x="1729716" y="970790"/>
              <a:ext cx="78110" cy="68709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1" name="Oval 140"/>
            <p:cNvSpPr>
              <a:spLocks noChangeArrowheads="1"/>
            </p:cNvSpPr>
            <p:nvPr/>
          </p:nvSpPr>
          <p:spPr bwMode="auto">
            <a:xfrm>
              <a:off x="2735606" y="1965346"/>
              <a:ext cx="78110" cy="68709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2" name="Oval 141"/>
            <p:cNvSpPr>
              <a:spLocks noChangeArrowheads="1"/>
            </p:cNvSpPr>
            <p:nvPr/>
          </p:nvSpPr>
          <p:spPr bwMode="auto">
            <a:xfrm>
              <a:off x="1381084" y="879750"/>
              <a:ext cx="76204" cy="68709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3" name="Oval 142"/>
            <p:cNvSpPr>
              <a:spLocks noChangeArrowheads="1"/>
            </p:cNvSpPr>
            <p:nvPr/>
          </p:nvSpPr>
          <p:spPr bwMode="auto">
            <a:xfrm>
              <a:off x="2981363" y="1082440"/>
              <a:ext cx="76204" cy="68709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4" name="Oval 143"/>
            <p:cNvSpPr>
              <a:spLocks noChangeArrowheads="1"/>
            </p:cNvSpPr>
            <p:nvPr/>
          </p:nvSpPr>
          <p:spPr bwMode="auto">
            <a:xfrm>
              <a:off x="2962313" y="1310897"/>
              <a:ext cx="76204" cy="68709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5" name="Oval 144"/>
            <p:cNvSpPr>
              <a:spLocks noChangeArrowheads="1"/>
            </p:cNvSpPr>
            <p:nvPr/>
          </p:nvSpPr>
          <p:spPr bwMode="auto">
            <a:xfrm>
              <a:off x="2084064" y="1393347"/>
              <a:ext cx="78110" cy="70427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6" name="Oval 145"/>
            <p:cNvSpPr>
              <a:spLocks noChangeArrowheads="1"/>
            </p:cNvSpPr>
            <p:nvPr/>
          </p:nvSpPr>
          <p:spPr bwMode="auto">
            <a:xfrm>
              <a:off x="2855627" y="2003135"/>
              <a:ext cx="76204" cy="68709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7" name="Oval 146"/>
            <p:cNvSpPr>
              <a:spLocks noChangeArrowheads="1"/>
            </p:cNvSpPr>
            <p:nvPr/>
          </p:nvSpPr>
          <p:spPr bwMode="auto">
            <a:xfrm>
              <a:off x="2998509" y="1748914"/>
              <a:ext cx="76204" cy="70427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8" name="Oval 147"/>
            <p:cNvSpPr>
              <a:spLocks noChangeArrowheads="1"/>
            </p:cNvSpPr>
            <p:nvPr/>
          </p:nvSpPr>
          <p:spPr bwMode="auto">
            <a:xfrm>
              <a:off x="3042327" y="1587448"/>
              <a:ext cx="78110" cy="68709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9" name="Oval 148"/>
            <p:cNvSpPr>
              <a:spLocks noChangeArrowheads="1"/>
            </p:cNvSpPr>
            <p:nvPr/>
          </p:nvSpPr>
          <p:spPr bwMode="auto">
            <a:xfrm>
              <a:off x="2617490" y="1912097"/>
              <a:ext cx="76204" cy="68709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0" name="Oval 149"/>
            <p:cNvSpPr>
              <a:spLocks noChangeArrowheads="1"/>
            </p:cNvSpPr>
            <p:nvPr/>
          </p:nvSpPr>
          <p:spPr bwMode="auto">
            <a:xfrm>
              <a:off x="2788949" y="1831364"/>
              <a:ext cx="76204" cy="68709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1" name="Oval 150"/>
            <p:cNvSpPr>
              <a:spLocks noChangeArrowheads="1"/>
            </p:cNvSpPr>
            <p:nvPr/>
          </p:nvSpPr>
          <p:spPr bwMode="auto">
            <a:xfrm>
              <a:off x="2780563" y="1414790"/>
              <a:ext cx="76204" cy="68709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2" name="Oval 151"/>
            <p:cNvSpPr>
              <a:spLocks noChangeArrowheads="1"/>
            </p:cNvSpPr>
            <p:nvPr/>
          </p:nvSpPr>
          <p:spPr bwMode="auto">
            <a:xfrm>
              <a:off x="3107100" y="2190367"/>
              <a:ext cx="78110" cy="68709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3" name="Oval 152"/>
            <p:cNvSpPr>
              <a:spLocks noChangeArrowheads="1"/>
            </p:cNvSpPr>
            <p:nvPr/>
          </p:nvSpPr>
          <p:spPr bwMode="auto">
            <a:xfrm>
              <a:off x="2274573" y="903798"/>
              <a:ext cx="76204" cy="70427"/>
            </a:xfrm>
            <a:prstGeom prst="ellipse">
              <a:avLst/>
            </a:prstGeom>
            <a:solidFill>
              <a:srgbClr val="FFBB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54" name="Rectangle 86"/>
            <p:cNvSpPr>
              <a:spLocks noChangeArrowheads="1"/>
            </p:cNvSpPr>
            <p:nvPr/>
          </p:nvSpPr>
          <p:spPr bwMode="auto">
            <a:xfrm>
              <a:off x="3535169" y="813599"/>
              <a:ext cx="44164" cy="77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55" name="Rectangle 89"/>
            <p:cNvSpPr>
              <a:spLocks noChangeArrowheads="1"/>
            </p:cNvSpPr>
            <p:nvPr/>
          </p:nvSpPr>
          <p:spPr bwMode="auto">
            <a:xfrm>
              <a:off x="3201737" y="2226003"/>
              <a:ext cx="8723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56" name="Rectangle 90"/>
            <p:cNvSpPr>
              <a:spLocks noChangeArrowheads="1"/>
            </p:cNvSpPr>
            <p:nvPr/>
          </p:nvSpPr>
          <p:spPr bwMode="auto">
            <a:xfrm>
              <a:off x="3055783" y="1907979"/>
              <a:ext cx="4822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57" name="Rectangle 91"/>
            <p:cNvSpPr>
              <a:spLocks noChangeArrowheads="1"/>
            </p:cNvSpPr>
            <p:nvPr/>
          </p:nvSpPr>
          <p:spPr bwMode="auto">
            <a:xfrm>
              <a:off x="2876511" y="1816152"/>
              <a:ext cx="4637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160" name="Rectangle 94"/>
            <p:cNvSpPr>
              <a:spLocks noChangeArrowheads="1"/>
            </p:cNvSpPr>
            <p:nvPr/>
          </p:nvSpPr>
          <p:spPr bwMode="auto">
            <a:xfrm>
              <a:off x="1641119" y="1086837"/>
              <a:ext cx="626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61" name="Rectangle 95"/>
            <p:cNvSpPr>
              <a:spLocks noChangeArrowheads="1"/>
            </p:cNvSpPr>
            <p:nvPr/>
          </p:nvSpPr>
          <p:spPr bwMode="auto">
            <a:xfrm>
              <a:off x="1433444" y="717257"/>
              <a:ext cx="10402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2" name="Rectangle 96"/>
            <p:cNvSpPr>
              <a:spLocks noChangeArrowheads="1"/>
            </p:cNvSpPr>
            <p:nvPr/>
          </p:nvSpPr>
          <p:spPr bwMode="auto">
            <a:xfrm>
              <a:off x="2413754" y="1872180"/>
              <a:ext cx="15407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163" name="Rectangle 98"/>
            <p:cNvSpPr>
              <a:spLocks noChangeArrowheads="1"/>
            </p:cNvSpPr>
            <p:nvPr/>
          </p:nvSpPr>
          <p:spPr bwMode="auto">
            <a:xfrm>
              <a:off x="2422734" y="940117"/>
              <a:ext cx="6398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64" name="Rectangle 99"/>
            <p:cNvSpPr>
              <a:spLocks noChangeArrowheads="1"/>
            </p:cNvSpPr>
            <p:nvPr/>
          </p:nvSpPr>
          <p:spPr bwMode="auto">
            <a:xfrm>
              <a:off x="1697782" y="790591"/>
              <a:ext cx="8819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65" name="Rectangle 100"/>
            <p:cNvSpPr>
              <a:spLocks noChangeArrowheads="1"/>
            </p:cNvSpPr>
            <p:nvPr/>
          </p:nvSpPr>
          <p:spPr bwMode="auto">
            <a:xfrm>
              <a:off x="2524610" y="1520551"/>
              <a:ext cx="9357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66" name="Rectangle 101"/>
            <p:cNvSpPr>
              <a:spLocks noChangeArrowheads="1"/>
            </p:cNvSpPr>
            <p:nvPr/>
          </p:nvSpPr>
          <p:spPr bwMode="auto">
            <a:xfrm>
              <a:off x="3311511" y="1653090"/>
              <a:ext cx="832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67" name="Rectangle 103"/>
            <p:cNvSpPr>
              <a:spLocks noChangeArrowheads="1"/>
            </p:cNvSpPr>
            <p:nvPr/>
          </p:nvSpPr>
          <p:spPr bwMode="auto">
            <a:xfrm>
              <a:off x="1664748" y="959357"/>
              <a:ext cx="6434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68" name="Rectangle 104"/>
            <p:cNvSpPr>
              <a:spLocks noChangeArrowheads="1"/>
            </p:cNvSpPr>
            <p:nvPr/>
          </p:nvSpPr>
          <p:spPr bwMode="auto">
            <a:xfrm>
              <a:off x="2512625" y="828583"/>
              <a:ext cx="6615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169" name="Rectangle 106"/>
            <p:cNvSpPr>
              <a:spLocks noChangeArrowheads="1"/>
            </p:cNvSpPr>
            <p:nvPr/>
          </p:nvSpPr>
          <p:spPr bwMode="auto">
            <a:xfrm>
              <a:off x="2626177" y="1544394"/>
              <a:ext cx="51681" cy="77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1" name="Rectangle 108"/>
            <p:cNvSpPr>
              <a:spLocks noChangeArrowheads="1"/>
            </p:cNvSpPr>
            <p:nvPr/>
          </p:nvSpPr>
          <p:spPr bwMode="auto">
            <a:xfrm>
              <a:off x="1806734" y="1077440"/>
              <a:ext cx="792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72" name="Rectangle 109"/>
            <p:cNvSpPr>
              <a:spLocks noChangeArrowheads="1"/>
            </p:cNvSpPr>
            <p:nvPr/>
          </p:nvSpPr>
          <p:spPr bwMode="auto">
            <a:xfrm>
              <a:off x="3353474" y="957928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73" name="Rectangle 110"/>
            <p:cNvSpPr>
              <a:spLocks noChangeArrowheads="1"/>
            </p:cNvSpPr>
            <p:nvPr/>
          </p:nvSpPr>
          <p:spPr bwMode="auto">
            <a:xfrm>
              <a:off x="2242461" y="1159921"/>
              <a:ext cx="5707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74" name="Rectangle 111"/>
            <p:cNvSpPr>
              <a:spLocks noChangeArrowheads="1"/>
            </p:cNvSpPr>
            <p:nvPr/>
          </p:nvSpPr>
          <p:spPr bwMode="auto">
            <a:xfrm>
              <a:off x="2970714" y="2452384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175" name="Rectangle 112"/>
            <p:cNvSpPr>
              <a:spLocks noChangeArrowheads="1"/>
            </p:cNvSpPr>
            <p:nvPr/>
          </p:nvSpPr>
          <p:spPr bwMode="auto">
            <a:xfrm>
              <a:off x="3060037" y="861530"/>
              <a:ext cx="5318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77" name="Rectangle 114"/>
            <p:cNvSpPr>
              <a:spLocks noChangeArrowheads="1"/>
            </p:cNvSpPr>
            <p:nvPr/>
          </p:nvSpPr>
          <p:spPr bwMode="auto">
            <a:xfrm>
              <a:off x="3142214" y="1430125"/>
              <a:ext cx="668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78" name="Rectangle 115"/>
            <p:cNvSpPr>
              <a:spLocks noChangeArrowheads="1"/>
            </p:cNvSpPr>
            <p:nvPr/>
          </p:nvSpPr>
          <p:spPr bwMode="auto">
            <a:xfrm>
              <a:off x="3086409" y="1812798"/>
              <a:ext cx="7267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9" name="Rectangle 116"/>
            <p:cNvSpPr>
              <a:spLocks noChangeArrowheads="1"/>
            </p:cNvSpPr>
            <p:nvPr/>
          </p:nvSpPr>
          <p:spPr bwMode="auto">
            <a:xfrm>
              <a:off x="2370857" y="1064343"/>
              <a:ext cx="7984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80" name="Rectangle 118"/>
            <p:cNvSpPr>
              <a:spLocks noChangeArrowheads="1"/>
            </p:cNvSpPr>
            <p:nvPr/>
          </p:nvSpPr>
          <p:spPr bwMode="auto">
            <a:xfrm>
              <a:off x="1829709" y="830184"/>
              <a:ext cx="7800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181" name="Rectangle 119"/>
            <p:cNvSpPr>
              <a:spLocks noChangeArrowheads="1"/>
            </p:cNvSpPr>
            <p:nvPr/>
          </p:nvSpPr>
          <p:spPr bwMode="auto">
            <a:xfrm>
              <a:off x="1356539" y="1795236"/>
              <a:ext cx="7868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182" name="Rectangle 120"/>
            <p:cNvSpPr>
              <a:spLocks noChangeArrowheads="1"/>
            </p:cNvSpPr>
            <p:nvPr/>
          </p:nvSpPr>
          <p:spPr bwMode="auto">
            <a:xfrm>
              <a:off x="1512845" y="1104645"/>
              <a:ext cx="680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183" name="Rectangle 121"/>
            <p:cNvSpPr>
              <a:spLocks noChangeArrowheads="1"/>
            </p:cNvSpPr>
            <p:nvPr/>
          </p:nvSpPr>
          <p:spPr bwMode="auto">
            <a:xfrm>
              <a:off x="1462877" y="853699"/>
              <a:ext cx="7230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184" name="Rectangle 123"/>
            <p:cNvSpPr>
              <a:spLocks noChangeArrowheads="1"/>
            </p:cNvSpPr>
            <p:nvPr/>
          </p:nvSpPr>
          <p:spPr bwMode="auto">
            <a:xfrm>
              <a:off x="1323881" y="942324"/>
              <a:ext cx="47922" cy="77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86" name="Rectangle 125"/>
            <p:cNvSpPr>
              <a:spLocks noChangeArrowheads="1"/>
            </p:cNvSpPr>
            <p:nvPr/>
          </p:nvSpPr>
          <p:spPr bwMode="auto">
            <a:xfrm>
              <a:off x="2426985" y="728284"/>
              <a:ext cx="5620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187" name="Rectangle 126"/>
            <p:cNvSpPr>
              <a:spLocks noChangeArrowheads="1"/>
            </p:cNvSpPr>
            <p:nvPr/>
          </p:nvSpPr>
          <p:spPr bwMode="auto">
            <a:xfrm>
              <a:off x="2314196" y="811146"/>
              <a:ext cx="44164" cy="77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188" name="Rectangle 127"/>
            <p:cNvSpPr>
              <a:spLocks noChangeArrowheads="1"/>
            </p:cNvSpPr>
            <p:nvPr/>
          </p:nvSpPr>
          <p:spPr bwMode="auto">
            <a:xfrm flipH="1">
              <a:off x="2084589" y="832597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89" name="Rectangle 128"/>
            <p:cNvSpPr>
              <a:spLocks noChangeArrowheads="1"/>
            </p:cNvSpPr>
            <p:nvPr/>
          </p:nvSpPr>
          <p:spPr bwMode="auto">
            <a:xfrm>
              <a:off x="2267217" y="1785692"/>
              <a:ext cx="10329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90" name="Rectangle 129"/>
            <p:cNvSpPr>
              <a:spLocks noChangeArrowheads="1"/>
            </p:cNvSpPr>
            <p:nvPr/>
          </p:nvSpPr>
          <p:spPr bwMode="auto">
            <a:xfrm>
              <a:off x="1590031" y="885144"/>
              <a:ext cx="7124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192" name="Rectangle 132"/>
            <p:cNvSpPr>
              <a:spLocks noChangeArrowheads="1"/>
            </p:cNvSpPr>
            <p:nvPr/>
          </p:nvSpPr>
          <p:spPr bwMode="auto">
            <a:xfrm>
              <a:off x="1234377" y="772877"/>
              <a:ext cx="691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3" name="Rectangle 133"/>
            <p:cNvSpPr>
              <a:spLocks noChangeArrowheads="1"/>
            </p:cNvSpPr>
            <p:nvPr/>
          </p:nvSpPr>
          <p:spPr bwMode="auto">
            <a:xfrm>
              <a:off x="2779323" y="2481342"/>
              <a:ext cx="4571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4" name="Rectangle 134"/>
            <p:cNvSpPr>
              <a:spLocks noChangeArrowheads="1"/>
            </p:cNvSpPr>
            <p:nvPr/>
          </p:nvSpPr>
          <p:spPr bwMode="auto">
            <a:xfrm>
              <a:off x="3451431" y="1613696"/>
              <a:ext cx="608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195" name="Rectangle 135"/>
            <p:cNvSpPr>
              <a:spLocks noChangeArrowheads="1"/>
            </p:cNvSpPr>
            <p:nvPr/>
          </p:nvSpPr>
          <p:spPr bwMode="auto">
            <a:xfrm>
              <a:off x="3761178" y="942294"/>
              <a:ext cx="8487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6" name="Rectangle 137"/>
            <p:cNvSpPr>
              <a:spLocks noChangeArrowheads="1"/>
            </p:cNvSpPr>
            <p:nvPr/>
          </p:nvSpPr>
          <p:spPr bwMode="auto">
            <a:xfrm>
              <a:off x="3315210" y="1421548"/>
              <a:ext cx="99516" cy="159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197" name="Rectangle 138"/>
            <p:cNvSpPr>
              <a:spLocks noChangeArrowheads="1"/>
            </p:cNvSpPr>
            <p:nvPr/>
          </p:nvSpPr>
          <p:spPr bwMode="auto">
            <a:xfrm>
              <a:off x="1809691" y="936155"/>
              <a:ext cx="7269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198" name="Rectangle 139"/>
            <p:cNvSpPr>
              <a:spLocks noChangeArrowheads="1"/>
            </p:cNvSpPr>
            <p:nvPr/>
          </p:nvSpPr>
          <p:spPr bwMode="auto">
            <a:xfrm>
              <a:off x="2651433" y="1983277"/>
              <a:ext cx="10397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199" name="Rectangle 140"/>
            <p:cNvSpPr>
              <a:spLocks noChangeArrowheads="1"/>
            </p:cNvSpPr>
            <p:nvPr/>
          </p:nvSpPr>
          <p:spPr bwMode="auto">
            <a:xfrm>
              <a:off x="1322982" y="874597"/>
              <a:ext cx="44164" cy="77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00" name="Rectangle 141"/>
            <p:cNvSpPr>
              <a:spLocks noChangeArrowheads="1"/>
            </p:cNvSpPr>
            <p:nvPr/>
          </p:nvSpPr>
          <p:spPr bwMode="auto">
            <a:xfrm>
              <a:off x="3033191" y="1073852"/>
              <a:ext cx="8133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1" name="Rectangle 142"/>
            <p:cNvSpPr>
              <a:spLocks noChangeArrowheads="1"/>
            </p:cNvSpPr>
            <p:nvPr/>
          </p:nvSpPr>
          <p:spPr bwMode="auto">
            <a:xfrm>
              <a:off x="3047056" y="1271313"/>
              <a:ext cx="5795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02" name="Rectangle 143"/>
            <p:cNvSpPr>
              <a:spLocks noChangeArrowheads="1"/>
            </p:cNvSpPr>
            <p:nvPr/>
          </p:nvSpPr>
          <p:spPr bwMode="auto">
            <a:xfrm>
              <a:off x="1993798" y="1335171"/>
              <a:ext cx="5636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203" name="Rectangle 144"/>
            <p:cNvSpPr>
              <a:spLocks noChangeArrowheads="1"/>
            </p:cNvSpPr>
            <p:nvPr/>
          </p:nvSpPr>
          <p:spPr bwMode="auto">
            <a:xfrm>
              <a:off x="2761881" y="2036479"/>
              <a:ext cx="862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04" name="Rectangle 145"/>
            <p:cNvSpPr>
              <a:spLocks noChangeArrowheads="1"/>
            </p:cNvSpPr>
            <p:nvPr/>
          </p:nvSpPr>
          <p:spPr bwMode="auto">
            <a:xfrm>
              <a:off x="2935610" y="1723068"/>
              <a:ext cx="47922" cy="77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205" name="Rectangle 146"/>
            <p:cNvSpPr>
              <a:spLocks noChangeArrowheads="1"/>
            </p:cNvSpPr>
            <p:nvPr/>
          </p:nvSpPr>
          <p:spPr bwMode="auto">
            <a:xfrm>
              <a:off x="2981573" y="1509556"/>
              <a:ext cx="7341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6" name="Rectangle 147"/>
            <p:cNvSpPr>
              <a:spLocks noChangeArrowheads="1"/>
            </p:cNvSpPr>
            <p:nvPr/>
          </p:nvSpPr>
          <p:spPr bwMode="auto">
            <a:xfrm>
              <a:off x="2619159" y="1780717"/>
              <a:ext cx="4667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07" name="Rectangle 148"/>
            <p:cNvSpPr>
              <a:spLocks noChangeArrowheads="1"/>
            </p:cNvSpPr>
            <p:nvPr/>
          </p:nvSpPr>
          <p:spPr bwMode="auto">
            <a:xfrm>
              <a:off x="2727245" y="1744772"/>
              <a:ext cx="4823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08" name="Rectangle 149"/>
            <p:cNvSpPr>
              <a:spLocks noChangeArrowheads="1"/>
            </p:cNvSpPr>
            <p:nvPr/>
          </p:nvSpPr>
          <p:spPr bwMode="auto">
            <a:xfrm flipH="1">
              <a:off x="2850971" y="1308246"/>
              <a:ext cx="1020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209" name="Rectangle 150"/>
            <p:cNvSpPr>
              <a:spLocks noChangeArrowheads="1"/>
            </p:cNvSpPr>
            <p:nvPr/>
          </p:nvSpPr>
          <p:spPr bwMode="auto">
            <a:xfrm>
              <a:off x="3011846" y="2182808"/>
              <a:ext cx="8035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210" name="Rectangle 151"/>
            <p:cNvSpPr>
              <a:spLocks noChangeArrowheads="1"/>
            </p:cNvSpPr>
            <p:nvPr/>
          </p:nvSpPr>
          <p:spPr bwMode="auto">
            <a:xfrm>
              <a:off x="2259356" y="954656"/>
              <a:ext cx="6533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11" name="Rectangle 152"/>
            <p:cNvSpPr>
              <a:spLocks noChangeArrowheads="1"/>
            </p:cNvSpPr>
            <p:nvPr/>
          </p:nvSpPr>
          <p:spPr bwMode="auto">
            <a:xfrm>
              <a:off x="3747693" y="2626710"/>
              <a:ext cx="61555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100" i="1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Stress: 0,04</a:t>
              </a:r>
              <a:endParaRPr kumimoji="0" lang="pt-PT" altLang="pt-PT" sz="110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2" name="Rectangle 136"/>
            <p:cNvSpPr>
              <a:spLocks noChangeArrowheads="1"/>
            </p:cNvSpPr>
            <p:nvPr/>
          </p:nvSpPr>
          <p:spPr bwMode="auto">
            <a:xfrm>
              <a:off x="3227873" y="1587821"/>
              <a:ext cx="593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213" name="Rectangle 87"/>
            <p:cNvSpPr>
              <a:spLocks noChangeArrowheads="1"/>
            </p:cNvSpPr>
            <p:nvPr/>
          </p:nvSpPr>
          <p:spPr bwMode="auto">
            <a:xfrm>
              <a:off x="3282358" y="821451"/>
              <a:ext cx="6328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14" name="Rectangle 105"/>
            <p:cNvSpPr>
              <a:spLocks noChangeArrowheads="1"/>
            </p:cNvSpPr>
            <p:nvPr/>
          </p:nvSpPr>
          <p:spPr bwMode="auto">
            <a:xfrm>
              <a:off x="2511465" y="1069206"/>
              <a:ext cx="7471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5" name="Rectangle 88"/>
            <p:cNvSpPr>
              <a:spLocks noChangeArrowheads="1"/>
            </p:cNvSpPr>
            <p:nvPr/>
          </p:nvSpPr>
          <p:spPr bwMode="auto">
            <a:xfrm>
              <a:off x="2444122" y="1579906"/>
              <a:ext cx="7805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6" name="Rectangle 97"/>
            <p:cNvSpPr>
              <a:spLocks noChangeArrowheads="1"/>
            </p:cNvSpPr>
            <p:nvPr/>
          </p:nvSpPr>
          <p:spPr bwMode="auto">
            <a:xfrm>
              <a:off x="2372152" y="1677310"/>
              <a:ext cx="772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7" name="Rectangle 102"/>
            <p:cNvSpPr>
              <a:spLocks noChangeArrowheads="1"/>
            </p:cNvSpPr>
            <p:nvPr/>
          </p:nvSpPr>
          <p:spPr bwMode="auto">
            <a:xfrm>
              <a:off x="2994699" y="1973817"/>
              <a:ext cx="44164" cy="77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18" name="Rectangle 117"/>
            <p:cNvSpPr>
              <a:spLocks noChangeArrowheads="1"/>
            </p:cNvSpPr>
            <p:nvPr/>
          </p:nvSpPr>
          <p:spPr bwMode="auto">
            <a:xfrm>
              <a:off x="2508764" y="1724713"/>
              <a:ext cx="7368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20" name="Rectangle 130"/>
            <p:cNvSpPr>
              <a:spLocks noChangeArrowheads="1"/>
            </p:cNvSpPr>
            <p:nvPr/>
          </p:nvSpPr>
          <p:spPr bwMode="auto">
            <a:xfrm>
              <a:off x="2849677" y="1936944"/>
              <a:ext cx="44164" cy="77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221" name="Rectangle 122"/>
            <p:cNvSpPr>
              <a:spLocks noChangeArrowheads="1"/>
            </p:cNvSpPr>
            <p:nvPr/>
          </p:nvSpPr>
          <p:spPr bwMode="auto">
            <a:xfrm>
              <a:off x="1427522" y="987255"/>
              <a:ext cx="4814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223" name="Oval 222"/>
            <p:cNvSpPr>
              <a:spLocks noChangeArrowheads="1"/>
            </p:cNvSpPr>
            <p:nvPr/>
          </p:nvSpPr>
          <p:spPr bwMode="auto">
            <a:xfrm>
              <a:off x="2000612" y="1145622"/>
              <a:ext cx="78110" cy="68709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000" b="1" i="1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grpSp>
          <p:nvGrpSpPr>
            <p:cNvPr id="237" name="Grupo 236"/>
            <p:cNvGrpSpPr/>
            <p:nvPr/>
          </p:nvGrpSpPr>
          <p:grpSpPr>
            <a:xfrm>
              <a:off x="4558553" y="744689"/>
              <a:ext cx="585409" cy="1310706"/>
              <a:chOff x="4558553" y="744689"/>
              <a:chExt cx="585409" cy="1310706"/>
            </a:xfrm>
          </p:grpSpPr>
          <p:grpSp>
            <p:nvGrpSpPr>
              <p:cNvPr id="228" name="Grupo 227"/>
              <p:cNvGrpSpPr/>
              <p:nvPr/>
            </p:nvGrpSpPr>
            <p:grpSpPr>
              <a:xfrm>
                <a:off x="4579213" y="744689"/>
                <a:ext cx="564630" cy="184666"/>
                <a:chOff x="4579213" y="744689"/>
                <a:chExt cx="564630" cy="184666"/>
              </a:xfrm>
            </p:grpSpPr>
            <p:sp>
              <p:nvSpPr>
                <p:cNvPr id="14" name="Oval 13"/>
                <p:cNvSpPr>
                  <a:spLocks noChangeAspect="1" noChangeArrowheads="1"/>
                </p:cNvSpPr>
                <p:nvPr/>
              </p:nvSpPr>
              <p:spPr bwMode="auto">
                <a:xfrm>
                  <a:off x="4579213" y="794930"/>
                  <a:ext cx="111933" cy="111933"/>
                </a:xfrm>
                <a:prstGeom prst="ellipse">
                  <a:avLst/>
                </a:prstGeom>
                <a:solidFill>
                  <a:srgbClr val="00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15" name="Rectangle 10"/>
                <p:cNvSpPr>
                  <a:spLocks noChangeArrowheads="1"/>
                </p:cNvSpPr>
                <p:nvPr/>
              </p:nvSpPr>
              <p:spPr bwMode="auto">
                <a:xfrm>
                  <a:off x="4754313" y="744689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dec'15</a:t>
                  </a:r>
                </a:p>
              </p:txBody>
            </p:sp>
          </p:grpSp>
          <p:grpSp>
            <p:nvGrpSpPr>
              <p:cNvPr id="229" name="Grupo 228"/>
              <p:cNvGrpSpPr/>
              <p:nvPr/>
            </p:nvGrpSpPr>
            <p:grpSpPr>
              <a:xfrm>
                <a:off x="4560699" y="977660"/>
                <a:ext cx="579057" cy="184666"/>
                <a:chOff x="5321501" y="752175"/>
                <a:chExt cx="579057" cy="184666"/>
              </a:xfrm>
            </p:grpSpPr>
            <p:sp>
              <p:nvSpPr>
                <p:cNvPr id="16" name="Oval 15"/>
                <p:cNvSpPr>
                  <a:spLocks noChangeAspect="1" noChangeArrowheads="1"/>
                </p:cNvSpPr>
                <p:nvPr/>
              </p:nvSpPr>
              <p:spPr bwMode="auto">
                <a:xfrm>
                  <a:off x="5321501" y="800828"/>
                  <a:ext cx="111933" cy="114730"/>
                </a:xfrm>
                <a:prstGeom prst="ellipse">
                  <a:avLst/>
                </a:prstGeom>
                <a:solidFill>
                  <a:srgbClr val="FF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17" name="Rectangle 12"/>
                <p:cNvSpPr>
                  <a:spLocks noChangeArrowheads="1"/>
                </p:cNvSpPr>
                <p:nvPr/>
              </p:nvSpPr>
              <p:spPr bwMode="auto">
                <a:xfrm>
                  <a:off x="5496601" y="752175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mar'16</a:t>
                  </a:r>
                </a:p>
              </p:txBody>
            </p:sp>
          </p:grpSp>
          <p:grpSp>
            <p:nvGrpSpPr>
              <p:cNvPr id="231" name="Grupo 230"/>
              <p:cNvGrpSpPr/>
              <p:nvPr/>
            </p:nvGrpSpPr>
            <p:grpSpPr>
              <a:xfrm>
                <a:off x="4560613" y="1454218"/>
                <a:ext cx="564630" cy="184666"/>
                <a:chOff x="6798122" y="748362"/>
                <a:chExt cx="564630" cy="184666"/>
              </a:xfrm>
            </p:grpSpPr>
            <p:sp>
              <p:nvSpPr>
                <p:cNvPr id="20" name="Oval 19"/>
                <p:cNvSpPr>
                  <a:spLocks noChangeAspect="1" noChangeArrowheads="1"/>
                </p:cNvSpPr>
                <p:nvPr/>
              </p:nvSpPr>
              <p:spPr bwMode="auto">
                <a:xfrm>
                  <a:off x="6798122" y="797015"/>
                  <a:ext cx="111933" cy="114730"/>
                </a:xfrm>
                <a:prstGeom prst="ellipse">
                  <a:avLst/>
                </a:prstGeom>
                <a:solidFill>
                  <a:schemeClr val="accent2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1" name="Rectangle 16"/>
                <p:cNvSpPr>
                  <a:spLocks noChangeArrowheads="1"/>
                </p:cNvSpPr>
                <p:nvPr/>
              </p:nvSpPr>
              <p:spPr bwMode="auto">
                <a:xfrm>
                  <a:off x="6973222" y="748362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sep'16</a:t>
                  </a:r>
                </a:p>
              </p:txBody>
            </p:sp>
          </p:grpSp>
          <p:grpSp>
            <p:nvGrpSpPr>
              <p:cNvPr id="232" name="Grupo 231"/>
              <p:cNvGrpSpPr/>
              <p:nvPr/>
            </p:nvGrpSpPr>
            <p:grpSpPr>
              <a:xfrm>
                <a:off x="4575400" y="1657873"/>
                <a:ext cx="564630" cy="184666"/>
                <a:chOff x="7515872" y="767420"/>
                <a:chExt cx="564630" cy="184666"/>
              </a:xfrm>
            </p:grpSpPr>
            <p:sp>
              <p:nvSpPr>
                <p:cNvPr id="22" name="Oval 21"/>
                <p:cNvSpPr>
                  <a:spLocks noChangeAspect="1" noChangeArrowheads="1"/>
                </p:cNvSpPr>
                <p:nvPr/>
              </p:nvSpPr>
              <p:spPr bwMode="auto">
                <a:xfrm>
                  <a:off x="7515872" y="816073"/>
                  <a:ext cx="111933" cy="114730"/>
                </a:xfrm>
                <a:prstGeom prst="ellipse">
                  <a:avLst/>
                </a:prstGeom>
                <a:solidFill>
                  <a:srgbClr val="00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3" name="Rectangle 18"/>
                <p:cNvSpPr>
                  <a:spLocks noChangeArrowheads="1"/>
                </p:cNvSpPr>
                <p:nvPr/>
              </p:nvSpPr>
              <p:spPr bwMode="auto">
                <a:xfrm>
                  <a:off x="7690972" y="767420"/>
                  <a:ext cx="38953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dec'16</a:t>
                  </a:r>
                </a:p>
              </p:txBody>
            </p:sp>
          </p:grpSp>
          <p:grpSp>
            <p:nvGrpSpPr>
              <p:cNvPr id="233" name="Grupo 232"/>
              <p:cNvGrpSpPr/>
              <p:nvPr/>
            </p:nvGrpSpPr>
            <p:grpSpPr>
              <a:xfrm>
                <a:off x="4564905" y="1870729"/>
                <a:ext cx="579057" cy="184666"/>
                <a:chOff x="8225267" y="760050"/>
                <a:chExt cx="579057" cy="184666"/>
              </a:xfrm>
            </p:grpSpPr>
            <p:sp>
              <p:nvSpPr>
                <p:cNvPr id="24" name="Oval 23"/>
                <p:cNvSpPr>
                  <a:spLocks noChangeAspect="1" noChangeArrowheads="1"/>
                </p:cNvSpPr>
                <p:nvPr/>
              </p:nvSpPr>
              <p:spPr bwMode="auto">
                <a:xfrm>
                  <a:off x="8225267" y="810290"/>
                  <a:ext cx="111933" cy="114730"/>
                </a:xfrm>
                <a:prstGeom prst="ellipse">
                  <a:avLst/>
                </a:prstGeom>
                <a:solidFill>
                  <a:srgbClr val="FFBB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5" name="Rectangle 20"/>
                <p:cNvSpPr>
                  <a:spLocks noChangeArrowheads="1"/>
                </p:cNvSpPr>
                <p:nvPr/>
              </p:nvSpPr>
              <p:spPr bwMode="auto">
                <a:xfrm>
                  <a:off x="8400367" y="760050"/>
                  <a:ext cx="40395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mar'17</a:t>
                  </a:r>
                </a:p>
              </p:txBody>
            </p:sp>
          </p:grpSp>
          <p:grpSp>
            <p:nvGrpSpPr>
              <p:cNvPr id="234" name="Grupo 233"/>
              <p:cNvGrpSpPr/>
              <p:nvPr/>
            </p:nvGrpSpPr>
            <p:grpSpPr>
              <a:xfrm>
                <a:off x="4558553" y="1213116"/>
                <a:ext cx="535776" cy="184666"/>
                <a:chOff x="6056881" y="760050"/>
                <a:chExt cx="535776" cy="184666"/>
              </a:xfrm>
            </p:grpSpPr>
            <p:sp>
              <p:nvSpPr>
                <p:cNvPr id="235" name="Oval 234"/>
                <p:cNvSpPr>
                  <a:spLocks noChangeAspect="1" noChangeArrowheads="1"/>
                </p:cNvSpPr>
                <p:nvPr/>
              </p:nvSpPr>
              <p:spPr bwMode="auto">
                <a:xfrm>
                  <a:off x="6056881" y="810291"/>
                  <a:ext cx="111933" cy="111933"/>
                </a:xfrm>
                <a:prstGeom prst="ellipse">
                  <a:avLst/>
                </a:prstGeom>
                <a:solidFill>
                  <a:srgbClr val="92D05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t-PT" sz="1200"/>
                </a:p>
              </p:txBody>
            </p:sp>
            <p:sp>
              <p:nvSpPr>
                <p:cNvPr id="236" name="Rectangle 14"/>
                <p:cNvSpPr>
                  <a:spLocks noChangeArrowheads="1"/>
                </p:cNvSpPr>
                <p:nvPr/>
              </p:nvSpPr>
              <p:spPr bwMode="auto">
                <a:xfrm>
                  <a:off x="6231981" y="760050"/>
                  <a:ext cx="360676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t-PT" altLang="pt-PT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4B00"/>
                      </a:solidFill>
                      <a:effectLst/>
                      <a:latin typeface="Arial Narrow" charset="0"/>
                      <a:ea typeface="Arial Narrow" charset="0"/>
                      <a:cs typeface="Arial Narrow" charset="0"/>
                    </a:rPr>
                    <a:t>jun'16</a:t>
                  </a:r>
                </a:p>
              </p:txBody>
            </p:sp>
          </p:grpSp>
        </p:grpSp>
        <p:sp>
          <p:nvSpPr>
            <p:cNvPr id="240" name="Rectangle 113"/>
            <p:cNvSpPr>
              <a:spLocks noChangeArrowheads="1"/>
            </p:cNvSpPr>
            <p:nvPr/>
          </p:nvSpPr>
          <p:spPr bwMode="auto">
            <a:xfrm>
              <a:off x="3187033" y="1094465"/>
              <a:ext cx="5017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41" name="Rectangle 92"/>
            <p:cNvSpPr>
              <a:spLocks noChangeArrowheads="1"/>
            </p:cNvSpPr>
            <p:nvPr/>
          </p:nvSpPr>
          <p:spPr bwMode="auto">
            <a:xfrm>
              <a:off x="2523561" y="2213667"/>
              <a:ext cx="6250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 </a:t>
              </a:r>
              <a:endParaRPr kumimoji="0" lang="pt-PT" altLang="pt-PT" sz="1000" b="1" i="1" u="none" strike="noStrike" cap="none" normalizeH="0" baseline="0" dirty="0" smtClean="0">
                <a:ln>
                  <a:noFill/>
                </a:ln>
                <a:solidFill>
                  <a:srgbClr val="004B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44" name="Rectangle 107"/>
            <p:cNvSpPr>
              <a:spLocks noChangeArrowheads="1"/>
            </p:cNvSpPr>
            <p:nvPr/>
          </p:nvSpPr>
          <p:spPr bwMode="auto">
            <a:xfrm>
              <a:off x="2067985" y="1115692"/>
              <a:ext cx="7810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245" name="Rectangle 124"/>
            <p:cNvSpPr>
              <a:spLocks noChangeArrowheads="1"/>
            </p:cNvSpPr>
            <p:nvPr/>
          </p:nvSpPr>
          <p:spPr bwMode="auto">
            <a:xfrm>
              <a:off x="2172497" y="792653"/>
              <a:ext cx="7499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247" name="Rectangle 131"/>
            <p:cNvSpPr>
              <a:spLocks noChangeArrowheads="1"/>
            </p:cNvSpPr>
            <p:nvPr/>
          </p:nvSpPr>
          <p:spPr bwMode="auto">
            <a:xfrm>
              <a:off x="1551584" y="743986"/>
              <a:ext cx="821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219" name="Rectangle 93"/>
            <p:cNvSpPr>
              <a:spLocks noChangeArrowheads="1"/>
            </p:cNvSpPr>
            <p:nvPr/>
          </p:nvSpPr>
          <p:spPr bwMode="auto">
            <a:xfrm>
              <a:off x="2485674" y="1985958"/>
              <a:ext cx="707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222" name="Rectangle 143"/>
            <p:cNvSpPr>
              <a:spLocks noChangeArrowheads="1"/>
            </p:cNvSpPr>
            <p:nvPr/>
          </p:nvSpPr>
          <p:spPr bwMode="auto">
            <a:xfrm>
              <a:off x="2110040" y="1271863"/>
              <a:ext cx="5636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000" b="1" i="1" u="none" strike="noStrike" cap="none" normalizeH="0" baseline="0" dirty="0" smtClean="0">
                  <a:ln>
                    <a:noFill/>
                  </a:ln>
                  <a:solidFill>
                    <a:srgbClr val="004B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</p:grpSp>
      <p:grpSp>
        <p:nvGrpSpPr>
          <p:cNvPr id="71" name="Grupo 70"/>
          <p:cNvGrpSpPr/>
          <p:nvPr/>
        </p:nvGrpSpPr>
        <p:grpSpPr>
          <a:xfrm>
            <a:off x="968107" y="742836"/>
            <a:ext cx="7250563" cy="4239447"/>
            <a:chOff x="968107" y="742836"/>
            <a:chExt cx="7250563" cy="4239447"/>
          </a:xfrm>
        </p:grpSpPr>
        <p:sp>
          <p:nvSpPr>
            <p:cNvPr id="26" name="Retângulo 25"/>
            <p:cNvSpPr/>
            <p:nvPr/>
          </p:nvSpPr>
          <p:spPr>
            <a:xfrm>
              <a:off x="968107" y="1915152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0099FF"/>
                  </a:solidFill>
                  <a:latin typeface="Arial Narrow" pitchFamily="34" charset="0"/>
                </a:rPr>
                <a:t>Cluster 1</a:t>
              </a:r>
            </a:p>
          </p:txBody>
        </p:sp>
        <p:sp>
          <p:nvSpPr>
            <p:cNvPr id="34" name="Freeform 90"/>
            <p:cNvSpPr>
              <a:spLocks/>
            </p:cNvSpPr>
            <p:nvPr/>
          </p:nvSpPr>
          <p:spPr bwMode="auto">
            <a:xfrm>
              <a:off x="6057402" y="3189226"/>
              <a:ext cx="2161268" cy="1259951"/>
            </a:xfrm>
            <a:custGeom>
              <a:avLst/>
              <a:gdLst>
                <a:gd name="T0" fmla="*/ 0 w 1195"/>
                <a:gd name="T1" fmla="*/ 744 h 744"/>
                <a:gd name="T2" fmla="*/ 398 w 1195"/>
                <a:gd name="T3" fmla="*/ 0 h 744"/>
                <a:gd name="T4" fmla="*/ 797 w 1195"/>
                <a:gd name="T5" fmla="*/ 465 h 744"/>
                <a:gd name="T6" fmla="*/ 1195 w 1195"/>
                <a:gd name="T7" fmla="*/ 667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5" h="744">
                  <a:moveTo>
                    <a:pt x="0" y="744"/>
                  </a:moveTo>
                  <a:lnTo>
                    <a:pt x="398" y="0"/>
                  </a:lnTo>
                  <a:lnTo>
                    <a:pt x="797" y="465"/>
                  </a:lnTo>
                  <a:lnTo>
                    <a:pt x="1195" y="667"/>
                  </a:lnTo>
                </a:path>
              </a:pathLst>
            </a:custGeom>
            <a:noFill/>
            <a:ln w="25400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" name="Forma Livre 26"/>
            <p:cNvSpPr/>
            <p:nvPr/>
          </p:nvSpPr>
          <p:spPr>
            <a:xfrm>
              <a:off x="1241285" y="742836"/>
              <a:ext cx="1423709" cy="1236987"/>
            </a:xfrm>
            <a:custGeom>
              <a:avLst/>
              <a:gdLst>
                <a:gd name="connsiteX0" fmla="*/ 749440 w 1423709"/>
                <a:gd name="connsiteY0" fmla="*/ 435089 h 1236987"/>
                <a:gd name="connsiteX1" fmla="*/ 743090 w 1423709"/>
                <a:gd name="connsiteY1" fmla="*/ 619239 h 1236987"/>
                <a:gd name="connsiteX2" fmla="*/ 377965 w 1423709"/>
                <a:gd name="connsiteY2" fmla="*/ 927214 h 1236987"/>
                <a:gd name="connsiteX3" fmla="*/ 41415 w 1423709"/>
                <a:gd name="connsiteY3" fmla="*/ 1101839 h 1236987"/>
                <a:gd name="connsiteX4" fmla="*/ 6490 w 1423709"/>
                <a:gd name="connsiteY4" fmla="*/ 1158989 h 1236987"/>
                <a:gd name="connsiteX5" fmla="*/ 50940 w 1423709"/>
                <a:gd name="connsiteY5" fmla="*/ 1225664 h 1236987"/>
                <a:gd name="connsiteX6" fmla="*/ 190640 w 1423709"/>
                <a:gd name="connsiteY6" fmla="*/ 1209789 h 1236987"/>
                <a:gd name="connsiteX7" fmla="*/ 565290 w 1423709"/>
                <a:gd name="connsiteY7" fmla="*/ 968489 h 1236987"/>
                <a:gd name="connsiteX8" fmla="*/ 847865 w 1423709"/>
                <a:gd name="connsiteY8" fmla="*/ 765289 h 1236987"/>
                <a:gd name="connsiteX9" fmla="*/ 997090 w 1423709"/>
                <a:gd name="connsiteY9" fmla="*/ 685914 h 1236987"/>
                <a:gd name="connsiteX10" fmla="*/ 1143140 w 1423709"/>
                <a:gd name="connsiteY10" fmla="*/ 581139 h 1236987"/>
                <a:gd name="connsiteX11" fmla="*/ 1327290 w 1423709"/>
                <a:gd name="connsiteY11" fmla="*/ 498589 h 1236987"/>
                <a:gd name="connsiteX12" fmla="*/ 1422540 w 1423709"/>
                <a:gd name="connsiteY12" fmla="*/ 409689 h 1236987"/>
                <a:gd name="connsiteX13" fmla="*/ 1365390 w 1423709"/>
                <a:gd name="connsiteY13" fmla="*/ 69964 h 1236987"/>
                <a:gd name="connsiteX14" fmla="*/ 1159015 w 1423709"/>
                <a:gd name="connsiteY14" fmla="*/ 114 h 1236987"/>
                <a:gd name="connsiteX15" fmla="*/ 825640 w 1423709"/>
                <a:gd name="connsiteY15" fmla="*/ 54089 h 1236987"/>
                <a:gd name="connsiteX16" fmla="*/ 768490 w 1423709"/>
                <a:gd name="connsiteY16" fmla="*/ 76314 h 1236987"/>
                <a:gd name="connsiteX17" fmla="*/ 787540 w 1423709"/>
                <a:gd name="connsiteY17" fmla="*/ 238239 h 1236987"/>
                <a:gd name="connsiteX18" fmla="*/ 749440 w 1423709"/>
                <a:gd name="connsiteY18" fmla="*/ 435089 h 1236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23709" h="1236987">
                  <a:moveTo>
                    <a:pt x="749440" y="435089"/>
                  </a:moveTo>
                  <a:cubicBezTo>
                    <a:pt x="742032" y="498589"/>
                    <a:pt x="805003" y="537218"/>
                    <a:pt x="743090" y="619239"/>
                  </a:cubicBezTo>
                  <a:cubicBezTo>
                    <a:pt x="681177" y="701260"/>
                    <a:pt x="494911" y="846781"/>
                    <a:pt x="377965" y="927214"/>
                  </a:cubicBezTo>
                  <a:cubicBezTo>
                    <a:pt x="261019" y="1007647"/>
                    <a:pt x="103327" y="1063210"/>
                    <a:pt x="41415" y="1101839"/>
                  </a:cubicBezTo>
                  <a:cubicBezTo>
                    <a:pt x="-20497" y="1140468"/>
                    <a:pt x="4903" y="1138352"/>
                    <a:pt x="6490" y="1158989"/>
                  </a:cubicBezTo>
                  <a:cubicBezTo>
                    <a:pt x="8077" y="1179626"/>
                    <a:pt x="20248" y="1217197"/>
                    <a:pt x="50940" y="1225664"/>
                  </a:cubicBezTo>
                  <a:cubicBezTo>
                    <a:pt x="81632" y="1234131"/>
                    <a:pt x="104915" y="1252652"/>
                    <a:pt x="190640" y="1209789"/>
                  </a:cubicBezTo>
                  <a:cubicBezTo>
                    <a:pt x="276365" y="1166926"/>
                    <a:pt x="455752" y="1042572"/>
                    <a:pt x="565290" y="968489"/>
                  </a:cubicBezTo>
                  <a:cubicBezTo>
                    <a:pt x="674827" y="894406"/>
                    <a:pt x="775898" y="812385"/>
                    <a:pt x="847865" y="765289"/>
                  </a:cubicBezTo>
                  <a:cubicBezTo>
                    <a:pt x="919832" y="718193"/>
                    <a:pt x="947878" y="716606"/>
                    <a:pt x="997090" y="685914"/>
                  </a:cubicBezTo>
                  <a:cubicBezTo>
                    <a:pt x="1046302" y="655222"/>
                    <a:pt x="1088107" y="612360"/>
                    <a:pt x="1143140" y="581139"/>
                  </a:cubicBezTo>
                  <a:cubicBezTo>
                    <a:pt x="1198173" y="549918"/>
                    <a:pt x="1280723" y="527164"/>
                    <a:pt x="1327290" y="498589"/>
                  </a:cubicBezTo>
                  <a:cubicBezTo>
                    <a:pt x="1373857" y="470014"/>
                    <a:pt x="1416190" y="481126"/>
                    <a:pt x="1422540" y="409689"/>
                  </a:cubicBezTo>
                  <a:cubicBezTo>
                    <a:pt x="1428890" y="338252"/>
                    <a:pt x="1409311" y="138226"/>
                    <a:pt x="1365390" y="69964"/>
                  </a:cubicBezTo>
                  <a:cubicBezTo>
                    <a:pt x="1321469" y="1702"/>
                    <a:pt x="1248973" y="2760"/>
                    <a:pt x="1159015" y="114"/>
                  </a:cubicBezTo>
                  <a:cubicBezTo>
                    <a:pt x="1069057" y="-2532"/>
                    <a:pt x="890727" y="41389"/>
                    <a:pt x="825640" y="54089"/>
                  </a:cubicBezTo>
                  <a:cubicBezTo>
                    <a:pt x="760553" y="66789"/>
                    <a:pt x="774840" y="45622"/>
                    <a:pt x="768490" y="76314"/>
                  </a:cubicBezTo>
                  <a:cubicBezTo>
                    <a:pt x="762140" y="107006"/>
                    <a:pt x="790186" y="179502"/>
                    <a:pt x="787540" y="238239"/>
                  </a:cubicBezTo>
                  <a:cubicBezTo>
                    <a:pt x="784894" y="296976"/>
                    <a:pt x="756848" y="371589"/>
                    <a:pt x="749440" y="435089"/>
                  </a:cubicBezTo>
                  <a:close/>
                </a:path>
              </a:pathLst>
            </a:cu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32" name="Grupo 31"/>
            <p:cNvGrpSpPr/>
            <p:nvPr/>
          </p:nvGrpSpPr>
          <p:grpSpPr>
            <a:xfrm>
              <a:off x="1395881" y="3089460"/>
              <a:ext cx="2499229" cy="1892823"/>
              <a:chOff x="1395881" y="3089460"/>
              <a:chExt cx="2499229" cy="1892823"/>
            </a:xfrm>
          </p:grpSpPr>
          <p:sp>
            <p:nvSpPr>
              <p:cNvPr id="31" name="Retângulo 30"/>
              <p:cNvSpPr/>
              <p:nvPr/>
            </p:nvSpPr>
            <p:spPr>
              <a:xfrm>
                <a:off x="2385070" y="3089460"/>
                <a:ext cx="491442" cy="15934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25" name="Retângulo 224"/>
              <p:cNvSpPr/>
              <p:nvPr/>
            </p:nvSpPr>
            <p:spPr>
              <a:xfrm>
                <a:off x="3403668" y="3433790"/>
                <a:ext cx="491442" cy="15934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26" name="Retângulo 225"/>
              <p:cNvSpPr/>
              <p:nvPr/>
            </p:nvSpPr>
            <p:spPr>
              <a:xfrm>
                <a:off x="1395881" y="3274441"/>
                <a:ext cx="491442" cy="15934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27" name="Retângulo 226"/>
              <p:cNvSpPr/>
              <p:nvPr/>
            </p:nvSpPr>
            <p:spPr>
              <a:xfrm>
                <a:off x="1898709" y="3429777"/>
                <a:ext cx="491442" cy="15934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0" name="Retângulo 229"/>
              <p:cNvSpPr/>
              <p:nvPr/>
            </p:nvSpPr>
            <p:spPr>
              <a:xfrm>
                <a:off x="2391737" y="3953550"/>
                <a:ext cx="491442" cy="50341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8" name="Retângulo 237"/>
              <p:cNvSpPr/>
              <p:nvPr/>
            </p:nvSpPr>
            <p:spPr>
              <a:xfrm>
                <a:off x="1395881" y="4302461"/>
                <a:ext cx="491442" cy="15934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9" name="Retângulo 248"/>
              <p:cNvSpPr/>
              <p:nvPr/>
            </p:nvSpPr>
            <p:spPr>
              <a:xfrm>
                <a:off x="1395881" y="4473644"/>
                <a:ext cx="1487298" cy="15934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0" name="Retângulo 249"/>
              <p:cNvSpPr/>
              <p:nvPr/>
            </p:nvSpPr>
            <p:spPr>
              <a:xfrm>
                <a:off x="1395881" y="4817810"/>
                <a:ext cx="491442" cy="15934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1" name="Retângulo 250"/>
              <p:cNvSpPr/>
              <p:nvPr/>
            </p:nvSpPr>
            <p:spPr>
              <a:xfrm>
                <a:off x="3389914" y="4822934"/>
                <a:ext cx="491442" cy="15934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72" name="Grupo 71"/>
          <p:cNvGrpSpPr/>
          <p:nvPr/>
        </p:nvGrpSpPr>
        <p:grpSpPr>
          <a:xfrm>
            <a:off x="890273" y="1495221"/>
            <a:ext cx="7328397" cy="3482609"/>
            <a:chOff x="890273" y="1495221"/>
            <a:chExt cx="7328397" cy="3482609"/>
          </a:xfrm>
        </p:grpSpPr>
        <p:sp>
          <p:nvSpPr>
            <p:cNvPr id="11" name="Retângulo 10"/>
            <p:cNvSpPr/>
            <p:nvPr/>
          </p:nvSpPr>
          <p:spPr>
            <a:xfrm>
              <a:off x="3226121" y="2274981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FF0000"/>
                  </a:solidFill>
                  <a:latin typeface="Arial Narrow" pitchFamily="34" charset="0"/>
                </a:rPr>
                <a:t>Cluster 2</a:t>
              </a:r>
            </a:p>
          </p:txBody>
        </p:sp>
        <p:sp>
          <p:nvSpPr>
            <p:cNvPr id="35" name="Freeform 91"/>
            <p:cNvSpPr>
              <a:spLocks/>
            </p:cNvSpPr>
            <p:nvPr/>
          </p:nvSpPr>
          <p:spPr bwMode="auto">
            <a:xfrm>
              <a:off x="6057402" y="3351800"/>
              <a:ext cx="2161268" cy="1178663"/>
            </a:xfrm>
            <a:custGeom>
              <a:avLst/>
              <a:gdLst>
                <a:gd name="T0" fmla="*/ 0 w 1195"/>
                <a:gd name="T1" fmla="*/ 696 h 696"/>
                <a:gd name="T2" fmla="*/ 398 w 1195"/>
                <a:gd name="T3" fmla="*/ 326 h 696"/>
                <a:gd name="T4" fmla="*/ 797 w 1195"/>
                <a:gd name="T5" fmla="*/ 475 h 696"/>
                <a:gd name="T6" fmla="*/ 1195 w 1195"/>
                <a:gd name="T7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5" h="696">
                  <a:moveTo>
                    <a:pt x="0" y="696"/>
                  </a:moveTo>
                  <a:lnTo>
                    <a:pt x="398" y="326"/>
                  </a:lnTo>
                  <a:lnTo>
                    <a:pt x="797" y="475"/>
                  </a:lnTo>
                  <a:lnTo>
                    <a:pt x="1195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3" name="Forma Livre 12"/>
            <p:cNvSpPr/>
            <p:nvPr/>
          </p:nvSpPr>
          <p:spPr>
            <a:xfrm>
              <a:off x="2209363" y="1495221"/>
              <a:ext cx="1158611" cy="1232466"/>
            </a:xfrm>
            <a:custGeom>
              <a:avLst/>
              <a:gdLst>
                <a:gd name="connsiteX0" fmla="*/ 25837 w 1158611"/>
                <a:gd name="connsiteY0" fmla="*/ 244679 h 1232466"/>
                <a:gd name="connsiteX1" fmla="*/ 219512 w 1158611"/>
                <a:gd name="connsiteY1" fmla="*/ 41479 h 1232466"/>
                <a:gd name="connsiteX2" fmla="*/ 330637 w 1158611"/>
                <a:gd name="connsiteY2" fmla="*/ 204 h 1232466"/>
                <a:gd name="connsiteX3" fmla="*/ 537012 w 1158611"/>
                <a:gd name="connsiteY3" fmla="*/ 47829 h 1232466"/>
                <a:gd name="connsiteX4" fmla="*/ 641787 w 1158611"/>
                <a:gd name="connsiteY4" fmla="*/ 197054 h 1232466"/>
                <a:gd name="connsiteX5" fmla="*/ 784662 w 1158611"/>
                <a:gd name="connsiteY5" fmla="*/ 241504 h 1232466"/>
                <a:gd name="connsiteX6" fmla="*/ 921187 w 1158611"/>
                <a:gd name="connsiteY6" fmla="*/ 276429 h 1232466"/>
                <a:gd name="connsiteX7" fmla="*/ 971987 w 1158611"/>
                <a:gd name="connsiteY7" fmla="*/ 352629 h 1232466"/>
                <a:gd name="connsiteX8" fmla="*/ 1156137 w 1158611"/>
                <a:gd name="connsiteY8" fmla="*/ 787604 h 1232466"/>
                <a:gd name="connsiteX9" fmla="*/ 822762 w 1158611"/>
                <a:gd name="connsiteY9" fmla="*/ 1174954 h 1232466"/>
                <a:gd name="connsiteX10" fmla="*/ 540187 w 1158611"/>
                <a:gd name="connsiteY10" fmla="*/ 1190829 h 1232466"/>
                <a:gd name="connsiteX11" fmla="*/ 213162 w 1158611"/>
                <a:gd name="connsiteY11" fmla="*/ 793954 h 1232466"/>
                <a:gd name="connsiteX12" fmla="*/ 22662 w 1158611"/>
                <a:gd name="connsiteY12" fmla="*/ 327229 h 1232466"/>
                <a:gd name="connsiteX13" fmla="*/ 25837 w 1158611"/>
                <a:gd name="connsiteY13" fmla="*/ 244679 h 1232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58611" h="1232466">
                  <a:moveTo>
                    <a:pt x="25837" y="244679"/>
                  </a:moveTo>
                  <a:cubicBezTo>
                    <a:pt x="58645" y="197054"/>
                    <a:pt x="168712" y="82225"/>
                    <a:pt x="219512" y="41479"/>
                  </a:cubicBezTo>
                  <a:cubicBezTo>
                    <a:pt x="270312" y="733"/>
                    <a:pt x="277720" y="-854"/>
                    <a:pt x="330637" y="204"/>
                  </a:cubicBezTo>
                  <a:cubicBezTo>
                    <a:pt x="383554" y="1262"/>
                    <a:pt x="485154" y="15021"/>
                    <a:pt x="537012" y="47829"/>
                  </a:cubicBezTo>
                  <a:cubicBezTo>
                    <a:pt x="588870" y="80637"/>
                    <a:pt x="600512" y="164775"/>
                    <a:pt x="641787" y="197054"/>
                  </a:cubicBezTo>
                  <a:cubicBezTo>
                    <a:pt x="683062" y="229333"/>
                    <a:pt x="738095" y="228275"/>
                    <a:pt x="784662" y="241504"/>
                  </a:cubicBezTo>
                  <a:cubicBezTo>
                    <a:pt x="831229" y="254733"/>
                    <a:pt x="889966" y="257908"/>
                    <a:pt x="921187" y="276429"/>
                  </a:cubicBezTo>
                  <a:cubicBezTo>
                    <a:pt x="952408" y="294950"/>
                    <a:pt x="932829" y="267433"/>
                    <a:pt x="971987" y="352629"/>
                  </a:cubicBezTo>
                  <a:cubicBezTo>
                    <a:pt x="1011145" y="437825"/>
                    <a:pt x="1181008" y="650550"/>
                    <a:pt x="1156137" y="787604"/>
                  </a:cubicBezTo>
                  <a:cubicBezTo>
                    <a:pt x="1131266" y="924658"/>
                    <a:pt x="925420" y="1107750"/>
                    <a:pt x="822762" y="1174954"/>
                  </a:cubicBezTo>
                  <a:cubicBezTo>
                    <a:pt x="720104" y="1242158"/>
                    <a:pt x="641787" y="1254329"/>
                    <a:pt x="540187" y="1190829"/>
                  </a:cubicBezTo>
                  <a:cubicBezTo>
                    <a:pt x="438587" y="1127329"/>
                    <a:pt x="299416" y="937887"/>
                    <a:pt x="213162" y="793954"/>
                  </a:cubicBezTo>
                  <a:cubicBezTo>
                    <a:pt x="126908" y="650021"/>
                    <a:pt x="54412" y="413483"/>
                    <a:pt x="22662" y="327229"/>
                  </a:cubicBezTo>
                  <a:cubicBezTo>
                    <a:pt x="-9088" y="240975"/>
                    <a:pt x="-6971" y="292304"/>
                    <a:pt x="25837" y="244679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66" name="Grupo 65"/>
            <p:cNvGrpSpPr/>
            <p:nvPr/>
          </p:nvGrpSpPr>
          <p:grpSpPr>
            <a:xfrm>
              <a:off x="890273" y="3087536"/>
              <a:ext cx="3012177" cy="1890294"/>
              <a:chOff x="890273" y="3087536"/>
              <a:chExt cx="3012177" cy="1890294"/>
            </a:xfrm>
          </p:grpSpPr>
          <p:sp>
            <p:nvSpPr>
              <p:cNvPr id="253" name="Retângulo 252"/>
              <p:cNvSpPr/>
              <p:nvPr/>
            </p:nvSpPr>
            <p:spPr>
              <a:xfrm>
                <a:off x="1409420" y="3087536"/>
                <a:ext cx="491442" cy="15934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4" name="Retângulo 253"/>
              <p:cNvSpPr/>
              <p:nvPr/>
            </p:nvSpPr>
            <p:spPr>
              <a:xfrm>
                <a:off x="2889975" y="3095323"/>
                <a:ext cx="491442" cy="15934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5" name="Retângulo 254"/>
              <p:cNvSpPr/>
              <p:nvPr/>
            </p:nvSpPr>
            <p:spPr>
              <a:xfrm>
                <a:off x="890273" y="3433789"/>
                <a:ext cx="491442" cy="102317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6" name="Retângulo 255"/>
              <p:cNvSpPr/>
              <p:nvPr/>
            </p:nvSpPr>
            <p:spPr>
              <a:xfrm>
                <a:off x="1416571" y="3611502"/>
                <a:ext cx="975166" cy="15934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7" name="Retângulo 256"/>
              <p:cNvSpPr/>
              <p:nvPr/>
            </p:nvSpPr>
            <p:spPr>
              <a:xfrm>
                <a:off x="1395370" y="3963439"/>
                <a:ext cx="491442" cy="15934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8" name="Retângulo 257"/>
              <p:cNvSpPr/>
              <p:nvPr/>
            </p:nvSpPr>
            <p:spPr>
              <a:xfrm>
                <a:off x="1893627" y="4302460"/>
                <a:ext cx="491442" cy="15934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59" name="Retângulo 258"/>
              <p:cNvSpPr/>
              <p:nvPr/>
            </p:nvSpPr>
            <p:spPr>
              <a:xfrm>
                <a:off x="2871759" y="3612742"/>
                <a:ext cx="491442" cy="15934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0" name="Retângulo 259"/>
              <p:cNvSpPr/>
              <p:nvPr/>
            </p:nvSpPr>
            <p:spPr>
              <a:xfrm>
                <a:off x="3399359" y="3617276"/>
                <a:ext cx="491442" cy="33263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1" name="Retângulo 260"/>
              <p:cNvSpPr/>
              <p:nvPr/>
            </p:nvSpPr>
            <p:spPr>
              <a:xfrm>
                <a:off x="896151" y="4818481"/>
                <a:ext cx="491442" cy="15934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2" name="Retângulo 261"/>
              <p:cNvSpPr/>
              <p:nvPr/>
            </p:nvSpPr>
            <p:spPr>
              <a:xfrm>
                <a:off x="1395369" y="4648946"/>
                <a:ext cx="2507081" cy="15934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3" name="Retângulo 262"/>
              <p:cNvSpPr/>
              <p:nvPr/>
            </p:nvSpPr>
            <p:spPr>
              <a:xfrm>
                <a:off x="3381188" y="4133816"/>
                <a:ext cx="491442" cy="3398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73" name="Grupo 72"/>
          <p:cNvGrpSpPr/>
          <p:nvPr/>
        </p:nvGrpSpPr>
        <p:grpSpPr>
          <a:xfrm>
            <a:off x="887670" y="778669"/>
            <a:ext cx="7331000" cy="3849434"/>
            <a:chOff x="887670" y="778669"/>
            <a:chExt cx="7331000" cy="3849434"/>
          </a:xfrm>
        </p:grpSpPr>
        <p:sp>
          <p:nvSpPr>
            <p:cNvPr id="10" name="Retângulo 9"/>
            <p:cNvSpPr/>
            <p:nvPr/>
          </p:nvSpPr>
          <p:spPr>
            <a:xfrm>
              <a:off x="3247309" y="1100118"/>
              <a:ext cx="7906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b="1" i="1" dirty="0">
                  <a:solidFill>
                    <a:srgbClr val="008000"/>
                  </a:solidFill>
                  <a:latin typeface="Arial Narrow" pitchFamily="34" charset="0"/>
                </a:rPr>
                <a:t>Cluster 3</a:t>
              </a:r>
            </a:p>
          </p:txBody>
        </p:sp>
        <p:sp>
          <p:nvSpPr>
            <p:cNvPr id="36" name="Freeform 92"/>
            <p:cNvSpPr>
              <a:spLocks/>
            </p:cNvSpPr>
            <p:nvPr/>
          </p:nvSpPr>
          <p:spPr bwMode="auto">
            <a:xfrm>
              <a:off x="6057402" y="3416153"/>
              <a:ext cx="2161268" cy="1114311"/>
            </a:xfrm>
            <a:custGeom>
              <a:avLst/>
              <a:gdLst>
                <a:gd name="T0" fmla="*/ 0 w 1195"/>
                <a:gd name="T1" fmla="*/ 658 h 658"/>
                <a:gd name="T2" fmla="*/ 398 w 1195"/>
                <a:gd name="T3" fmla="*/ 379 h 658"/>
                <a:gd name="T4" fmla="*/ 797 w 1195"/>
                <a:gd name="T5" fmla="*/ 0 h 658"/>
                <a:gd name="T6" fmla="*/ 1195 w 1195"/>
                <a:gd name="T7" fmla="*/ 312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5" h="658">
                  <a:moveTo>
                    <a:pt x="0" y="658"/>
                  </a:moveTo>
                  <a:lnTo>
                    <a:pt x="398" y="379"/>
                  </a:lnTo>
                  <a:lnTo>
                    <a:pt x="797" y="0"/>
                  </a:lnTo>
                  <a:lnTo>
                    <a:pt x="1195" y="312"/>
                  </a:lnTo>
                </a:path>
              </a:pathLst>
            </a:custGeom>
            <a:noFill/>
            <a:ln w="25400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" name="Forma Livre 27"/>
            <p:cNvSpPr/>
            <p:nvPr/>
          </p:nvSpPr>
          <p:spPr>
            <a:xfrm>
              <a:off x="2760217" y="778669"/>
              <a:ext cx="1243898" cy="1069222"/>
            </a:xfrm>
            <a:custGeom>
              <a:avLst/>
              <a:gdLst>
                <a:gd name="connsiteX0" fmla="*/ 284608 w 1243898"/>
                <a:gd name="connsiteY0" fmla="*/ 53181 h 1069222"/>
                <a:gd name="connsiteX1" fmla="*/ 256033 w 1243898"/>
                <a:gd name="connsiteY1" fmla="*/ 211931 h 1069222"/>
                <a:gd name="connsiteX2" fmla="*/ 100458 w 1243898"/>
                <a:gd name="connsiteY2" fmla="*/ 484981 h 1069222"/>
                <a:gd name="connsiteX3" fmla="*/ 8383 w 1243898"/>
                <a:gd name="connsiteY3" fmla="*/ 650081 h 1069222"/>
                <a:gd name="connsiteX4" fmla="*/ 17908 w 1243898"/>
                <a:gd name="connsiteY4" fmla="*/ 710406 h 1069222"/>
                <a:gd name="connsiteX5" fmla="*/ 129033 w 1243898"/>
                <a:gd name="connsiteY5" fmla="*/ 815181 h 1069222"/>
                <a:gd name="connsiteX6" fmla="*/ 310008 w 1243898"/>
                <a:gd name="connsiteY6" fmla="*/ 910431 h 1069222"/>
                <a:gd name="connsiteX7" fmla="*/ 481458 w 1243898"/>
                <a:gd name="connsiteY7" fmla="*/ 1027906 h 1069222"/>
                <a:gd name="connsiteX8" fmla="*/ 665608 w 1243898"/>
                <a:gd name="connsiteY8" fmla="*/ 1069181 h 1069222"/>
                <a:gd name="connsiteX9" fmla="*/ 827533 w 1243898"/>
                <a:gd name="connsiteY9" fmla="*/ 1034256 h 1069222"/>
                <a:gd name="connsiteX10" fmla="*/ 897383 w 1243898"/>
                <a:gd name="connsiteY10" fmla="*/ 970756 h 1069222"/>
                <a:gd name="connsiteX11" fmla="*/ 900558 w 1243898"/>
                <a:gd name="connsiteY11" fmla="*/ 875506 h 1069222"/>
                <a:gd name="connsiteX12" fmla="*/ 608458 w 1243898"/>
                <a:gd name="connsiteY12" fmla="*/ 634206 h 1069222"/>
                <a:gd name="connsiteX13" fmla="*/ 446533 w 1243898"/>
                <a:gd name="connsiteY13" fmla="*/ 561181 h 1069222"/>
                <a:gd name="connsiteX14" fmla="*/ 481458 w 1243898"/>
                <a:gd name="connsiteY14" fmla="*/ 484981 h 1069222"/>
                <a:gd name="connsiteX15" fmla="*/ 630683 w 1243898"/>
                <a:gd name="connsiteY15" fmla="*/ 357981 h 1069222"/>
                <a:gd name="connsiteX16" fmla="*/ 697358 w 1243898"/>
                <a:gd name="connsiteY16" fmla="*/ 297656 h 1069222"/>
                <a:gd name="connsiteX17" fmla="*/ 941833 w 1243898"/>
                <a:gd name="connsiteY17" fmla="*/ 300831 h 1069222"/>
                <a:gd name="connsiteX18" fmla="*/ 1087883 w 1243898"/>
                <a:gd name="connsiteY18" fmla="*/ 319881 h 1069222"/>
                <a:gd name="connsiteX19" fmla="*/ 1243458 w 1243898"/>
                <a:gd name="connsiteY19" fmla="*/ 288131 h 1069222"/>
                <a:gd name="connsiteX20" fmla="*/ 1125983 w 1243898"/>
                <a:gd name="connsiteY20" fmla="*/ 100806 h 1069222"/>
                <a:gd name="connsiteX21" fmla="*/ 881508 w 1243898"/>
                <a:gd name="connsiteY21" fmla="*/ 21431 h 1069222"/>
                <a:gd name="connsiteX22" fmla="*/ 538608 w 1243898"/>
                <a:gd name="connsiteY22" fmla="*/ 2381 h 1069222"/>
                <a:gd name="connsiteX23" fmla="*/ 360808 w 1243898"/>
                <a:gd name="connsiteY23" fmla="*/ 2381 h 1069222"/>
                <a:gd name="connsiteX24" fmla="*/ 284608 w 1243898"/>
                <a:gd name="connsiteY24" fmla="*/ 53181 h 1069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43898" h="1069222">
                  <a:moveTo>
                    <a:pt x="284608" y="53181"/>
                  </a:moveTo>
                  <a:cubicBezTo>
                    <a:pt x="267145" y="88106"/>
                    <a:pt x="286725" y="139964"/>
                    <a:pt x="256033" y="211931"/>
                  </a:cubicBezTo>
                  <a:cubicBezTo>
                    <a:pt x="225341" y="283898"/>
                    <a:pt x="141733" y="411956"/>
                    <a:pt x="100458" y="484981"/>
                  </a:cubicBezTo>
                  <a:cubicBezTo>
                    <a:pt x="59183" y="558006"/>
                    <a:pt x="22141" y="612510"/>
                    <a:pt x="8383" y="650081"/>
                  </a:cubicBezTo>
                  <a:cubicBezTo>
                    <a:pt x="-5375" y="687652"/>
                    <a:pt x="-2200" y="682889"/>
                    <a:pt x="17908" y="710406"/>
                  </a:cubicBezTo>
                  <a:cubicBezTo>
                    <a:pt x="38016" y="737923"/>
                    <a:pt x="80350" y="781844"/>
                    <a:pt x="129033" y="815181"/>
                  </a:cubicBezTo>
                  <a:cubicBezTo>
                    <a:pt x="177716" y="848518"/>
                    <a:pt x="251271" y="874977"/>
                    <a:pt x="310008" y="910431"/>
                  </a:cubicBezTo>
                  <a:cubicBezTo>
                    <a:pt x="368745" y="945885"/>
                    <a:pt x="422191" y="1001448"/>
                    <a:pt x="481458" y="1027906"/>
                  </a:cubicBezTo>
                  <a:cubicBezTo>
                    <a:pt x="540725" y="1054364"/>
                    <a:pt x="607929" y="1068123"/>
                    <a:pt x="665608" y="1069181"/>
                  </a:cubicBezTo>
                  <a:cubicBezTo>
                    <a:pt x="723287" y="1070239"/>
                    <a:pt x="788904" y="1050660"/>
                    <a:pt x="827533" y="1034256"/>
                  </a:cubicBezTo>
                  <a:cubicBezTo>
                    <a:pt x="866162" y="1017852"/>
                    <a:pt x="885212" y="997214"/>
                    <a:pt x="897383" y="970756"/>
                  </a:cubicBezTo>
                  <a:cubicBezTo>
                    <a:pt x="909554" y="944298"/>
                    <a:pt x="948712" y="931598"/>
                    <a:pt x="900558" y="875506"/>
                  </a:cubicBezTo>
                  <a:cubicBezTo>
                    <a:pt x="852404" y="819414"/>
                    <a:pt x="684129" y="686593"/>
                    <a:pt x="608458" y="634206"/>
                  </a:cubicBezTo>
                  <a:cubicBezTo>
                    <a:pt x="532787" y="581819"/>
                    <a:pt x="467700" y="586052"/>
                    <a:pt x="446533" y="561181"/>
                  </a:cubicBezTo>
                  <a:cubicBezTo>
                    <a:pt x="425366" y="536310"/>
                    <a:pt x="450766" y="518848"/>
                    <a:pt x="481458" y="484981"/>
                  </a:cubicBezTo>
                  <a:cubicBezTo>
                    <a:pt x="512150" y="451114"/>
                    <a:pt x="594700" y="389202"/>
                    <a:pt x="630683" y="357981"/>
                  </a:cubicBezTo>
                  <a:cubicBezTo>
                    <a:pt x="666666" y="326760"/>
                    <a:pt x="645500" y="307181"/>
                    <a:pt x="697358" y="297656"/>
                  </a:cubicBezTo>
                  <a:cubicBezTo>
                    <a:pt x="749216" y="288131"/>
                    <a:pt x="876746" y="297127"/>
                    <a:pt x="941833" y="300831"/>
                  </a:cubicBezTo>
                  <a:cubicBezTo>
                    <a:pt x="1006920" y="304535"/>
                    <a:pt x="1037612" y="321998"/>
                    <a:pt x="1087883" y="319881"/>
                  </a:cubicBezTo>
                  <a:cubicBezTo>
                    <a:pt x="1138154" y="317764"/>
                    <a:pt x="1237108" y="324643"/>
                    <a:pt x="1243458" y="288131"/>
                  </a:cubicBezTo>
                  <a:cubicBezTo>
                    <a:pt x="1249808" y="251619"/>
                    <a:pt x="1186308" y="145256"/>
                    <a:pt x="1125983" y="100806"/>
                  </a:cubicBezTo>
                  <a:cubicBezTo>
                    <a:pt x="1065658" y="56356"/>
                    <a:pt x="979404" y="37835"/>
                    <a:pt x="881508" y="21431"/>
                  </a:cubicBezTo>
                  <a:cubicBezTo>
                    <a:pt x="783612" y="5027"/>
                    <a:pt x="625391" y="5556"/>
                    <a:pt x="538608" y="2381"/>
                  </a:cubicBezTo>
                  <a:cubicBezTo>
                    <a:pt x="451825" y="-794"/>
                    <a:pt x="401554" y="-794"/>
                    <a:pt x="360808" y="2381"/>
                  </a:cubicBezTo>
                  <a:cubicBezTo>
                    <a:pt x="320062" y="5556"/>
                    <a:pt x="302071" y="18256"/>
                    <a:pt x="284608" y="53181"/>
                  </a:cubicBezTo>
                  <a:close/>
                </a:path>
              </a:pathLst>
            </a:custGeom>
            <a:noFill/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67" name="Grupo 66"/>
            <p:cNvGrpSpPr/>
            <p:nvPr/>
          </p:nvGrpSpPr>
          <p:grpSpPr>
            <a:xfrm>
              <a:off x="887670" y="3078552"/>
              <a:ext cx="3002324" cy="1549551"/>
              <a:chOff x="887670" y="3078552"/>
              <a:chExt cx="3002324" cy="1549551"/>
            </a:xfrm>
          </p:grpSpPr>
          <p:sp>
            <p:nvSpPr>
              <p:cNvPr id="252" name="Retângulo 251"/>
              <p:cNvSpPr/>
              <p:nvPr/>
            </p:nvSpPr>
            <p:spPr>
              <a:xfrm>
                <a:off x="887670" y="3078552"/>
                <a:ext cx="491442" cy="334310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5" name="Retângulo 264"/>
              <p:cNvSpPr/>
              <p:nvPr/>
            </p:nvSpPr>
            <p:spPr>
              <a:xfrm>
                <a:off x="1900369" y="3253513"/>
                <a:ext cx="491442" cy="159349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6" name="Retângulo 265"/>
              <p:cNvSpPr/>
              <p:nvPr/>
            </p:nvSpPr>
            <p:spPr>
              <a:xfrm>
                <a:off x="3389914" y="3085852"/>
                <a:ext cx="491442" cy="330301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7" name="Retângulo 266"/>
              <p:cNvSpPr/>
              <p:nvPr/>
            </p:nvSpPr>
            <p:spPr>
              <a:xfrm>
                <a:off x="1400659" y="3786029"/>
                <a:ext cx="491442" cy="159349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8" name="Retângulo 267"/>
              <p:cNvSpPr/>
              <p:nvPr/>
            </p:nvSpPr>
            <p:spPr>
              <a:xfrm>
                <a:off x="1911045" y="3780308"/>
                <a:ext cx="491442" cy="50547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69" name="Retângulo 268"/>
              <p:cNvSpPr/>
              <p:nvPr/>
            </p:nvSpPr>
            <p:spPr>
              <a:xfrm>
                <a:off x="2885059" y="3779636"/>
                <a:ext cx="491442" cy="684493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0" name="Retângulo 269"/>
              <p:cNvSpPr/>
              <p:nvPr/>
            </p:nvSpPr>
            <p:spPr>
              <a:xfrm>
                <a:off x="3398552" y="3963438"/>
                <a:ext cx="491442" cy="159349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1" name="Retângulo 270"/>
              <p:cNvSpPr/>
              <p:nvPr/>
            </p:nvSpPr>
            <p:spPr>
              <a:xfrm>
                <a:off x="3395947" y="4468754"/>
                <a:ext cx="491442" cy="159349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grpSp>
        <p:nvGrpSpPr>
          <p:cNvPr id="85" name="Grupo 84"/>
          <p:cNvGrpSpPr/>
          <p:nvPr/>
        </p:nvGrpSpPr>
        <p:grpSpPr>
          <a:xfrm>
            <a:off x="708549" y="715358"/>
            <a:ext cx="7510121" cy="4261801"/>
            <a:chOff x="708549" y="715358"/>
            <a:chExt cx="7510121" cy="4261801"/>
          </a:xfrm>
        </p:grpSpPr>
        <p:sp>
          <p:nvSpPr>
            <p:cNvPr id="37" name="Freeform 93"/>
            <p:cNvSpPr>
              <a:spLocks/>
            </p:cNvSpPr>
            <p:nvPr/>
          </p:nvSpPr>
          <p:spPr bwMode="auto">
            <a:xfrm>
              <a:off x="6057402" y="2579573"/>
              <a:ext cx="2161268" cy="1925489"/>
            </a:xfrm>
            <a:custGeom>
              <a:avLst/>
              <a:gdLst>
                <a:gd name="T0" fmla="*/ 0 w 1195"/>
                <a:gd name="T1" fmla="*/ 1137 h 1137"/>
                <a:gd name="T2" fmla="*/ 398 w 1195"/>
                <a:gd name="T3" fmla="*/ 0 h 1137"/>
                <a:gd name="T4" fmla="*/ 797 w 1195"/>
                <a:gd name="T5" fmla="*/ 1099 h 1137"/>
                <a:gd name="T6" fmla="*/ 1195 w 1195"/>
                <a:gd name="T7" fmla="*/ 1080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5" h="1137">
                  <a:moveTo>
                    <a:pt x="0" y="1137"/>
                  </a:moveTo>
                  <a:lnTo>
                    <a:pt x="398" y="0"/>
                  </a:lnTo>
                  <a:lnTo>
                    <a:pt x="797" y="1099"/>
                  </a:lnTo>
                  <a:lnTo>
                    <a:pt x="1195" y="1080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400">
                <a:solidFill>
                  <a:srgbClr val="004B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708549" y="1231328"/>
              <a:ext cx="79060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i="1" dirty="0">
                  <a:solidFill>
                    <a:srgbClr val="FF00FF"/>
                  </a:solidFill>
                  <a:latin typeface="Arial Narrow" pitchFamily="34" charset="0"/>
                </a:rPr>
                <a:t>Cluster </a:t>
              </a:r>
              <a:r>
                <a:rPr lang="pt-PT" b="1" i="1" dirty="0" smtClean="0">
                  <a:solidFill>
                    <a:srgbClr val="FF00FF"/>
                  </a:solidFill>
                  <a:latin typeface="Arial Narrow" pitchFamily="34" charset="0"/>
                </a:rPr>
                <a:t>4</a:t>
              </a:r>
              <a:endParaRPr lang="pt-PT" b="1" i="1" dirty="0">
                <a:solidFill>
                  <a:srgbClr val="FF00FF"/>
                </a:solidFill>
                <a:latin typeface="Arial Narrow" pitchFamily="34" charset="0"/>
              </a:endParaRPr>
            </a:p>
          </p:txBody>
        </p:sp>
        <p:sp>
          <p:nvSpPr>
            <p:cNvPr id="29" name="Forma Livre 28"/>
            <p:cNvSpPr/>
            <p:nvPr/>
          </p:nvSpPr>
          <p:spPr>
            <a:xfrm>
              <a:off x="1199202" y="715358"/>
              <a:ext cx="793245" cy="547180"/>
            </a:xfrm>
            <a:custGeom>
              <a:avLst/>
              <a:gdLst>
                <a:gd name="connsiteX0" fmla="*/ 23173 w 793245"/>
                <a:gd name="connsiteY0" fmla="*/ 49817 h 547180"/>
                <a:gd name="connsiteX1" fmla="*/ 10473 w 793245"/>
                <a:gd name="connsiteY1" fmla="*/ 173642 h 547180"/>
                <a:gd name="connsiteX2" fmla="*/ 153348 w 793245"/>
                <a:gd name="connsiteY2" fmla="*/ 392717 h 547180"/>
                <a:gd name="connsiteX3" fmla="*/ 321623 w 793245"/>
                <a:gd name="connsiteY3" fmla="*/ 535592 h 547180"/>
                <a:gd name="connsiteX4" fmla="*/ 604198 w 793245"/>
                <a:gd name="connsiteY4" fmla="*/ 535592 h 547180"/>
                <a:gd name="connsiteX5" fmla="*/ 718498 w 793245"/>
                <a:gd name="connsiteY5" fmla="*/ 510192 h 547180"/>
                <a:gd name="connsiteX6" fmla="*/ 762948 w 793245"/>
                <a:gd name="connsiteY6" fmla="*/ 437167 h 547180"/>
                <a:gd name="connsiteX7" fmla="*/ 791523 w 793245"/>
                <a:gd name="connsiteY7" fmla="*/ 186342 h 547180"/>
                <a:gd name="connsiteX8" fmla="*/ 712148 w 793245"/>
                <a:gd name="connsiteY8" fmla="*/ 116492 h 547180"/>
                <a:gd name="connsiteX9" fmla="*/ 293048 w 793245"/>
                <a:gd name="connsiteY9" fmla="*/ 11717 h 547180"/>
                <a:gd name="connsiteX10" fmla="*/ 121598 w 793245"/>
                <a:gd name="connsiteY10" fmla="*/ 5367 h 547180"/>
                <a:gd name="connsiteX11" fmla="*/ 23173 w 793245"/>
                <a:gd name="connsiteY11" fmla="*/ 49817 h 54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3245" h="547180">
                  <a:moveTo>
                    <a:pt x="23173" y="49817"/>
                  </a:moveTo>
                  <a:cubicBezTo>
                    <a:pt x="4652" y="77863"/>
                    <a:pt x="-11223" y="116492"/>
                    <a:pt x="10473" y="173642"/>
                  </a:cubicBezTo>
                  <a:cubicBezTo>
                    <a:pt x="32169" y="230792"/>
                    <a:pt x="101490" y="332392"/>
                    <a:pt x="153348" y="392717"/>
                  </a:cubicBezTo>
                  <a:cubicBezTo>
                    <a:pt x="205206" y="453042"/>
                    <a:pt x="246481" y="511780"/>
                    <a:pt x="321623" y="535592"/>
                  </a:cubicBezTo>
                  <a:cubicBezTo>
                    <a:pt x="396765" y="559405"/>
                    <a:pt x="538052" y="539825"/>
                    <a:pt x="604198" y="535592"/>
                  </a:cubicBezTo>
                  <a:cubicBezTo>
                    <a:pt x="670344" y="531359"/>
                    <a:pt x="692040" y="526596"/>
                    <a:pt x="718498" y="510192"/>
                  </a:cubicBezTo>
                  <a:cubicBezTo>
                    <a:pt x="744956" y="493788"/>
                    <a:pt x="750777" y="491142"/>
                    <a:pt x="762948" y="437167"/>
                  </a:cubicBezTo>
                  <a:cubicBezTo>
                    <a:pt x="775119" y="383192"/>
                    <a:pt x="799990" y="239788"/>
                    <a:pt x="791523" y="186342"/>
                  </a:cubicBezTo>
                  <a:cubicBezTo>
                    <a:pt x="783056" y="132896"/>
                    <a:pt x="795227" y="145596"/>
                    <a:pt x="712148" y="116492"/>
                  </a:cubicBezTo>
                  <a:cubicBezTo>
                    <a:pt x="629069" y="87388"/>
                    <a:pt x="391473" y="30238"/>
                    <a:pt x="293048" y="11717"/>
                  </a:cubicBezTo>
                  <a:cubicBezTo>
                    <a:pt x="194623" y="-6804"/>
                    <a:pt x="164990" y="1134"/>
                    <a:pt x="121598" y="5367"/>
                  </a:cubicBezTo>
                  <a:cubicBezTo>
                    <a:pt x="78206" y="9600"/>
                    <a:pt x="41694" y="21771"/>
                    <a:pt x="23173" y="49817"/>
                  </a:cubicBezTo>
                  <a:close/>
                </a:path>
              </a:pathLst>
            </a:custGeom>
            <a:noFill/>
            <a:ln w="19050">
              <a:solidFill>
                <a:srgbClr val="FF4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68" name="Grupo 67"/>
            <p:cNvGrpSpPr/>
            <p:nvPr/>
          </p:nvGrpSpPr>
          <p:grpSpPr>
            <a:xfrm>
              <a:off x="896151" y="3089406"/>
              <a:ext cx="2487427" cy="1887753"/>
              <a:chOff x="896151" y="3089406"/>
              <a:chExt cx="2487427" cy="1887753"/>
            </a:xfrm>
          </p:grpSpPr>
          <p:sp>
            <p:nvSpPr>
              <p:cNvPr id="264" name="Retângulo 263"/>
              <p:cNvSpPr/>
              <p:nvPr/>
            </p:nvSpPr>
            <p:spPr>
              <a:xfrm>
                <a:off x="1900295" y="3089406"/>
                <a:ext cx="491442" cy="159349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2" name="Retângulo 271"/>
              <p:cNvSpPr/>
              <p:nvPr/>
            </p:nvSpPr>
            <p:spPr>
              <a:xfrm>
                <a:off x="2402854" y="3253512"/>
                <a:ext cx="491442" cy="682182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3" name="Retângulo 272"/>
              <p:cNvSpPr/>
              <p:nvPr/>
            </p:nvSpPr>
            <p:spPr>
              <a:xfrm>
                <a:off x="2892136" y="3252276"/>
                <a:ext cx="491442" cy="352058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4" name="Retângulo 273"/>
              <p:cNvSpPr/>
              <p:nvPr/>
            </p:nvSpPr>
            <p:spPr>
              <a:xfrm>
                <a:off x="1396224" y="3435534"/>
                <a:ext cx="491442" cy="159349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5" name="Retângulo 274"/>
              <p:cNvSpPr/>
              <p:nvPr/>
            </p:nvSpPr>
            <p:spPr>
              <a:xfrm>
                <a:off x="1391513" y="4135276"/>
                <a:ext cx="491442" cy="159349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6" name="Retângulo 275"/>
              <p:cNvSpPr/>
              <p:nvPr/>
            </p:nvSpPr>
            <p:spPr>
              <a:xfrm>
                <a:off x="2882334" y="4473901"/>
                <a:ext cx="491442" cy="159349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7" name="Retângulo 276"/>
              <p:cNvSpPr/>
              <p:nvPr/>
            </p:nvSpPr>
            <p:spPr>
              <a:xfrm>
                <a:off x="896151" y="4463560"/>
                <a:ext cx="491442" cy="341252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78" name="Retângulo 277"/>
              <p:cNvSpPr/>
              <p:nvPr/>
            </p:nvSpPr>
            <p:spPr>
              <a:xfrm>
                <a:off x="1900294" y="4817810"/>
                <a:ext cx="1483283" cy="159349"/>
              </a:xfrm>
              <a:prstGeom prst="rect">
                <a:avLst/>
              </a:prstGeom>
              <a:solidFill>
                <a:srgbClr val="FF40FF"/>
              </a:solidFill>
              <a:ln>
                <a:solidFill>
                  <a:srgbClr val="FF4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65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Biological quality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186329"/>
              </p:ext>
            </p:extLst>
          </p:nvPr>
        </p:nvGraphicFramePr>
        <p:xfrm>
          <a:off x="1657762" y="1063928"/>
          <a:ext cx="6311773" cy="3075940"/>
        </p:xfrm>
        <a:graphic>
          <a:graphicData uri="http://schemas.openxmlformats.org/drawingml/2006/table">
            <a:tbl>
              <a:tblPr/>
              <a:tblGrid>
                <a:gridCol w="542125"/>
                <a:gridCol w="480804"/>
                <a:gridCol w="480804"/>
                <a:gridCol w="480804"/>
                <a:gridCol w="480804"/>
                <a:gridCol w="480804"/>
                <a:gridCol w="480804"/>
                <a:gridCol w="480804"/>
                <a:gridCol w="480804"/>
                <a:gridCol w="480804"/>
                <a:gridCol w="480804"/>
                <a:gridCol w="480804"/>
                <a:gridCol w="480804"/>
              </a:tblGrid>
              <a:tr h="203200">
                <a:tc>
                  <a:txBody>
                    <a:bodyPr/>
                    <a:lstStyle/>
                    <a:p>
                      <a:pPr algn="ctr" fontAlgn="b"/>
                      <a:endParaRPr lang="pt-PT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PT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B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G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K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rowSpan="6">
                  <a:txBody>
                    <a:bodyPr/>
                    <a:lstStyle/>
                    <a:p>
                      <a:pPr lvl="1" algn="l" fontAlgn="b"/>
                      <a:r>
                        <a:rPr lang="pt-PT" sz="14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IBMWP</a:t>
                      </a:r>
                      <a:endParaRPr lang="mr-IN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vert="vert27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mr-IN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it-IT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jun'16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mr-IN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sep'16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mr-IN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mr-IN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4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</a:t>
                      </a:r>
                      <a:r>
                        <a:rPr lang="pt-PT" sz="14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7</a:t>
                      </a:r>
                      <a:endParaRPr lang="mr-IN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endParaRPr lang="pt-PT" sz="14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PT" sz="14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B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G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K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rowSpan="6">
                  <a:txBody>
                    <a:bodyPr/>
                    <a:lstStyle/>
                    <a:p>
                      <a:pPr lvl="1" algn="l" fontAlgn="b"/>
                      <a:r>
                        <a:rPr lang="pt-PT" sz="14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RQE</a:t>
                      </a:r>
                      <a:endParaRPr lang="mr-IN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vert="vert27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mr-IN" sz="1400" b="1" i="0" u="none" strike="noStrike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0,31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it-IT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jun'16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0,35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mr-IN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sep'16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mr-IN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400" b="1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dec'16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0,09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mr-IN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4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mar'1</a:t>
                      </a:r>
                      <a:r>
                        <a:rPr lang="pt-PT" sz="1400" b="1" i="0" u="none" strike="noStrike" dirty="0" smtClean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7</a:t>
                      </a:r>
                      <a:endParaRPr lang="mr-IN" sz="1400" b="1" i="0" u="none" strike="noStrike" dirty="0">
                        <a:solidFill>
                          <a:srgbClr val="004B00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0,40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0,35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>
                          <a:solidFill>
                            <a:srgbClr val="004B00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0,20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15954"/>
              </p:ext>
            </p:extLst>
          </p:nvPr>
        </p:nvGraphicFramePr>
        <p:xfrm>
          <a:off x="1886298" y="4552046"/>
          <a:ext cx="5854700" cy="247596"/>
        </p:xfrm>
        <a:graphic>
          <a:graphicData uri="http://schemas.openxmlformats.org/drawingml/2006/table">
            <a:tbl>
              <a:tblPr/>
              <a:tblGrid>
                <a:gridCol w="317500"/>
                <a:gridCol w="850900"/>
                <a:gridCol w="317500"/>
                <a:gridCol w="850900"/>
                <a:gridCol w="330200"/>
                <a:gridCol w="850900"/>
                <a:gridCol w="317500"/>
                <a:gridCol w="850900"/>
                <a:gridCol w="317500"/>
                <a:gridCol w="850900"/>
              </a:tblGrid>
              <a:tr h="247596"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dirty="0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Very</a:t>
                      </a:r>
                      <a:r>
                        <a:rPr lang="pt-PT" sz="1400" b="1" i="0" u="none" strike="noStrike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Good</a:t>
                      </a:r>
                      <a:endParaRPr lang="pt-PT" sz="1400" b="1" i="0" u="none" strike="noStrike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Good</a:t>
                      </a:r>
                      <a:endParaRPr lang="pt-PT" sz="1400" b="1" i="0" u="none" strike="noStrike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Medium</a:t>
                      </a:r>
                      <a:endParaRPr lang="pt-PT" sz="1400" b="1" i="0" u="none" strike="noStrike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dirty="0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Bad</a:t>
                      </a:r>
                      <a:endParaRPr lang="pt-PT" sz="1400" b="1" i="0" u="none" strike="noStrike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dirty="0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Very</a:t>
                      </a:r>
                      <a:r>
                        <a:rPr lang="pt-PT" sz="1400" b="1" i="0" u="none" strike="noStrike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bad</a:t>
                      </a:r>
                      <a:endParaRPr lang="pt-PT" sz="1400" b="1" i="0" u="none" strike="noStrike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609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Conclusions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36257" y="1136035"/>
            <a:ext cx="8257382" cy="3450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pPr marL="285750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After analyzing the data collected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it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turns out that the ecological status of the Tinto river varies between insufficient and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bad</a:t>
            </a:r>
          </a:p>
          <a:p>
            <a:pPr marL="285750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This classification is due to</a:t>
            </a:r>
            <a:r>
              <a:rPr lang="en-GB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:</a:t>
            </a:r>
          </a:p>
          <a:p>
            <a:pPr marL="742950" lvl="1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Problems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on the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water quality level as seems to indicate the analysis of physical-chemical parameters and benthic macroinvertebrate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communities;</a:t>
            </a:r>
          </a:p>
          <a:p>
            <a:pPr marL="742950" lvl="1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S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ectors of the Tinto river in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which the hydro-morphological characteristics "natural" are quite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changed;</a:t>
            </a:r>
          </a:p>
          <a:p>
            <a:pPr marL="742950" lvl="1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Existence of areas along the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watercourse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where placement and structure of the banks also lead to this type of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classification.</a:t>
            </a:r>
          </a:p>
        </p:txBody>
      </p:sp>
    </p:spTree>
    <p:extLst>
      <p:ext uri="{BB962C8B-B14F-4D97-AF65-F5344CB8AC3E}">
        <p14:creationId xmlns:p14="http://schemas.microsoft.com/office/powerpoint/2010/main" val="10360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build="p" bldLvl="5" advAuto="100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Conclusions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Rectângulo 7"/>
          <p:cNvSpPr/>
          <p:nvPr/>
        </p:nvSpPr>
        <p:spPr>
          <a:xfrm>
            <a:off x="482881" y="835633"/>
            <a:ext cx="8472576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The communities of macroinvertebrates present along the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Tinto river are:</a:t>
            </a:r>
          </a:p>
          <a:p>
            <a:pPr marL="742950" lvl="1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Poor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of the taxonomic point of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view;</a:t>
            </a:r>
          </a:p>
          <a:p>
            <a:pPr marL="742950" lvl="1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P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resenting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relatively low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values of diversity;</a:t>
            </a:r>
          </a:p>
          <a:p>
            <a:pPr marL="742950" lvl="1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Are dominated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by organisms belonging to Annelida and </a:t>
            </a:r>
            <a:r>
              <a:rPr lang="en-US" b="1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Diptera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with some presence of other faunal groups such as </a:t>
            </a:r>
            <a:r>
              <a:rPr lang="en-US" b="1" err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Ephemeroptera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and Mollusca.</a:t>
            </a:r>
          </a:p>
          <a:p>
            <a:pPr marL="285750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From a functional point of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view the communities are constituted by:</a:t>
            </a:r>
          </a:p>
          <a:p>
            <a:pPr marL="742950" lvl="1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Organisms dependent of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dissolved oxygen in the water to breathe but where there are also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great amount of individuals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with adaptations that allow them to survive in anoxic environment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,;</a:t>
            </a:r>
          </a:p>
          <a:p>
            <a:pPr marL="742950" lvl="1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C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ollectors shredders and </a:t>
            </a:r>
            <a:r>
              <a:rPr lang="en-US" b="1" err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limnivorous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organisms; </a:t>
            </a:r>
          </a:p>
          <a:p>
            <a:pPr marL="742950" lvl="1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Macroinvertebrates that prefer living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buried in the substrate or in the water column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(swimmer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organisms).</a:t>
            </a:r>
          </a:p>
          <a:p>
            <a:pPr marL="285750" indent="-285750" algn="just" defTabSz="762000" eaLnBrk="0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Despite the lack of diversity of organisms found is achieved through the analysis of benthic macroinvertebrate community differentiate the various sampling </a:t>
            </a:r>
            <a:r>
              <a:rPr lang="en-US" b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sites </a:t>
            </a:r>
            <a:r>
              <a:rPr lang="en-US" b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according to their different levels of environmental disturbance.</a:t>
            </a:r>
          </a:p>
        </p:txBody>
      </p:sp>
    </p:spTree>
    <p:extLst>
      <p:ext uri="{BB962C8B-B14F-4D97-AF65-F5344CB8AC3E}">
        <p14:creationId xmlns:p14="http://schemas.microsoft.com/office/powerpoint/2010/main" val="185746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build="p" bldLvl="5" advAuto="50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-69217" y="4994473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3"/>
            <a:ext cx="8185844" cy="27193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Conclusions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983362"/>
              </p:ext>
            </p:extLst>
          </p:nvPr>
        </p:nvGraphicFramePr>
        <p:xfrm>
          <a:off x="307561" y="518400"/>
          <a:ext cx="8836439" cy="4473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000"/>
                <a:gridCol w="736439"/>
                <a:gridCol w="612000"/>
                <a:gridCol w="612000"/>
                <a:gridCol w="612000"/>
                <a:gridCol w="612000"/>
                <a:gridCol w="612000"/>
                <a:gridCol w="612000"/>
                <a:gridCol w="413203"/>
                <a:gridCol w="810797"/>
                <a:gridCol w="612000"/>
                <a:gridCol w="612000"/>
              </a:tblGrid>
              <a:tr h="240564">
                <a:tc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A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D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E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G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H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J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K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L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N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841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Conductivity (</a:t>
                      </a:r>
                      <a:r>
                        <a:rPr lang="en-GB" sz="1300" b="1" noProof="0" dirty="0" err="1" smtClean="0">
                          <a:solidFill>
                            <a:srgbClr val="004B00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GB" sz="1300" b="1" noProof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S</a:t>
                      </a:r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/cm)</a:t>
                      </a:r>
                      <a:endParaRPr lang="en-GB" sz="1300" b="1" noProof="0" dirty="0" smtClean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39,5-251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58,8-440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43,1-380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46,8-596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841">
                <a:tc>
                  <a:txBody>
                    <a:bodyPr/>
                    <a:lstStyle/>
                    <a:p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Maximum BOD</a:t>
                      </a:r>
                      <a:r>
                        <a:rPr lang="en-GB" sz="1300" b="1" baseline="-25000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5</a:t>
                      </a:r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 (mg O</a:t>
                      </a:r>
                      <a:r>
                        <a:rPr lang="en-GB" sz="1300" b="1" baseline="-25000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2</a:t>
                      </a:r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/L)</a:t>
                      </a:r>
                      <a:endParaRPr lang="en-GB" sz="1300" b="1" noProof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28,7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34,9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35,1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50,7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841">
                <a:tc>
                  <a:txBody>
                    <a:bodyPr/>
                    <a:lstStyle/>
                    <a:p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Maximum NH</a:t>
                      </a:r>
                      <a:r>
                        <a:rPr lang="en-GB" sz="1300" b="1" baseline="-25000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4</a:t>
                      </a:r>
                      <a:r>
                        <a:rPr lang="en-GB" sz="1300" b="1" baseline="30000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+ </a:t>
                      </a:r>
                      <a:r>
                        <a:rPr lang="en-GB" sz="1300" b="1" baseline="30000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</a:t>
                      </a:r>
                      <a:r>
                        <a:rPr lang="en-GB" sz="1300" b="1" baseline="0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(mg/L)</a:t>
                      </a:r>
                      <a:endParaRPr lang="en-GB" sz="1300" b="1" baseline="0" noProof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0,36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13,07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5,85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7,38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841">
                <a:tc>
                  <a:txBody>
                    <a:bodyPr/>
                    <a:lstStyle/>
                    <a:p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Maximum NO</a:t>
                      </a:r>
                      <a:r>
                        <a:rPr lang="en-GB" sz="1300" b="1" baseline="-25000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3 </a:t>
                      </a:r>
                      <a:r>
                        <a:rPr lang="en-GB" sz="1300" b="1" baseline="30000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- </a:t>
                      </a:r>
                      <a:r>
                        <a:rPr lang="en-GB" sz="1300" b="1" baseline="0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(mg/L)</a:t>
                      </a:r>
                      <a:endParaRPr lang="en-GB" sz="1300" b="1" baseline="30000" noProof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25,2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40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42,1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129,9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279841">
                <a:tc>
                  <a:txBody>
                    <a:bodyPr/>
                    <a:lstStyle/>
                    <a:p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Maximum number of taxa</a:t>
                      </a:r>
                      <a:endParaRPr lang="en-GB" sz="1300" b="1" noProof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10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7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10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7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4381">
                <a:tc>
                  <a:txBody>
                    <a:bodyPr/>
                    <a:lstStyle/>
                    <a:p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Taxa composition</a:t>
                      </a:r>
                      <a:endParaRPr lang="en-GB" sz="1300" b="1" noProof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Diptera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Annelida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Ephemeroptera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Mollusca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Diptera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/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annelida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Ephemeroptetra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Diptera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Annelida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Ephemeroptetra</a:t>
                      </a:r>
                      <a:endParaRPr lang="pt-PT" sz="1100" b="0" dirty="0" smtClean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  <a:p>
                      <a:pPr algn="ctr"/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Annelida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/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Diptera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Ephemeroptetra</a:t>
                      </a:r>
                      <a:endParaRPr lang="pt-PT" sz="1100" b="0" dirty="0" smtClean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  <a:p>
                      <a:pPr algn="ctr"/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3566">
                <a:tc>
                  <a:txBody>
                    <a:bodyPr/>
                    <a:lstStyle/>
                    <a:p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Breathing</a:t>
                      </a:r>
                      <a:r>
                        <a:rPr lang="en-GB" sz="1300" b="1" baseline="0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groups</a:t>
                      </a:r>
                      <a:endParaRPr lang="en-GB" sz="1300" b="1" noProof="0" dirty="0" smtClean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Branchial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&amp;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cutaneous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special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&gt;pulmonar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Special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Branchial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&amp; 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Cutaneous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Branchial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Branchial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&amp;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cutaneous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special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&gt;&lt;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branchial</a:t>
                      </a:r>
                      <a:endParaRPr lang="pt-PT" sz="1100" b="0" dirty="0" smtClean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  <a:p>
                      <a:pPr algn="ctr"/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Special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Branchial</a:t>
                      </a:r>
                      <a:r>
                        <a:rPr lang="pt-PT" sz="1100" b="0" baseline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&amp; </a:t>
                      </a:r>
                      <a:r>
                        <a:rPr lang="pt-PT" sz="1100" b="0" baseline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Cutaneous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397">
                <a:tc>
                  <a:txBody>
                    <a:bodyPr/>
                    <a:lstStyle/>
                    <a:p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Feeding groups</a:t>
                      </a:r>
                      <a:endParaRPr lang="en-GB" sz="1300" b="1" baseline="0" noProof="0" dirty="0" smtClean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Predators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Shredders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Collectors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Shredders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Limnivorous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collectors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Shredders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Collectors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Limnirous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Limnivrous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Collectors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Shredders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397">
                <a:tc>
                  <a:txBody>
                    <a:bodyPr/>
                    <a:lstStyle/>
                    <a:p>
                      <a:r>
                        <a:rPr lang="en-GB" sz="1300" b="1" noProof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Habitat preferences</a:t>
                      </a:r>
                      <a:endParaRPr lang="en-GB" sz="1300" b="1" noProof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Climbers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Burrowers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Clingers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Swimmers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Burrowers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Climbers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Climbers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Burrowers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Clingers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Burrowers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Climbers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Clingers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algn="ctr"/>
                      <a:r>
                        <a:rPr lang="pt-PT" sz="1300" b="1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Flow</a:t>
                      </a:r>
                      <a:r>
                        <a:rPr lang="pt-PT" sz="1300" b="1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</a:t>
                      </a:r>
                      <a:r>
                        <a:rPr lang="pt-PT" sz="1300" b="1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preference</a:t>
                      </a:r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Most</a:t>
                      </a:r>
                      <a:r>
                        <a:rPr lang="pt-PT" sz="1100" b="0" baseline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</a:t>
                      </a:r>
                      <a:r>
                        <a:rPr lang="pt-PT" sz="1100" b="0" baseline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limnopfiles</a:t>
                      </a:r>
                      <a:r>
                        <a:rPr lang="pt-PT" sz="1100" b="0" baseline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baseline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Reophiles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Most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limnophiles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 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most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reophiles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reophiles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Reophiles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Most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reophiles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Most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limnophiles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Most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limnophiles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Most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</a:t>
                      </a:r>
                      <a:r>
                        <a:rPr lang="pt-PT" sz="1100" b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reophiles</a:t>
                      </a:r>
                      <a:r>
                        <a:rPr lang="pt-PT" sz="1100" b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&gt;</a:t>
                      </a:r>
                      <a:r>
                        <a:rPr lang="pt-PT" sz="1100" b="0" baseline="0" dirty="0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 </a:t>
                      </a:r>
                      <a:r>
                        <a:rPr lang="pt-PT" sz="1100" b="0" baseline="0" dirty="0" err="1" smtClean="0">
                          <a:solidFill>
                            <a:srgbClr val="004B00"/>
                          </a:solidFill>
                          <a:latin typeface="Arial Narrow" charset="0"/>
                          <a:ea typeface="Arial Narrow" charset="0"/>
                          <a:cs typeface="Arial Narrow" charset="0"/>
                        </a:rPr>
                        <a:t>Reophiles</a:t>
                      </a:r>
                      <a:endParaRPr lang="pt-PT" sz="1100" b="0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4B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1" dirty="0">
                        <a:solidFill>
                          <a:srgbClr val="004B00"/>
                        </a:solidFill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" name="Retângulo 18"/>
          <p:cNvSpPr/>
          <p:nvPr/>
        </p:nvSpPr>
        <p:spPr>
          <a:xfrm>
            <a:off x="7149600" y="516950"/>
            <a:ext cx="1994400" cy="4477523"/>
          </a:xfrm>
          <a:prstGeom prst="rect">
            <a:avLst/>
          </a:prstGeom>
          <a:solidFill>
            <a:srgbClr val="C000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Retângulo 19"/>
          <p:cNvSpPr/>
          <p:nvPr/>
        </p:nvSpPr>
        <p:spPr>
          <a:xfrm>
            <a:off x="3637200" y="516950"/>
            <a:ext cx="1186800" cy="4477523"/>
          </a:xfrm>
          <a:prstGeom prst="rect">
            <a:avLst/>
          </a:prstGeom>
          <a:solidFill>
            <a:srgbClr val="C000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Retângulo 20"/>
          <p:cNvSpPr/>
          <p:nvPr/>
        </p:nvSpPr>
        <p:spPr>
          <a:xfrm>
            <a:off x="2381183" y="516950"/>
            <a:ext cx="1186800" cy="4477523"/>
          </a:xfrm>
          <a:prstGeom prst="rect">
            <a:avLst/>
          </a:prstGeom>
          <a:solidFill>
            <a:srgbClr val="FFC0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Retângulo 21"/>
          <p:cNvSpPr/>
          <p:nvPr/>
        </p:nvSpPr>
        <p:spPr>
          <a:xfrm>
            <a:off x="4894199" y="516950"/>
            <a:ext cx="2186183" cy="4477523"/>
          </a:xfrm>
          <a:prstGeom prst="rect">
            <a:avLst/>
          </a:prstGeom>
          <a:solidFill>
            <a:schemeClr val="accent2">
              <a:lumMod val="75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294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52534" y="3043504"/>
            <a:ext cx="31726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4400" b="1" i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Thank you!!!</a:t>
            </a:r>
            <a:endParaRPr lang="en-GB" sz="4400" b="1" i="1">
              <a:solidFill>
                <a:srgbClr val="92D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330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14" name="Grupo 13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Main objectives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2048256" y="3218688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/>
          </a:p>
        </p:txBody>
      </p:sp>
      <p:sp>
        <p:nvSpPr>
          <p:cNvPr id="11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575556" y="1470704"/>
            <a:ext cx="7992888" cy="247760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363538" indent="-363538" algn="just" defTabSz="914400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F"/>
              <a:defRPr/>
            </a:pP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Study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some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parameters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related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to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ecological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state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Tinto </a:t>
            </a:r>
            <a:r>
              <a:rPr lang="pt-PT" sz="1800" dirty="0" err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river</a:t>
            </a:r>
            <a:r>
              <a:rPr lang="pt-PT" sz="1800" dirty="0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;</a:t>
            </a:r>
            <a:endParaRPr lang="en-GB" sz="1800" dirty="0">
              <a:solidFill>
                <a:srgbClr val="005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63538" indent="-363538" algn="just" defTabSz="914400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F"/>
              <a:defRPr/>
            </a:pPr>
            <a:r>
              <a:rPr lang="en-GB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Ecological and physiological characterization of the </a:t>
            </a:r>
            <a:r>
              <a:rPr lang="en-GB" sz="1800" dirty="0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Tinto river macroinvertebrate communities;</a:t>
            </a:r>
            <a:endParaRPr lang="pt-PT" sz="1800" dirty="0">
              <a:solidFill>
                <a:srgbClr val="005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63538" indent="-363538" algn="just" defTabSz="914400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F"/>
              <a:defRPr/>
            </a:pP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</a:t>
            </a:r>
            <a:r>
              <a:rPr lang="pt-PT" sz="1800" dirty="0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elate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composition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macroinvertebrate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communities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and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environmental</a:t>
            </a:r>
            <a:r>
              <a:rPr lang="pt-PT" sz="1800" dirty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pt-PT" sz="1800" dirty="0" err="1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conditions</a:t>
            </a:r>
            <a:r>
              <a:rPr lang="pt-PT" sz="1800" dirty="0" smtClean="0">
                <a:solidFill>
                  <a:srgbClr val="005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endParaRPr lang="en-GB" sz="1800" dirty="0">
              <a:solidFill>
                <a:srgbClr val="005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01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 dirty="0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dirty="0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43054"/>
            <a:ext cx="6135923" cy="475615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3810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2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sampling sites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36000" y="845275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6534116"/>
              </p:ext>
            </p:extLst>
          </p:nvPr>
        </p:nvGraphicFramePr>
        <p:xfrm>
          <a:off x="136023" y="893230"/>
          <a:ext cx="8928992" cy="4023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upo 8"/>
          <p:cNvGrpSpPr/>
          <p:nvPr/>
        </p:nvGrpSpPr>
        <p:grpSpPr>
          <a:xfrm>
            <a:off x="2295082" y="1861572"/>
            <a:ext cx="6814077" cy="2495871"/>
            <a:chOff x="1992767" y="3232716"/>
            <a:chExt cx="6861701" cy="2720410"/>
          </a:xfrm>
        </p:grpSpPr>
        <p:grpSp>
          <p:nvGrpSpPr>
            <p:cNvPr id="10" name="Grupo 9"/>
            <p:cNvGrpSpPr/>
            <p:nvPr/>
          </p:nvGrpSpPr>
          <p:grpSpPr>
            <a:xfrm>
              <a:off x="2351088" y="3483769"/>
              <a:ext cx="6166583" cy="2469357"/>
              <a:chOff x="2351088" y="3483769"/>
              <a:chExt cx="6166583" cy="2469357"/>
            </a:xfrm>
          </p:grpSpPr>
          <p:cxnSp>
            <p:nvCxnSpPr>
              <p:cNvPr id="26" name="Conexão recta unidireccional 23"/>
              <p:cNvCxnSpPr/>
              <p:nvPr/>
            </p:nvCxnSpPr>
            <p:spPr bwMode="auto">
              <a:xfrm>
                <a:off x="2351088" y="3483769"/>
                <a:ext cx="71437" cy="332581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exão recta unidireccional 24"/>
              <p:cNvCxnSpPr/>
              <p:nvPr/>
            </p:nvCxnSpPr>
            <p:spPr bwMode="auto">
              <a:xfrm flipV="1">
                <a:off x="2624025" y="4230688"/>
                <a:ext cx="331900" cy="172243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xão recta unidireccional 25"/>
              <p:cNvCxnSpPr/>
              <p:nvPr/>
            </p:nvCxnSpPr>
            <p:spPr bwMode="auto">
              <a:xfrm>
                <a:off x="3551238" y="4130675"/>
                <a:ext cx="61912" cy="322263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xão recta unidireccional 29"/>
              <p:cNvCxnSpPr/>
              <p:nvPr/>
            </p:nvCxnSpPr>
            <p:spPr bwMode="auto">
              <a:xfrm flipH="1">
                <a:off x="3795714" y="4230688"/>
                <a:ext cx="48418" cy="238125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xão recta unidireccional 31"/>
              <p:cNvCxnSpPr/>
              <p:nvPr/>
            </p:nvCxnSpPr>
            <p:spPr bwMode="auto">
              <a:xfrm>
                <a:off x="4360864" y="4326555"/>
                <a:ext cx="0" cy="248620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xão recta unidireccional 33"/>
              <p:cNvCxnSpPr/>
              <p:nvPr/>
            </p:nvCxnSpPr>
            <p:spPr bwMode="auto">
              <a:xfrm flipH="1">
                <a:off x="5095875" y="4565260"/>
                <a:ext cx="89694" cy="296069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xão recta unidireccional 35"/>
              <p:cNvCxnSpPr/>
              <p:nvPr/>
            </p:nvCxnSpPr>
            <p:spPr bwMode="auto">
              <a:xfrm>
                <a:off x="5683250" y="4826794"/>
                <a:ext cx="0" cy="273844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xão recta unidireccional 37"/>
              <p:cNvCxnSpPr/>
              <p:nvPr/>
            </p:nvCxnSpPr>
            <p:spPr bwMode="auto">
              <a:xfrm>
                <a:off x="6015038" y="4905780"/>
                <a:ext cx="96837" cy="293283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xão recta unidireccional 39"/>
              <p:cNvCxnSpPr/>
              <p:nvPr/>
            </p:nvCxnSpPr>
            <p:spPr bwMode="auto">
              <a:xfrm>
                <a:off x="6867525" y="5326872"/>
                <a:ext cx="0" cy="137303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xão recta unidireccional 41"/>
              <p:cNvCxnSpPr/>
              <p:nvPr/>
            </p:nvCxnSpPr>
            <p:spPr bwMode="auto">
              <a:xfrm flipH="1">
                <a:off x="6989764" y="5370513"/>
                <a:ext cx="75423" cy="158750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xão recta unidireccional 43"/>
              <p:cNvCxnSpPr/>
              <p:nvPr/>
            </p:nvCxnSpPr>
            <p:spPr bwMode="auto">
              <a:xfrm flipH="1">
                <a:off x="8020051" y="5644372"/>
                <a:ext cx="118268" cy="256366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exão recta unidireccional 47"/>
              <p:cNvCxnSpPr/>
              <p:nvPr/>
            </p:nvCxnSpPr>
            <p:spPr bwMode="auto">
              <a:xfrm flipH="1">
                <a:off x="7381875" y="5441950"/>
                <a:ext cx="99307" cy="242888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exão recta unidireccional 49"/>
              <p:cNvCxnSpPr/>
              <p:nvPr/>
            </p:nvCxnSpPr>
            <p:spPr bwMode="auto">
              <a:xfrm flipH="1">
                <a:off x="8289865" y="5861051"/>
                <a:ext cx="227806" cy="92075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xão recta unidireccional 51"/>
              <p:cNvCxnSpPr/>
              <p:nvPr/>
            </p:nvCxnSpPr>
            <p:spPr bwMode="auto">
              <a:xfrm flipH="1">
                <a:off x="4660901" y="4368410"/>
                <a:ext cx="65880" cy="252803"/>
              </a:xfrm>
              <a:prstGeom prst="straightConnector1">
                <a:avLst/>
              </a:prstGeom>
              <a:ln w="19050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upo 10"/>
            <p:cNvGrpSpPr/>
            <p:nvPr/>
          </p:nvGrpSpPr>
          <p:grpSpPr>
            <a:xfrm>
              <a:off x="1992767" y="3232716"/>
              <a:ext cx="6861701" cy="2682516"/>
              <a:chOff x="1992767" y="3232716"/>
              <a:chExt cx="6861701" cy="2682516"/>
            </a:xfrm>
          </p:grpSpPr>
          <p:sp>
            <p:nvSpPr>
              <p:cNvPr id="12" name="CaixaDeTexto 34"/>
              <p:cNvSpPr txBox="1"/>
              <p:nvPr/>
            </p:nvSpPr>
            <p:spPr bwMode="auto">
              <a:xfrm>
                <a:off x="2298756" y="3232716"/>
                <a:ext cx="253843" cy="2881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(1)</a:t>
                </a:r>
                <a:endParaRPr lang="pt-PT" sz="1400">
                  <a:solidFill>
                    <a:srgbClr val="0066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3" name="CaixaDeTexto 35"/>
              <p:cNvSpPr txBox="1"/>
              <p:nvPr/>
            </p:nvSpPr>
            <p:spPr bwMode="auto">
              <a:xfrm>
                <a:off x="1992767" y="4421314"/>
                <a:ext cx="955675" cy="314070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GB" sz="1400" dirty="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(2</a:t>
                </a:r>
                <a:r>
                  <a:rPr lang="en-GB" sz="1400" dirty="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)</a:t>
                </a:r>
              </a:p>
            </p:txBody>
          </p:sp>
          <p:sp>
            <p:nvSpPr>
              <p:cNvPr id="14" name="CaixaDeTexto 36"/>
              <p:cNvSpPr txBox="1"/>
              <p:nvPr/>
            </p:nvSpPr>
            <p:spPr bwMode="auto">
              <a:xfrm>
                <a:off x="3387106" y="3879449"/>
                <a:ext cx="295521" cy="2881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(3) </a:t>
                </a:r>
                <a:endParaRPr lang="pt-PT" sz="1400">
                  <a:solidFill>
                    <a:srgbClr val="0066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5" name="CaixaDeTexto 38"/>
              <p:cNvSpPr txBox="1"/>
              <p:nvPr/>
            </p:nvSpPr>
            <p:spPr bwMode="auto">
              <a:xfrm>
                <a:off x="3812804" y="3886899"/>
                <a:ext cx="255616" cy="314070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(4)</a:t>
                </a:r>
              </a:p>
            </p:txBody>
          </p:sp>
          <p:sp>
            <p:nvSpPr>
              <p:cNvPr id="16" name="CaixaDeTexto 40"/>
              <p:cNvSpPr txBox="1"/>
              <p:nvPr/>
            </p:nvSpPr>
            <p:spPr bwMode="auto">
              <a:xfrm>
                <a:off x="4233943" y="4043397"/>
                <a:ext cx="253842" cy="2881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(5)</a:t>
                </a:r>
              </a:p>
            </p:txBody>
          </p:sp>
          <p:sp>
            <p:nvSpPr>
              <p:cNvPr id="17" name="CaixaDeTexto 42"/>
              <p:cNvSpPr txBox="1"/>
              <p:nvPr/>
            </p:nvSpPr>
            <p:spPr bwMode="auto">
              <a:xfrm>
                <a:off x="5225445" y="4190982"/>
                <a:ext cx="255616" cy="314070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(7)</a:t>
                </a:r>
              </a:p>
            </p:txBody>
          </p:sp>
          <p:sp>
            <p:nvSpPr>
              <p:cNvPr id="18" name="CaixaDeTexto 44"/>
              <p:cNvSpPr txBox="1"/>
              <p:nvPr/>
            </p:nvSpPr>
            <p:spPr bwMode="auto">
              <a:xfrm>
                <a:off x="5542121" y="4573182"/>
                <a:ext cx="253842" cy="2881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(8)</a:t>
                </a:r>
              </a:p>
            </p:txBody>
          </p:sp>
          <p:sp>
            <p:nvSpPr>
              <p:cNvPr id="19" name="CaixaDeTexto 46"/>
              <p:cNvSpPr txBox="1"/>
              <p:nvPr/>
            </p:nvSpPr>
            <p:spPr bwMode="auto">
              <a:xfrm>
                <a:off x="5900896" y="4641850"/>
                <a:ext cx="253842" cy="2881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(9)</a:t>
                </a:r>
              </a:p>
            </p:txBody>
          </p:sp>
          <p:sp>
            <p:nvSpPr>
              <p:cNvPr id="20" name="CaixaDeTexto 48"/>
              <p:cNvSpPr txBox="1"/>
              <p:nvPr/>
            </p:nvSpPr>
            <p:spPr bwMode="auto">
              <a:xfrm>
                <a:off x="6678409" y="5054989"/>
                <a:ext cx="335596" cy="2881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(10)</a:t>
                </a:r>
              </a:p>
            </p:txBody>
          </p:sp>
          <p:sp>
            <p:nvSpPr>
              <p:cNvPr id="21" name="CaixaDeTexto 50"/>
              <p:cNvSpPr txBox="1"/>
              <p:nvPr/>
            </p:nvSpPr>
            <p:spPr bwMode="auto">
              <a:xfrm>
                <a:off x="6980167" y="5103842"/>
                <a:ext cx="324823" cy="2881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(11)</a:t>
                </a:r>
              </a:p>
            </p:txBody>
          </p:sp>
          <p:sp>
            <p:nvSpPr>
              <p:cNvPr id="22" name="CaixaDeTexto 52"/>
              <p:cNvSpPr txBox="1"/>
              <p:nvPr/>
            </p:nvSpPr>
            <p:spPr bwMode="auto">
              <a:xfrm>
                <a:off x="8068172" y="5356225"/>
                <a:ext cx="335596" cy="2881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(13)</a:t>
                </a:r>
              </a:p>
            </p:txBody>
          </p:sp>
          <p:sp>
            <p:nvSpPr>
              <p:cNvPr id="23" name="CaixaDeTexto 46"/>
              <p:cNvSpPr txBox="1"/>
              <p:nvPr/>
            </p:nvSpPr>
            <p:spPr bwMode="auto">
              <a:xfrm>
                <a:off x="7347003" y="5204052"/>
                <a:ext cx="335596" cy="2881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(12)</a:t>
                </a:r>
              </a:p>
            </p:txBody>
          </p:sp>
          <p:sp>
            <p:nvSpPr>
              <p:cNvPr id="24" name="CaixaDeTexto 46"/>
              <p:cNvSpPr txBox="1"/>
              <p:nvPr/>
            </p:nvSpPr>
            <p:spPr bwMode="auto">
              <a:xfrm>
                <a:off x="8514743" y="5627085"/>
                <a:ext cx="339725" cy="2881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(14)</a:t>
                </a:r>
                <a:endParaRPr lang="pt-PT" sz="1400">
                  <a:solidFill>
                    <a:srgbClr val="0066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25" name="CaixaDeTexto 40"/>
              <p:cNvSpPr txBox="1"/>
              <p:nvPr/>
            </p:nvSpPr>
            <p:spPr bwMode="auto">
              <a:xfrm>
                <a:off x="4624468" y="4063332"/>
                <a:ext cx="253843" cy="2881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400" smtClean="0">
                    <a:solidFill>
                      <a:srgbClr val="0066FF"/>
                    </a:solidFill>
                    <a:latin typeface="Arial Narrow" panose="020B0606020202030204" pitchFamily="34" charset="0"/>
                  </a:rPr>
                  <a:t>(6)</a:t>
                </a:r>
              </a:p>
            </p:txBody>
          </p:sp>
        </p:grpSp>
      </p:grpSp>
      <p:sp>
        <p:nvSpPr>
          <p:cNvPr id="40" name="Rectângulo 160"/>
          <p:cNvSpPr/>
          <p:nvPr/>
        </p:nvSpPr>
        <p:spPr>
          <a:xfrm>
            <a:off x="1022243" y="4059556"/>
            <a:ext cx="4543190" cy="288147"/>
          </a:xfrm>
          <a:prstGeom prst="rect">
            <a:avLst/>
          </a:prstGeom>
          <a:ln>
            <a:solidFill>
              <a:srgbClr val="003300"/>
            </a:solidFill>
          </a:ln>
        </p:spPr>
        <p:txBody>
          <a:bodyPr wrap="square" lIns="36000" tIns="36000" rIns="36000" bIns="36000">
            <a:spAutoFit/>
          </a:bodyPr>
          <a:lstStyle/>
          <a:p>
            <a:pPr>
              <a:spcAft>
                <a:spcPct val="20000"/>
              </a:spcAft>
            </a:pPr>
            <a:r>
              <a:rPr lang="en-GB" altLang="pt-PT" sz="1400" b="1" err="1" smtClean="0">
                <a:solidFill>
                  <a:srgbClr val="336600"/>
                </a:solidFill>
                <a:latin typeface="Arial Narrow" panose="020B0606020202030204" pitchFamily="34" charset="0"/>
              </a:rPr>
              <a:t>Tipology</a:t>
            </a:r>
            <a:r>
              <a:rPr lang="en-GB" altLang="pt-PT" sz="1400" b="1" smtClean="0">
                <a:solidFill>
                  <a:srgbClr val="336600"/>
                </a:solidFill>
                <a:latin typeface="Arial Narrow" panose="020B0606020202030204" pitchFamily="34" charset="0"/>
              </a:rPr>
              <a:t> (DQA):</a:t>
            </a:r>
            <a:r>
              <a:rPr lang="en-GB" altLang="pt-PT" sz="1400" smtClean="0">
                <a:solidFill>
                  <a:srgbClr val="336600"/>
                </a:solidFill>
                <a:latin typeface="Arial Narrow" panose="020B0606020202030204" pitchFamily="34" charset="0"/>
              </a:rPr>
              <a:t> </a:t>
            </a:r>
            <a:r>
              <a:rPr lang="en-GB" altLang="pt-PT" sz="1400">
                <a:solidFill>
                  <a:srgbClr val="336600"/>
                </a:solidFill>
                <a:latin typeface="Arial Narrow" panose="020B0606020202030204" pitchFamily="34" charset="0"/>
              </a:rPr>
              <a:t>Small Northern (N1; &lt;= 100)</a:t>
            </a:r>
          </a:p>
        </p:txBody>
      </p:sp>
      <p:grpSp>
        <p:nvGrpSpPr>
          <p:cNvPr id="41" name="Grupo 40"/>
          <p:cNvGrpSpPr/>
          <p:nvPr/>
        </p:nvGrpSpPr>
        <p:grpSpPr>
          <a:xfrm>
            <a:off x="2568995" y="2864107"/>
            <a:ext cx="6157540" cy="2119816"/>
            <a:chOff x="2498629" y="4365583"/>
            <a:chExt cx="6200575" cy="2310523"/>
          </a:xfrm>
        </p:grpSpPr>
        <p:cxnSp>
          <p:nvCxnSpPr>
            <p:cNvPr id="42" name="Conexão recta unidireccional 9"/>
            <p:cNvCxnSpPr/>
            <p:nvPr/>
          </p:nvCxnSpPr>
          <p:spPr bwMode="auto">
            <a:xfrm flipH="1">
              <a:off x="7859715" y="5441950"/>
              <a:ext cx="58735" cy="417513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CaixaDeTexto 68"/>
            <p:cNvSpPr txBox="1"/>
            <p:nvPr/>
          </p:nvSpPr>
          <p:spPr bwMode="auto">
            <a:xfrm>
              <a:off x="7566025" y="5138071"/>
              <a:ext cx="901700" cy="31407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36000" tIns="36000" rIns="36000" bIns="36000" anchor="ctr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1400" b="1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Discharge</a:t>
              </a:r>
              <a:endParaRPr lang="en-GB" sz="1400" b="1">
                <a:solidFill>
                  <a:srgbClr val="FF0000"/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44" name="Grupo 45149"/>
            <p:cNvGrpSpPr>
              <a:grpSpLocks/>
            </p:cNvGrpSpPr>
            <p:nvPr/>
          </p:nvGrpSpPr>
          <p:grpSpPr bwMode="auto">
            <a:xfrm>
              <a:off x="5516010" y="5370513"/>
              <a:ext cx="3183194" cy="1305593"/>
              <a:chOff x="5516010" y="5370513"/>
              <a:chExt cx="3183194" cy="1305593"/>
            </a:xfrm>
          </p:grpSpPr>
          <p:cxnSp>
            <p:nvCxnSpPr>
              <p:cNvPr id="46" name="Conexão recta unidireccional 16"/>
              <p:cNvCxnSpPr/>
              <p:nvPr/>
            </p:nvCxnSpPr>
            <p:spPr>
              <a:xfrm flipV="1">
                <a:off x="6015038" y="5370513"/>
                <a:ext cx="355600" cy="302013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CaixaDeTexto 46"/>
              <p:cNvSpPr txBox="1"/>
              <p:nvPr/>
            </p:nvSpPr>
            <p:spPr>
              <a:xfrm>
                <a:off x="5516010" y="5649137"/>
                <a:ext cx="1015908" cy="314070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400" b="1" dirty="0" err="1" smtClean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Meiral</a:t>
                </a:r>
                <a:r>
                  <a:rPr lang="pt-PT" sz="1400" b="1" dirty="0" smtClean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 </a:t>
                </a:r>
                <a:r>
                  <a:rPr lang="pt-PT" sz="1400" b="1" dirty="0" smtClean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WWTP</a:t>
                </a:r>
                <a:endParaRPr lang="pt-PT" sz="1400" b="1" dirty="0">
                  <a:solidFill>
                    <a:srgbClr val="FF0000"/>
                  </a:solidFill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48" name="Conexão recta unidireccional 18"/>
              <p:cNvCxnSpPr/>
              <p:nvPr/>
            </p:nvCxnSpPr>
            <p:spPr>
              <a:xfrm flipV="1">
                <a:off x="7816850" y="5986463"/>
                <a:ext cx="203200" cy="461962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CaixaDeTexto 48"/>
              <p:cNvSpPr txBox="1"/>
              <p:nvPr/>
            </p:nvSpPr>
            <p:spPr>
              <a:xfrm>
                <a:off x="7437141" y="6362036"/>
                <a:ext cx="1262063" cy="314070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400" b="1" dirty="0" err="1" smtClean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FreixoWWTP</a:t>
                </a:r>
                <a:endParaRPr lang="pt-PT" sz="1400" b="1" dirty="0">
                  <a:solidFill>
                    <a:srgbClr val="FF0000"/>
                  </a:solidFill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50" name="Conexão recta unidireccional 20"/>
              <p:cNvCxnSpPr/>
              <p:nvPr/>
            </p:nvCxnSpPr>
            <p:spPr>
              <a:xfrm flipV="1">
                <a:off x="7246938" y="5805488"/>
                <a:ext cx="319087" cy="22225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CaixaDeTexto 70"/>
              <p:cNvSpPr txBox="1"/>
              <p:nvPr/>
            </p:nvSpPr>
            <p:spPr>
              <a:xfrm>
                <a:off x="6649233" y="5747067"/>
                <a:ext cx="789919" cy="314070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none"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GB" sz="1400" b="1" smtClean="0">
                    <a:solidFill>
                      <a:srgbClr val="FF0000"/>
                    </a:solidFill>
                    <a:latin typeface="Arial Narrow" panose="020B0606020202030204" pitchFamily="34" charset="0"/>
                  </a:rPr>
                  <a:t>Discharge</a:t>
                </a:r>
                <a:endParaRPr lang="en-GB" sz="1400" b="1">
                  <a:solidFill>
                    <a:srgbClr val="FF0000"/>
                  </a:solidFill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45" name="Rectângulo 164"/>
            <p:cNvSpPr/>
            <p:nvPr/>
          </p:nvSpPr>
          <p:spPr>
            <a:xfrm>
              <a:off x="2498629" y="4365583"/>
              <a:ext cx="828082" cy="45781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>
                  <a:solidFill>
                    <a:srgbClr val="FF0000"/>
                  </a:solidFill>
                  <a:latin typeface="Arial Narrow" charset="0"/>
                  <a:ea typeface="Arial Narrow" charset="0"/>
                  <a:cs typeface="Arial Narrow" charset="0"/>
                </a:rPr>
                <a:t>Granja </a:t>
              </a:r>
              <a:r>
                <a:rPr lang="pt-PT" dirty="0" err="1" smtClean="0">
                  <a:solidFill>
                    <a:srgbClr val="FF0000"/>
                  </a:solidFill>
                  <a:latin typeface="Arial Narrow" charset="0"/>
                  <a:ea typeface="Arial Narrow" charset="0"/>
                  <a:cs typeface="Arial Narrow" charset="0"/>
                </a:rPr>
                <a:t>creek</a:t>
              </a:r>
              <a:endParaRPr lang="pt-PT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</p:grpSp>
      <p:grpSp>
        <p:nvGrpSpPr>
          <p:cNvPr id="53" name="Grupo 52"/>
          <p:cNvGrpSpPr>
            <a:grpSpLocks noChangeAspect="1"/>
          </p:cNvGrpSpPr>
          <p:nvPr/>
        </p:nvGrpSpPr>
        <p:grpSpPr>
          <a:xfrm>
            <a:off x="6982246" y="131098"/>
            <a:ext cx="2062515" cy="3223353"/>
            <a:chOff x="6227071" y="1130026"/>
            <a:chExt cx="2512448" cy="3926521"/>
          </a:xfrm>
        </p:grpSpPr>
        <p:pic>
          <p:nvPicPr>
            <p:cNvPr id="54" name="Imagem 53"/>
            <p:cNvPicPr>
              <a:picLocks noChangeAspect="1"/>
            </p:cNvPicPr>
            <p:nvPr/>
          </p:nvPicPr>
          <p:blipFill rotWithShape="1">
            <a:blip r:embed="rId5"/>
            <a:srcRect l="29614" t="3125" r="19178" b="2401"/>
            <a:stretch/>
          </p:blipFill>
          <p:spPr>
            <a:xfrm>
              <a:off x="6227071" y="1131590"/>
              <a:ext cx="2512448" cy="3924957"/>
            </a:xfrm>
            <a:prstGeom prst="rect">
              <a:avLst/>
            </a:prstGeom>
          </p:spPr>
        </p:pic>
        <p:sp>
          <p:nvSpPr>
            <p:cNvPr id="55" name="Divisa 54"/>
            <p:cNvSpPr/>
            <p:nvPr/>
          </p:nvSpPr>
          <p:spPr>
            <a:xfrm rot="5400000" flipH="1" flipV="1">
              <a:off x="6379588" y="1560074"/>
              <a:ext cx="388676" cy="84970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56" name="Retângulo 55"/>
            <p:cNvSpPr/>
            <p:nvPr/>
          </p:nvSpPr>
          <p:spPr>
            <a:xfrm>
              <a:off x="6447811" y="1191388"/>
              <a:ext cx="36140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PT" sz="1400" b="1">
                  <a:solidFill>
                    <a:srgbClr val="FFFF00"/>
                  </a:solidFill>
                  <a:latin typeface="Arial Narrow" charset="0"/>
                  <a:ea typeface="Arial Narrow" charset="0"/>
                  <a:cs typeface="Arial Narrow" charset="0"/>
                </a:rPr>
                <a:t>N</a:t>
              </a:r>
              <a:endParaRPr lang="pt-PT" sz="1400">
                <a:solidFill>
                  <a:srgbClr val="FFFF00"/>
                </a:solidFill>
              </a:endParaRPr>
            </a:p>
          </p:txBody>
        </p:sp>
        <p:grpSp>
          <p:nvGrpSpPr>
            <p:cNvPr id="57" name="Grupo 56"/>
            <p:cNvGrpSpPr/>
            <p:nvPr/>
          </p:nvGrpSpPr>
          <p:grpSpPr>
            <a:xfrm>
              <a:off x="8090616" y="4755533"/>
              <a:ext cx="347799" cy="99371"/>
              <a:chOff x="3707904" y="4731990"/>
              <a:chExt cx="504056" cy="144016"/>
            </a:xfrm>
            <a:solidFill>
              <a:srgbClr val="FFFFCC">
                <a:alpha val="30000"/>
              </a:srgbClr>
            </a:solidFill>
          </p:grpSpPr>
          <p:cxnSp>
            <p:nvCxnSpPr>
              <p:cNvPr id="67" name="Conexão Reta 66"/>
              <p:cNvCxnSpPr/>
              <p:nvPr/>
            </p:nvCxnSpPr>
            <p:spPr>
              <a:xfrm>
                <a:off x="3707904" y="4803998"/>
                <a:ext cx="504056" cy="0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xão Reta 67"/>
              <p:cNvCxnSpPr/>
              <p:nvPr/>
            </p:nvCxnSpPr>
            <p:spPr>
              <a:xfrm>
                <a:off x="4211960" y="4731990"/>
                <a:ext cx="0" cy="144016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exão Reta 68"/>
              <p:cNvCxnSpPr/>
              <p:nvPr/>
            </p:nvCxnSpPr>
            <p:spPr>
              <a:xfrm>
                <a:off x="3707904" y="4731990"/>
                <a:ext cx="0" cy="144016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CaixaDeTexto 57"/>
            <p:cNvSpPr txBox="1"/>
            <p:nvPr/>
          </p:nvSpPr>
          <p:spPr>
            <a:xfrm>
              <a:off x="7984277" y="4492228"/>
              <a:ext cx="560475" cy="288148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spAutoFit/>
            </a:bodyPr>
            <a:lstStyle/>
            <a:p>
              <a:pPr algn="ctr"/>
              <a:r>
                <a:rPr lang="pt-PT" sz="1400" b="1" smtClean="0">
                  <a:solidFill>
                    <a:srgbClr val="FFFF00"/>
                  </a:solidFill>
                  <a:latin typeface="Arial Narrow" charset="0"/>
                  <a:ea typeface="Arial Narrow" charset="0"/>
                  <a:cs typeface="Arial Narrow" charset="0"/>
                </a:rPr>
                <a:t>0,5 Km</a:t>
              </a:r>
              <a:endParaRPr lang="pt-PT" sz="1400" b="1">
                <a:solidFill>
                  <a:srgbClr val="FFFF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pic>
          <p:nvPicPr>
            <p:cNvPr id="59" name="Imagem 58"/>
            <p:cNvPicPr>
              <a:picLocks noChangeAspect="1"/>
            </p:cNvPicPr>
            <p:nvPr/>
          </p:nvPicPr>
          <p:blipFill rotWithShape="1">
            <a:blip r:embed="rId5"/>
            <a:srcRect l="29614" t="3125" r="19178" b="2401"/>
            <a:stretch/>
          </p:blipFill>
          <p:spPr>
            <a:xfrm>
              <a:off x="6227071" y="1130026"/>
              <a:ext cx="2512448" cy="3924957"/>
            </a:xfrm>
            <a:prstGeom prst="rect">
              <a:avLst/>
            </a:prstGeom>
          </p:spPr>
        </p:pic>
        <p:sp>
          <p:nvSpPr>
            <p:cNvPr id="60" name="Divisa 59"/>
            <p:cNvSpPr/>
            <p:nvPr/>
          </p:nvSpPr>
          <p:spPr>
            <a:xfrm rot="5400000" flipH="1" flipV="1">
              <a:off x="6379588" y="1558510"/>
              <a:ext cx="388676" cy="84970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61" name="Retângulo 60"/>
            <p:cNvSpPr/>
            <p:nvPr/>
          </p:nvSpPr>
          <p:spPr>
            <a:xfrm>
              <a:off x="6447811" y="1189824"/>
              <a:ext cx="36140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PT" sz="1400" b="1">
                  <a:solidFill>
                    <a:srgbClr val="FFFF00"/>
                  </a:solidFill>
                  <a:latin typeface="Arial Narrow" charset="0"/>
                  <a:ea typeface="Arial Narrow" charset="0"/>
                  <a:cs typeface="Arial Narrow" charset="0"/>
                </a:rPr>
                <a:t>N</a:t>
              </a:r>
              <a:endParaRPr lang="pt-PT" sz="1400">
                <a:solidFill>
                  <a:srgbClr val="FFFF00"/>
                </a:solidFill>
              </a:endParaRPr>
            </a:p>
          </p:txBody>
        </p:sp>
        <p:grpSp>
          <p:nvGrpSpPr>
            <p:cNvPr id="62" name="Grupo 61"/>
            <p:cNvGrpSpPr/>
            <p:nvPr/>
          </p:nvGrpSpPr>
          <p:grpSpPr>
            <a:xfrm>
              <a:off x="8090616" y="4753969"/>
              <a:ext cx="347799" cy="99371"/>
              <a:chOff x="3707904" y="4731990"/>
              <a:chExt cx="504056" cy="144016"/>
            </a:xfrm>
            <a:solidFill>
              <a:srgbClr val="FFFFCC">
                <a:alpha val="30000"/>
              </a:srgbClr>
            </a:solidFill>
          </p:grpSpPr>
          <p:cxnSp>
            <p:nvCxnSpPr>
              <p:cNvPr id="64" name="Conexão Reta 63"/>
              <p:cNvCxnSpPr/>
              <p:nvPr/>
            </p:nvCxnSpPr>
            <p:spPr>
              <a:xfrm>
                <a:off x="3707904" y="4803998"/>
                <a:ext cx="504056" cy="0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exão Reta 64"/>
              <p:cNvCxnSpPr/>
              <p:nvPr/>
            </p:nvCxnSpPr>
            <p:spPr>
              <a:xfrm>
                <a:off x="4211960" y="4731990"/>
                <a:ext cx="0" cy="144016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exão Reta 65"/>
              <p:cNvCxnSpPr/>
              <p:nvPr/>
            </p:nvCxnSpPr>
            <p:spPr>
              <a:xfrm>
                <a:off x="3707904" y="4731990"/>
                <a:ext cx="0" cy="144016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CaixaDeTexto 62"/>
            <p:cNvSpPr txBox="1"/>
            <p:nvPr/>
          </p:nvSpPr>
          <p:spPr>
            <a:xfrm>
              <a:off x="7845381" y="4459235"/>
              <a:ext cx="699370" cy="351006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 anchorCtr="0">
              <a:spAutoFit/>
            </a:bodyPr>
            <a:lstStyle/>
            <a:p>
              <a:pPr algn="ctr"/>
              <a:r>
                <a:rPr lang="pt-PT" sz="1400" b="1" smtClean="0">
                  <a:solidFill>
                    <a:srgbClr val="FFFF00"/>
                  </a:solidFill>
                  <a:latin typeface="Arial Narrow" charset="0"/>
                  <a:ea typeface="Arial Narrow" charset="0"/>
                  <a:cs typeface="Arial Narrow" charset="0"/>
                </a:rPr>
                <a:t>0,5 Km</a:t>
              </a:r>
              <a:endParaRPr lang="pt-PT" sz="1400" b="1">
                <a:solidFill>
                  <a:srgbClr val="FFFF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</p:grpSp>
      <p:grpSp>
        <p:nvGrpSpPr>
          <p:cNvPr id="70" name="Grupo 69"/>
          <p:cNvGrpSpPr/>
          <p:nvPr/>
        </p:nvGrpSpPr>
        <p:grpSpPr>
          <a:xfrm>
            <a:off x="1259632" y="136976"/>
            <a:ext cx="7336551" cy="2157034"/>
            <a:chOff x="1259632" y="136976"/>
            <a:chExt cx="7336551" cy="2157034"/>
          </a:xfrm>
        </p:grpSpPr>
        <p:grpSp>
          <p:nvGrpSpPr>
            <p:cNvPr id="71" name="Grupo 70"/>
            <p:cNvGrpSpPr/>
            <p:nvPr/>
          </p:nvGrpSpPr>
          <p:grpSpPr>
            <a:xfrm>
              <a:off x="1259632" y="1266159"/>
              <a:ext cx="200605" cy="417767"/>
              <a:chOff x="1259632" y="1266159"/>
              <a:chExt cx="200605" cy="417767"/>
            </a:xfrm>
          </p:grpSpPr>
          <p:sp>
            <p:nvSpPr>
              <p:cNvPr id="76" name="Oval 75"/>
              <p:cNvSpPr>
                <a:spLocks noChangeAspect="1"/>
              </p:cNvSpPr>
              <p:nvPr/>
            </p:nvSpPr>
            <p:spPr bwMode="auto">
              <a:xfrm>
                <a:off x="1259632" y="1547018"/>
                <a:ext cx="149766" cy="136908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pt-PT" altLang="pt-PT" sz="11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7" name="CaixaDeTexto 20"/>
              <p:cNvSpPr txBox="1"/>
              <p:nvPr/>
            </p:nvSpPr>
            <p:spPr bwMode="auto">
              <a:xfrm>
                <a:off x="1278941" y="1266159"/>
                <a:ext cx="181296" cy="318923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600" b="1" smtClean="0">
                    <a:solidFill>
                      <a:srgbClr val="FF6600"/>
                    </a:solidFill>
                    <a:latin typeface="Arial Narrow" panose="020B0606020202030204" pitchFamily="34" charset="0"/>
                  </a:rPr>
                  <a:t>A</a:t>
                </a:r>
                <a:endParaRPr lang="pt-PT" sz="1600" b="1">
                  <a:solidFill>
                    <a:srgbClr val="FF6600"/>
                  </a:solidFill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72" name="Grupo 71"/>
            <p:cNvGrpSpPr/>
            <p:nvPr/>
          </p:nvGrpSpPr>
          <p:grpSpPr>
            <a:xfrm>
              <a:off x="8446718" y="136976"/>
              <a:ext cx="149465" cy="151596"/>
              <a:chOff x="8446718" y="136976"/>
              <a:chExt cx="149465" cy="151596"/>
            </a:xfrm>
          </p:grpSpPr>
          <p:sp>
            <p:nvSpPr>
              <p:cNvPr id="74" name="Seta para a Direita 73"/>
              <p:cNvSpPr/>
              <p:nvPr/>
            </p:nvSpPr>
            <p:spPr>
              <a:xfrm>
                <a:off x="8537070" y="217009"/>
                <a:ext cx="59113" cy="37532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75" name="Retângulo 74"/>
              <p:cNvSpPr/>
              <p:nvPr/>
            </p:nvSpPr>
            <p:spPr>
              <a:xfrm>
                <a:off x="8446718" y="136976"/>
                <a:ext cx="90353" cy="15159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pt-PT" sz="1200" b="1" smtClean="0">
                    <a:solidFill>
                      <a:srgbClr val="FFFF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A</a:t>
                </a:r>
                <a:endParaRPr lang="pt-PT" sz="120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73" name="Imagem 7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9178" y="634904"/>
              <a:ext cx="2212141" cy="1659106"/>
            </a:xfrm>
            <a:prstGeom prst="rect">
              <a:avLst/>
            </a:prstGeom>
            <a:effectLst>
              <a:softEdge rad="25400"/>
            </a:effectLst>
          </p:spPr>
        </p:pic>
      </p:grpSp>
      <p:grpSp>
        <p:nvGrpSpPr>
          <p:cNvPr id="78" name="Grupo 77"/>
          <p:cNvGrpSpPr/>
          <p:nvPr/>
        </p:nvGrpSpPr>
        <p:grpSpPr>
          <a:xfrm>
            <a:off x="2145316" y="263734"/>
            <a:ext cx="6165431" cy="2131053"/>
            <a:chOff x="2145316" y="263734"/>
            <a:chExt cx="6165431" cy="2131053"/>
          </a:xfrm>
        </p:grpSpPr>
        <p:grpSp>
          <p:nvGrpSpPr>
            <p:cNvPr id="79" name="Grupo 78"/>
            <p:cNvGrpSpPr/>
            <p:nvPr/>
          </p:nvGrpSpPr>
          <p:grpSpPr>
            <a:xfrm>
              <a:off x="2145316" y="1986465"/>
              <a:ext cx="200605" cy="408322"/>
              <a:chOff x="2092325" y="3371295"/>
              <a:chExt cx="202007" cy="445056"/>
            </a:xfrm>
          </p:grpSpPr>
          <p:sp>
            <p:nvSpPr>
              <p:cNvPr id="84" name="Oval 83"/>
              <p:cNvSpPr>
                <a:spLocks noChangeAspect="1"/>
              </p:cNvSpPr>
              <p:nvPr/>
            </p:nvSpPr>
            <p:spPr bwMode="auto">
              <a:xfrm>
                <a:off x="2092325" y="3667126"/>
                <a:ext cx="150813" cy="149225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pt-PT" altLang="pt-PT" sz="11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CaixaDeTexto 20"/>
              <p:cNvSpPr txBox="1"/>
              <p:nvPr/>
            </p:nvSpPr>
            <p:spPr bwMode="auto">
              <a:xfrm>
                <a:off x="2111769" y="3371295"/>
                <a:ext cx="182563" cy="327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600" b="1">
                    <a:solidFill>
                      <a:srgbClr val="FF6600"/>
                    </a:solidFill>
                    <a:latin typeface="Arial Narrow" panose="020B0606020202030204" pitchFamily="34" charset="0"/>
                  </a:rPr>
                  <a:t>B</a:t>
                </a:r>
              </a:p>
            </p:txBody>
          </p:sp>
        </p:grpSp>
        <p:grpSp>
          <p:nvGrpSpPr>
            <p:cNvPr id="80" name="Grupo 79"/>
            <p:cNvGrpSpPr/>
            <p:nvPr/>
          </p:nvGrpSpPr>
          <p:grpSpPr>
            <a:xfrm>
              <a:off x="8143756" y="263734"/>
              <a:ext cx="166991" cy="151596"/>
              <a:chOff x="8143756" y="263734"/>
              <a:chExt cx="166991" cy="151596"/>
            </a:xfrm>
          </p:grpSpPr>
          <p:sp>
            <p:nvSpPr>
              <p:cNvPr id="82" name="Seta para a Direita 81"/>
              <p:cNvSpPr/>
              <p:nvPr/>
            </p:nvSpPr>
            <p:spPr>
              <a:xfrm>
                <a:off x="8251634" y="320766"/>
                <a:ext cx="59113" cy="37532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83" name="Retângulo 82"/>
              <p:cNvSpPr/>
              <p:nvPr/>
            </p:nvSpPr>
            <p:spPr>
              <a:xfrm>
                <a:off x="8143756" y="263734"/>
                <a:ext cx="90353" cy="15159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pt-PT" sz="1200" b="1" smtClean="0">
                    <a:solidFill>
                      <a:srgbClr val="FFFF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</a:t>
                </a:r>
                <a:endParaRPr lang="pt-PT" sz="120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81" name="Imagem 8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3344" y="617512"/>
              <a:ext cx="2262441" cy="1696833"/>
            </a:xfrm>
            <a:prstGeom prst="rect">
              <a:avLst/>
            </a:prstGeom>
            <a:effectLst>
              <a:softEdge rad="25400"/>
            </a:effectLst>
          </p:spPr>
        </p:pic>
      </p:grpSp>
      <p:grpSp>
        <p:nvGrpSpPr>
          <p:cNvPr id="94" name="Grupo 93"/>
          <p:cNvGrpSpPr/>
          <p:nvPr/>
        </p:nvGrpSpPr>
        <p:grpSpPr>
          <a:xfrm>
            <a:off x="2699949" y="600545"/>
            <a:ext cx="5612362" cy="2256329"/>
            <a:chOff x="2699949" y="600545"/>
            <a:chExt cx="5612362" cy="2256329"/>
          </a:xfrm>
        </p:grpSpPr>
        <p:grpSp>
          <p:nvGrpSpPr>
            <p:cNvPr id="95" name="Grupo 94"/>
            <p:cNvGrpSpPr/>
            <p:nvPr/>
          </p:nvGrpSpPr>
          <p:grpSpPr>
            <a:xfrm>
              <a:off x="3144078" y="2422139"/>
              <a:ext cx="181296" cy="434735"/>
              <a:chOff x="3113088" y="3893368"/>
              <a:chExt cx="182563" cy="473846"/>
            </a:xfrm>
          </p:grpSpPr>
          <p:sp>
            <p:nvSpPr>
              <p:cNvPr id="100" name="Oval 99"/>
              <p:cNvSpPr>
                <a:spLocks noChangeAspect="1"/>
              </p:cNvSpPr>
              <p:nvPr/>
            </p:nvSpPr>
            <p:spPr bwMode="auto">
              <a:xfrm>
                <a:off x="3113088" y="4216401"/>
                <a:ext cx="150812" cy="150813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pt-PT" altLang="pt-PT" sz="11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1" name="CaixaDeTexto 21"/>
              <p:cNvSpPr txBox="1"/>
              <p:nvPr/>
            </p:nvSpPr>
            <p:spPr bwMode="auto">
              <a:xfrm>
                <a:off x="3113088" y="3893368"/>
                <a:ext cx="182563" cy="34761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600" b="1" smtClean="0">
                    <a:solidFill>
                      <a:srgbClr val="FF6600"/>
                    </a:solidFill>
                    <a:latin typeface="Arial Narrow" panose="020B0606020202030204" pitchFamily="34" charset="0"/>
                  </a:rPr>
                  <a:t>D</a:t>
                </a:r>
                <a:endParaRPr lang="pt-PT" sz="1600" b="1">
                  <a:solidFill>
                    <a:srgbClr val="FF6600"/>
                  </a:solidFill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96" name="Grupo 95"/>
            <p:cNvGrpSpPr/>
            <p:nvPr/>
          </p:nvGrpSpPr>
          <p:grpSpPr>
            <a:xfrm>
              <a:off x="8143756" y="617730"/>
              <a:ext cx="168555" cy="151596"/>
              <a:chOff x="8143756" y="617730"/>
              <a:chExt cx="168555" cy="151596"/>
            </a:xfrm>
          </p:grpSpPr>
          <p:sp>
            <p:nvSpPr>
              <p:cNvPr id="98" name="Seta para a Direita 97"/>
              <p:cNvSpPr/>
              <p:nvPr/>
            </p:nvSpPr>
            <p:spPr>
              <a:xfrm flipH="1">
                <a:off x="8143756" y="674763"/>
                <a:ext cx="59113" cy="37532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99" name="Retângulo 98"/>
              <p:cNvSpPr/>
              <p:nvPr/>
            </p:nvSpPr>
            <p:spPr>
              <a:xfrm>
                <a:off x="8221958" y="617730"/>
                <a:ext cx="90353" cy="15159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pt-PT" sz="1200" b="1" smtClean="0">
                    <a:solidFill>
                      <a:srgbClr val="FFFF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D</a:t>
                </a:r>
                <a:endParaRPr lang="pt-PT" sz="120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97" name="Imagem 9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949" y="600545"/>
              <a:ext cx="2360542" cy="1770407"/>
            </a:xfrm>
            <a:prstGeom prst="rect">
              <a:avLst/>
            </a:prstGeom>
            <a:effectLst>
              <a:softEdge rad="25400"/>
            </a:effectLst>
          </p:spPr>
        </p:pic>
      </p:grpSp>
      <p:grpSp>
        <p:nvGrpSpPr>
          <p:cNvPr id="102" name="Grupo 101"/>
          <p:cNvGrpSpPr/>
          <p:nvPr/>
        </p:nvGrpSpPr>
        <p:grpSpPr>
          <a:xfrm>
            <a:off x="2705129" y="607527"/>
            <a:ext cx="5278819" cy="2710063"/>
            <a:chOff x="2705129" y="607527"/>
            <a:chExt cx="5278819" cy="2710063"/>
          </a:xfrm>
        </p:grpSpPr>
        <p:grpSp>
          <p:nvGrpSpPr>
            <p:cNvPr id="103" name="Grupo 102"/>
            <p:cNvGrpSpPr/>
            <p:nvPr/>
          </p:nvGrpSpPr>
          <p:grpSpPr>
            <a:xfrm>
              <a:off x="3494640" y="2903273"/>
              <a:ext cx="255588" cy="414317"/>
              <a:chOff x="3494640" y="2903273"/>
              <a:chExt cx="255588" cy="414317"/>
            </a:xfrm>
          </p:grpSpPr>
          <p:sp>
            <p:nvSpPr>
              <p:cNvPr id="108" name="Oval 107"/>
              <p:cNvSpPr>
                <a:spLocks noChangeAspect="1"/>
              </p:cNvSpPr>
              <p:nvPr/>
            </p:nvSpPr>
            <p:spPr bwMode="auto">
              <a:xfrm>
                <a:off x="3600462" y="2903273"/>
                <a:ext cx="149766" cy="136908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pt-PT" altLang="pt-PT" sz="11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CaixaDeTexto 20"/>
              <p:cNvSpPr txBox="1"/>
              <p:nvPr/>
            </p:nvSpPr>
            <p:spPr bwMode="auto">
              <a:xfrm>
                <a:off x="3494640" y="2998667"/>
                <a:ext cx="181296" cy="318923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600" b="1" smtClean="0">
                    <a:solidFill>
                      <a:srgbClr val="FF6600"/>
                    </a:solidFill>
                    <a:latin typeface="Arial Narrow" panose="020B0606020202030204" pitchFamily="34" charset="0"/>
                  </a:rPr>
                  <a:t>E</a:t>
                </a:r>
                <a:endParaRPr lang="pt-PT" sz="1600" b="1">
                  <a:solidFill>
                    <a:srgbClr val="FF6600"/>
                  </a:solidFill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104" name="Grupo 103"/>
            <p:cNvGrpSpPr/>
            <p:nvPr/>
          </p:nvGrpSpPr>
          <p:grpSpPr>
            <a:xfrm>
              <a:off x="7811034" y="1019657"/>
              <a:ext cx="172914" cy="151596"/>
              <a:chOff x="7811034" y="1019657"/>
              <a:chExt cx="172914" cy="151596"/>
            </a:xfrm>
          </p:grpSpPr>
          <p:sp>
            <p:nvSpPr>
              <p:cNvPr id="106" name="Seta para a Direita 105"/>
              <p:cNvSpPr/>
              <p:nvPr/>
            </p:nvSpPr>
            <p:spPr>
              <a:xfrm>
                <a:off x="7924835" y="1087442"/>
                <a:ext cx="59113" cy="37532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07" name="Retângulo 106"/>
              <p:cNvSpPr/>
              <p:nvPr/>
            </p:nvSpPr>
            <p:spPr>
              <a:xfrm>
                <a:off x="7811034" y="1019657"/>
                <a:ext cx="90353" cy="15159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pt-PT" sz="1200" b="1" smtClean="0">
                    <a:solidFill>
                      <a:srgbClr val="FFFF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E</a:t>
                </a:r>
                <a:endParaRPr lang="pt-PT" sz="120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05" name="Imagem 10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5129" y="607527"/>
              <a:ext cx="2373473" cy="1780105"/>
            </a:xfrm>
            <a:prstGeom prst="rect">
              <a:avLst/>
            </a:prstGeom>
            <a:effectLst>
              <a:softEdge rad="25400"/>
            </a:effectLst>
          </p:spPr>
        </p:pic>
      </p:grpSp>
      <p:grpSp>
        <p:nvGrpSpPr>
          <p:cNvPr id="118" name="Grupo 117"/>
          <p:cNvGrpSpPr/>
          <p:nvPr/>
        </p:nvGrpSpPr>
        <p:grpSpPr>
          <a:xfrm>
            <a:off x="2664186" y="610224"/>
            <a:ext cx="5602948" cy="2785678"/>
            <a:chOff x="2664186" y="610224"/>
            <a:chExt cx="5602948" cy="2785678"/>
          </a:xfrm>
        </p:grpSpPr>
        <p:grpSp>
          <p:nvGrpSpPr>
            <p:cNvPr id="119" name="Grupo 118"/>
            <p:cNvGrpSpPr/>
            <p:nvPr/>
          </p:nvGrpSpPr>
          <p:grpSpPr>
            <a:xfrm>
              <a:off x="3883083" y="2987383"/>
              <a:ext cx="184448" cy="408519"/>
              <a:chOff x="3881438" y="4473575"/>
              <a:chExt cx="185737" cy="445271"/>
            </a:xfrm>
          </p:grpSpPr>
          <p:sp>
            <p:nvSpPr>
              <p:cNvPr id="124" name="Oval 123"/>
              <p:cNvSpPr>
                <a:spLocks noChangeAspect="1"/>
              </p:cNvSpPr>
              <p:nvPr/>
            </p:nvSpPr>
            <p:spPr bwMode="auto">
              <a:xfrm>
                <a:off x="3881438" y="4473575"/>
                <a:ext cx="150812" cy="150813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pt-PT" altLang="pt-PT" sz="11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5" name="CaixaDeTexto 23"/>
              <p:cNvSpPr txBox="1"/>
              <p:nvPr/>
            </p:nvSpPr>
            <p:spPr bwMode="auto">
              <a:xfrm>
                <a:off x="3892550" y="4571230"/>
                <a:ext cx="174625" cy="34761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600" b="1" smtClean="0">
                    <a:solidFill>
                      <a:srgbClr val="FF6600"/>
                    </a:solidFill>
                    <a:latin typeface="Arial Narrow" panose="020B0606020202030204" pitchFamily="34" charset="0"/>
                  </a:rPr>
                  <a:t>G</a:t>
                </a:r>
                <a:endParaRPr lang="pt-PT" sz="1600" b="1">
                  <a:solidFill>
                    <a:srgbClr val="FF6600"/>
                  </a:solidFill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120" name="Grupo 119"/>
            <p:cNvGrpSpPr/>
            <p:nvPr/>
          </p:nvGrpSpPr>
          <p:grpSpPr>
            <a:xfrm>
              <a:off x="8084643" y="1079607"/>
              <a:ext cx="182491" cy="151596"/>
              <a:chOff x="8084643" y="1079607"/>
              <a:chExt cx="182491" cy="151596"/>
            </a:xfrm>
          </p:grpSpPr>
          <p:sp>
            <p:nvSpPr>
              <p:cNvPr id="122" name="Seta para a Direita 121"/>
              <p:cNvSpPr/>
              <p:nvPr/>
            </p:nvSpPr>
            <p:spPr>
              <a:xfrm flipH="1">
                <a:off x="8084643" y="1131489"/>
                <a:ext cx="59113" cy="37532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23" name="Retângulo 122"/>
              <p:cNvSpPr/>
              <p:nvPr/>
            </p:nvSpPr>
            <p:spPr>
              <a:xfrm>
                <a:off x="8176781" y="1079607"/>
                <a:ext cx="90353" cy="15159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pt-PT" sz="1200" b="1" smtClean="0">
                    <a:solidFill>
                      <a:srgbClr val="FFFF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G</a:t>
                </a:r>
                <a:endParaRPr lang="pt-PT" sz="120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21" name="Imagem 12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4186" y="610224"/>
              <a:ext cx="2446845" cy="1835134"/>
            </a:xfrm>
            <a:prstGeom prst="rect">
              <a:avLst/>
            </a:prstGeom>
            <a:effectLst>
              <a:softEdge rad="25400"/>
            </a:effectLst>
          </p:spPr>
        </p:pic>
      </p:grpSp>
      <p:grpSp>
        <p:nvGrpSpPr>
          <p:cNvPr id="126" name="Grupo 125"/>
          <p:cNvGrpSpPr/>
          <p:nvPr/>
        </p:nvGrpSpPr>
        <p:grpSpPr>
          <a:xfrm>
            <a:off x="2690195" y="616336"/>
            <a:ext cx="5234640" cy="2864123"/>
            <a:chOff x="2690195" y="616336"/>
            <a:chExt cx="5234640" cy="2864123"/>
          </a:xfrm>
        </p:grpSpPr>
        <p:grpSp>
          <p:nvGrpSpPr>
            <p:cNvPr id="127" name="Grupo 126"/>
            <p:cNvGrpSpPr/>
            <p:nvPr/>
          </p:nvGrpSpPr>
          <p:grpSpPr>
            <a:xfrm>
              <a:off x="4661711" y="3107624"/>
              <a:ext cx="247508" cy="372835"/>
              <a:chOff x="4651375" y="4641851"/>
              <a:chExt cx="249238" cy="406377"/>
            </a:xfrm>
          </p:grpSpPr>
          <p:sp>
            <p:nvSpPr>
              <p:cNvPr id="132" name="Oval 131"/>
              <p:cNvSpPr>
                <a:spLocks noChangeAspect="1"/>
              </p:cNvSpPr>
              <p:nvPr/>
            </p:nvSpPr>
            <p:spPr bwMode="auto">
              <a:xfrm>
                <a:off x="4751388" y="4641851"/>
                <a:ext cx="149225" cy="150813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pt-PT" altLang="pt-PT" sz="11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3" name="CaixaDeTexto 24"/>
              <p:cNvSpPr txBox="1"/>
              <p:nvPr/>
            </p:nvSpPr>
            <p:spPr bwMode="auto">
              <a:xfrm>
                <a:off x="4651375" y="4700612"/>
                <a:ext cx="165100" cy="34761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600" b="1" smtClean="0">
                    <a:solidFill>
                      <a:srgbClr val="FF6600"/>
                    </a:solidFill>
                    <a:latin typeface="Arial Narrow" panose="020B0606020202030204" pitchFamily="34" charset="0"/>
                  </a:rPr>
                  <a:t>H</a:t>
                </a:r>
                <a:endParaRPr lang="pt-PT" sz="1600" b="1">
                  <a:solidFill>
                    <a:srgbClr val="FF6600"/>
                  </a:solidFill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128" name="Grupo 127"/>
            <p:cNvGrpSpPr/>
            <p:nvPr/>
          </p:nvGrpSpPr>
          <p:grpSpPr>
            <a:xfrm>
              <a:off x="7753561" y="1376149"/>
              <a:ext cx="171274" cy="151596"/>
              <a:chOff x="7753561" y="1376149"/>
              <a:chExt cx="171274" cy="151596"/>
            </a:xfrm>
          </p:grpSpPr>
          <p:sp>
            <p:nvSpPr>
              <p:cNvPr id="130" name="Seta para a Direita 129"/>
              <p:cNvSpPr/>
              <p:nvPr/>
            </p:nvSpPr>
            <p:spPr>
              <a:xfrm>
                <a:off x="7865722" y="1432861"/>
                <a:ext cx="59113" cy="37532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31" name="Retângulo 130"/>
              <p:cNvSpPr/>
              <p:nvPr/>
            </p:nvSpPr>
            <p:spPr>
              <a:xfrm>
                <a:off x="7753561" y="1376149"/>
                <a:ext cx="90353" cy="15159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pt-PT" sz="1200" b="1" smtClean="0">
                    <a:solidFill>
                      <a:srgbClr val="FFFF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H</a:t>
                </a:r>
                <a:endParaRPr lang="pt-PT" sz="120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29" name="Imagem 12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0195" y="616336"/>
              <a:ext cx="2424577" cy="1818433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</p:grpSp>
      <p:grpSp>
        <p:nvGrpSpPr>
          <p:cNvPr id="142" name="Grupo 141"/>
          <p:cNvGrpSpPr/>
          <p:nvPr/>
        </p:nvGrpSpPr>
        <p:grpSpPr>
          <a:xfrm>
            <a:off x="2655543" y="602889"/>
            <a:ext cx="5357961" cy="3269543"/>
            <a:chOff x="2655543" y="602889"/>
            <a:chExt cx="5357961" cy="3269543"/>
          </a:xfrm>
        </p:grpSpPr>
        <p:grpSp>
          <p:nvGrpSpPr>
            <p:cNvPr id="143" name="Grupo 142"/>
            <p:cNvGrpSpPr/>
            <p:nvPr/>
          </p:nvGrpSpPr>
          <p:grpSpPr>
            <a:xfrm>
              <a:off x="5235879" y="3469739"/>
              <a:ext cx="346826" cy="402693"/>
              <a:chOff x="5275263" y="5013326"/>
              <a:chExt cx="349250" cy="438921"/>
            </a:xfrm>
          </p:grpSpPr>
          <p:sp>
            <p:nvSpPr>
              <p:cNvPr id="148" name="Oval 147"/>
              <p:cNvSpPr>
                <a:spLocks noChangeAspect="1"/>
              </p:cNvSpPr>
              <p:nvPr/>
            </p:nvSpPr>
            <p:spPr bwMode="auto">
              <a:xfrm>
                <a:off x="5473700" y="5013326"/>
                <a:ext cx="150813" cy="149225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pt-PT" altLang="pt-PT" sz="11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49" name="CaixaDeTexto 25"/>
              <p:cNvSpPr txBox="1"/>
              <p:nvPr/>
            </p:nvSpPr>
            <p:spPr bwMode="auto">
              <a:xfrm>
                <a:off x="5275263" y="5104631"/>
                <a:ext cx="192087" cy="34761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600" b="1" smtClean="0">
                    <a:solidFill>
                      <a:srgbClr val="FF6600"/>
                    </a:solidFill>
                    <a:latin typeface="Arial Narrow" panose="020B0606020202030204" pitchFamily="34" charset="0"/>
                  </a:rPr>
                  <a:t>J</a:t>
                </a:r>
                <a:endParaRPr lang="pt-PT" sz="1600" b="1">
                  <a:solidFill>
                    <a:srgbClr val="FF6600"/>
                  </a:solidFill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144" name="Grupo 143"/>
            <p:cNvGrpSpPr/>
            <p:nvPr/>
          </p:nvGrpSpPr>
          <p:grpSpPr>
            <a:xfrm>
              <a:off x="7836166" y="1777020"/>
              <a:ext cx="177338" cy="151596"/>
              <a:chOff x="7836166" y="1777020"/>
              <a:chExt cx="177338" cy="151596"/>
            </a:xfrm>
          </p:grpSpPr>
          <p:sp>
            <p:nvSpPr>
              <p:cNvPr id="146" name="Seta para a Direita 145"/>
              <p:cNvSpPr/>
              <p:nvPr/>
            </p:nvSpPr>
            <p:spPr>
              <a:xfrm flipH="1">
                <a:off x="7836166" y="1834053"/>
                <a:ext cx="59113" cy="37532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47" name="Retângulo 146"/>
              <p:cNvSpPr/>
              <p:nvPr/>
            </p:nvSpPr>
            <p:spPr>
              <a:xfrm>
                <a:off x="7923151" y="1777020"/>
                <a:ext cx="90353" cy="15159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pt-PT" sz="1200" b="1" smtClean="0">
                    <a:solidFill>
                      <a:srgbClr val="FFFF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J</a:t>
                </a:r>
                <a:endParaRPr lang="pt-PT" sz="120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45" name="Imagem 14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5543" y="602889"/>
              <a:ext cx="2455488" cy="1841618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</p:grpSp>
      <p:grpSp>
        <p:nvGrpSpPr>
          <p:cNvPr id="150" name="Grupo 149"/>
          <p:cNvGrpSpPr/>
          <p:nvPr/>
        </p:nvGrpSpPr>
        <p:grpSpPr>
          <a:xfrm>
            <a:off x="2651489" y="607776"/>
            <a:ext cx="5395645" cy="3362727"/>
            <a:chOff x="2651489" y="607776"/>
            <a:chExt cx="5395645" cy="3362727"/>
          </a:xfrm>
        </p:grpSpPr>
        <p:grpSp>
          <p:nvGrpSpPr>
            <p:cNvPr id="151" name="Grupo 150"/>
            <p:cNvGrpSpPr/>
            <p:nvPr/>
          </p:nvGrpSpPr>
          <p:grpSpPr>
            <a:xfrm>
              <a:off x="5973167" y="3642819"/>
              <a:ext cx="288496" cy="327684"/>
              <a:chOff x="6015038" y="5205414"/>
              <a:chExt cx="290512" cy="357164"/>
            </a:xfrm>
          </p:grpSpPr>
          <p:sp>
            <p:nvSpPr>
              <p:cNvPr id="156" name="Oval 155"/>
              <p:cNvSpPr>
                <a:spLocks noChangeAspect="1"/>
              </p:cNvSpPr>
              <p:nvPr/>
            </p:nvSpPr>
            <p:spPr bwMode="auto">
              <a:xfrm>
                <a:off x="6154738" y="5205414"/>
                <a:ext cx="150812" cy="150812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pt-PT" altLang="pt-PT" sz="11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57" name="CaixaDeTexto 26"/>
              <p:cNvSpPr txBox="1"/>
              <p:nvPr/>
            </p:nvSpPr>
            <p:spPr bwMode="auto">
              <a:xfrm>
                <a:off x="6015038" y="5214962"/>
                <a:ext cx="182562" cy="34761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600" b="1" smtClean="0">
                    <a:solidFill>
                      <a:srgbClr val="FF6600"/>
                    </a:solidFill>
                    <a:latin typeface="Arial Narrow" panose="020B0606020202030204" pitchFamily="34" charset="0"/>
                  </a:rPr>
                  <a:t>K</a:t>
                </a:r>
                <a:endParaRPr lang="pt-PT" sz="1600" b="1">
                  <a:solidFill>
                    <a:srgbClr val="FF6600"/>
                  </a:solidFill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152" name="Grupo 151"/>
            <p:cNvGrpSpPr/>
            <p:nvPr/>
          </p:nvGrpSpPr>
          <p:grpSpPr>
            <a:xfrm>
              <a:off x="7871831" y="2105993"/>
              <a:ext cx="175303" cy="151596"/>
              <a:chOff x="7871831" y="2105993"/>
              <a:chExt cx="175303" cy="151596"/>
            </a:xfrm>
          </p:grpSpPr>
          <p:sp>
            <p:nvSpPr>
              <p:cNvPr id="154" name="Seta para a Direita 153"/>
              <p:cNvSpPr/>
              <p:nvPr/>
            </p:nvSpPr>
            <p:spPr>
              <a:xfrm flipH="1">
                <a:off x="7871831" y="2147176"/>
                <a:ext cx="59113" cy="37532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55" name="Retângulo 154"/>
              <p:cNvSpPr/>
              <p:nvPr/>
            </p:nvSpPr>
            <p:spPr>
              <a:xfrm>
                <a:off x="7956781" y="2105993"/>
                <a:ext cx="90353" cy="15159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pt-PT" sz="1200" b="1" smtClean="0">
                    <a:solidFill>
                      <a:srgbClr val="FFFF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K</a:t>
                </a:r>
                <a:endParaRPr lang="pt-PT" sz="120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53" name="Imagem 15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1489" y="607776"/>
              <a:ext cx="2459542" cy="1844657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</p:grpSp>
      <p:grpSp>
        <p:nvGrpSpPr>
          <p:cNvPr id="158" name="Grupo 157"/>
          <p:cNvGrpSpPr/>
          <p:nvPr/>
        </p:nvGrpSpPr>
        <p:grpSpPr>
          <a:xfrm>
            <a:off x="2633735" y="582366"/>
            <a:ext cx="5094315" cy="3594956"/>
            <a:chOff x="2633735" y="582366"/>
            <a:chExt cx="5094315" cy="3594956"/>
          </a:xfrm>
        </p:grpSpPr>
        <p:grpSp>
          <p:nvGrpSpPr>
            <p:cNvPr id="159" name="Grupo 158"/>
            <p:cNvGrpSpPr/>
            <p:nvPr/>
          </p:nvGrpSpPr>
          <p:grpSpPr>
            <a:xfrm>
              <a:off x="6517906" y="3762978"/>
              <a:ext cx="208096" cy="414344"/>
              <a:chOff x="6543675" y="5337176"/>
              <a:chExt cx="209550" cy="451620"/>
            </a:xfrm>
          </p:grpSpPr>
          <p:sp>
            <p:nvSpPr>
              <p:cNvPr id="164" name="Oval 163"/>
              <p:cNvSpPr>
                <a:spLocks noChangeAspect="1"/>
              </p:cNvSpPr>
              <p:nvPr/>
            </p:nvSpPr>
            <p:spPr bwMode="auto">
              <a:xfrm>
                <a:off x="6602413" y="5337176"/>
                <a:ext cx="150812" cy="149225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pt-PT" altLang="pt-PT" sz="11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65" name="CaixaDeTexto 27"/>
              <p:cNvSpPr txBox="1"/>
              <p:nvPr/>
            </p:nvSpPr>
            <p:spPr bwMode="auto">
              <a:xfrm>
                <a:off x="6543675" y="5441181"/>
                <a:ext cx="112713" cy="34761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600" b="1">
                    <a:solidFill>
                      <a:srgbClr val="FF6600"/>
                    </a:solidFill>
                    <a:latin typeface="Arial Narrow" panose="020B0606020202030204" pitchFamily="34" charset="0"/>
                  </a:rPr>
                  <a:t>L</a:t>
                </a:r>
              </a:p>
            </p:txBody>
          </p:sp>
        </p:grpSp>
        <p:grpSp>
          <p:nvGrpSpPr>
            <p:cNvPr id="160" name="Grupo 159"/>
            <p:cNvGrpSpPr/>
            <p:nvPr/>
          </p:nvGrpSpPr>
          <p:grpSpPr>
            <a:xfrm>
              <a:off x="7574696" y="2379913"/>
              <a:ext cx="153354" cy="151596"/>
              <a:chOff x="7574696" y="2379913"/>
              <a:chExt cx="153354" cy="151596"/>
            </a:xfrm>
          </p:grpSpPr>
          <p:sp>
            <p:nvSpPr>
              <p:cNvPr id="162" name="Seta para a Direita 161"/>
              <p:cNvSpPr/>
              <p:nvPr/>
            </p:nvSpPr>
            <p:spPr>
              <a:xfrm>
                <a:off x="7668937" y="2437777"/>
                <a:ext cx="59113" cy="37532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63" name="Retângulo 162"/>
              <p:cNvSpPr/>
              <p:nvPr/>
            </p:nvSpPr>
            <p:spPr>
              <a:xfrm>
                <a:off x="7574696" y="2379913"/>
                <a:ext cx="90353" cy="15159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pt-PT" sz="1200" b="1" smtClean="0">
                    <a:solidFill>
                      <a:srgbClr val="FFFF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L</a:t>
                </a:r>
                <a:endParaRPr lang="pt-PT" sz="120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61" name="Imagem 160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3735" y="582366"/>
              <a:ext cx="2477296" cy="1857972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</p:grpSp>
      <p:grpSp>
        <p:nvGrpSpPr>
          <p:cNvPr id="166" name="Grupo 165"/>
          <p:cNvGrpSpPr/>
          <p:nvPr/>
        </p:nvGrpSpPr>
        <p:grpSpPr>
          <a:xfrm>
            <a:off x="2641835" y="563505"/>
            <a:ext cx="5154111" cy="3952257"/>
            <a:chOff x="2641835" y="563505"/>
            <a:chExt cx="5154111" cy="3952257"/>
          </a:xfrm>
        </p:grpSpPr>
        <p:grpSp>
          <p:nvGrpSpPr>
            <p:cNvPr id="167" name="Grupo 166"/>
            <p:cNvGrpSpPr/>
            <p:nvPr/>
          </p:nvGrpSpPr>
          <p:grpSpPr>
            <a:xfrm>
              <a:off x="7556321" y="4172056"/>
              <a:ext cx="239625" cy="343706"/>
              <a:chOff x="7566025" y="5781676"/>
              <a:chExt cx="241300" cy="374627"/>
            </a:xfrm>
          </p:grpSpPr>
          <p:sp>
            <p:nvSpPr>
              <p:cNvPr id="172" name="Oval 171"/>
              <p:cNvSpPr>
                <a:spLocks noChangeAspect="1"/>
              </p:cNvSpPr>
              <p:nvPr/>
            </p:nvSpPr>
            <p:spPr bwMode="auto">
              <a:xfrm>
                <a:off x="7658100" y="5781676"/>
                <a:ext cx="149225" cy="150813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pt-PT" altLang="pt-PT" sz="11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3" name="CaixaDeTexto 28"/>
              <p:cNvSpPr txBox="1"/>
              <p:nvPr/>
            </p:nvSpPr>
            <p:spPr bwMode="auto">
              <a:xfrm>
                <a:off x="7566025" y="5808687"/>
                <a:ext cx="155575" cy="34761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600" b="1" smtClean="0">
                    <a:solidFill>
                      <a:srgbClr val="FF6600"/>
                    </a:solidFill>
                    <a:latin typeface="Arial Narrow" panose="020B0606020202030204" pitchFamily="34" charset="0"/>
                  </a:rPr>
                  <a:t>M</a:t>
                </a:r>
                <a:endParaRPr lang="pt-PT" sz="1600" b="1">
                  <a:solidFill>
                    <a:srgbClr val="FF6600"/>
                  </a:solidFill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168" name="Grupo 167"/>
            <p:cNvGrpSpPr/>
            <p:nvPr/>
          </p:nvGrpSpPr>
          <p:grpSpPr>
            <a:xfrm>
              <a:off x="7284955" y="2610786"/>
              <a:ext cx="175184" cy="151596"/>
              <a:chOff x="7284955" y="2610786"/>
              <a:chExt cx="175184" cy="151596"/>
            </a:xfrm>
          </p:grpSpPr>
          <p:sp>
            <p:nvSpPr>
              <p:cNvPr id="170" name="Seta para a Direita 169"/>
              <p:cNvSpPr/>
              <p:nvPr/>
            </p:nvSpPr>
            <p:spPr>
              <a:xfrm>
                <a:off x="7401026" y="2674227"/>
                <a:ext cx="59113" cy="37532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71" name="Retângulo 170"/>
              <p:cNvSpPr/>
              <p:nvPr/>
            </p:nvSpPr>
            <p:spPr>
              <a:xfrm>
                <a:off x="7284955" y="2610786"/>
                <a:ext cx="90353" cy="15159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pt-PT" sz="1200" b="1" smtClean="0">
                    <a:solidFill>
                      <a:srgbClr val="FFFF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M</a:t>
                </a:r>
                <a:endParaRPr lang="pt-PT" sz="120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69" name="Imagem 168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835" y="563505"/>
              <a:ext cx="2469196" cy="1851897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</p:grpSp>
      <p:grpSp>
        <p:nvGrpSpPr>
          <p:cNvPr id="174" name="Grupo 173"/>
          <p:cNvGrpSpPr/>
          <p:nvPr/>
        </p:nvGrpSpPr>
        <p:grpSpPr>
          <a:xfrm>
            <a:off x="2640252" y="575770"/>
            <a:ext cx="5726805" cy="3852639"/>
            <a:chOff x="2640252" y="575770"/>
            <a:chExt cx="5726805" cy="3852639"/>
          </a:xfrm>
        </p:grpSpPr>
        <p:grpSp>
          <p:nvGrpSpPr>
            <p:cNvPr id="175" name="Grupo 174"/>
            <p:cNvGrpSpPr/>
            <p:nvPr/>
          </p:nvGrpSpPr>
          <p:grpSpPr>
            <a:xfrm>
              <a:off x="8086550" y="4063179"/>
              <a:ext cx="280507" cy="365230"/>
              <a:chOff x="8062913" y="5628063"/>
              <a:chExt cx="282467" cy="398088"/>
            </a:xfrm>
          </p:grpSpPr>
          <p:sp>
            <p:nvSpPr>
              <p:cNvPr id="180" name="Oval 179"/>
              <p:cNvSpPr>
                <a:spLocks noChangeAspect="1"/>
              </p:cNvSpPr>
              <p:nvPr/>
            </p:nvSpPr>
            <p:spPr bwMode="auto">
              <a:xfrm>
                <a:off x="8062913" y="5875339"/>
                <a:ext cx="150812" cy="150812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endParaRPr lang="pt-PT" altLang="pt-PT" sz="11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81" name="CaixaDeTexto 29"/>
              <p:cNvSpPr txBox="1"/>
              <p:nvPr/>
            </p:nvSpPr>
            <p:spPr bwMode="auto">
              <a:xfrm>
                <a:off x="8161230" y="5628063"/>
                <a:ext cx="184150" cy="34761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lIns="36000" tIns="36000" rIns="36000" bIns="36000" anchor="ctr">
                <a:spAutoFit/>
              </a:bodyPr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pt-PT" sz="1600" b="1" smtClean="0">
                    <a:solidFill>
                      <a:srgbClr val="FF6600"/>
                    </a:solidFill>
                    <a:latin typeface="Arial Narrow" panose="020B0606020202030204" pitchFamily="34" charset="0"/>
                  </a:rPr>
                  <a:t>N</a:t>
                </a:r>
                <a:endParaRPr lang="pt-PT" sz="1600" b="1">
                  <a:solidFill>
                    <a:srgbClr val="FF6600"/>
                  </a:solidFill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176" name="Grupo 175"/>
            <p:cNvGrpSpPr/>
            <p:nvPr/>
          </p:nvGrpSpPr>
          <p:grpSpPr>
            <a:xfrm>
              <a:off x="7371470" y="2920436"/>
              <a:ext cx="176199" cy="151596"/>
              <a:chOff x="7371470" y="2920436"/>
              <a:chExt cx="176199" cy="151596"/>
            </a:xfrm>
          </p:grpSpPr>
          <p:sp>
            <p:nvSpPr>
              <p:cNvPr id="178" name="Seta para a Direita 177"/>
              <p:cNvSpPr/>
              <p:nvPr/>
            </p:nvSpPr>
            <p:spPr>
              <a:xfrm flipH="1">
                <a:off x="7371470" y="2989579"/>
                <a:ext cx="59113" cy="37532"/>
              </a:xfrm>
              <a:prstGeom prst="rightArrow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79" name="Retângulo 178"/>
              <p:cNvSpPr/>
              <p:nvPr/>
            </p:nvSpPr>
            <p:spPr>
              <a:xfrm>
                <a:off x="7457316" y="2920436"/>
                <a:ext cx="90353" cy="15159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pt-PT" sz="1200" b="1" smtClean="0">
                    <a:solidFill>
                      <a:srgbClr val="FFFF00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N</a:t>
                </a:r>
                <a:endParaRPr lang="pt-PT" sz="120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77" name="Imagem 176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0252" y="575770"/>
              <a:ext cx="2496616" cy="1872462"/>
            </a:xfrm>
            <a:prstGeom prst="rect">
              <a:avLst/>
            </a:prstGeom>
            <a:ln w="12700">
              <a:solidFill>
                <a:srgbClr val="92D050"/>
              </a:solidFill>
              <a:prstDash val="solid"/>
            </a:ln>
            <a:effectLst>
              <a:softEdge rad="25400"/>
            </a:effectLst>
          </p:spPr>
        </p:pic>
      </p:grpSp>
    </p:spTree>
    <p:extLst>
      <p:ext uri="{BB962C8B-B14F-4D97-AF65-F5344CB8AC3E}">
        <p14:creationId xmlns:p14="http://schemas.microsoft.com/office/powerpoint/2010/main" val="171989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8" grpId="0">
        <p:bldAsOne/>
      </p:bldGraphic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64741"/>
            <a:ext cx="8185844" cy="427419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Parameters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Oval 33"/>
          <p:cNvSpPr>
            <a:spLocks noChangeArrowheads="1"/>
          </p:cNvSpPr>
          <p:nvPr/>
        </p:nvSpPr>
        <p:spPr bwMode="auto">
          <a:xfrm>
            <a:off x="749536" y="725283"/>
            <a:ext cx="3312368" cy="313819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36000" tIns="0" rIns="36000" bIns="36000" anchor="ctr"/>
          <a:lstStyle/>
          <a:p>
            <a:pPr algn="ctr">
              <a:defRPr/>
            </a:pPr>
            <a:r>
              <a:rPr lang="en-GB" smtClean="0">
                <a:solidFill>
                  <a:srgbClr val="0054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Environmental parameters</a:t>
            </a:r>
            <a:endParaRPr lang="en-GB">
              <a:solidFill>
                <a:srgbClr val="0054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35"/>
          <p:cNvSpPr>
            <a:spLocks noChangeArrowheads="1"/>
          </p:cNvSpPr>
          <p:nvPr/>
        </p:nvSpPr>
        <p:spPr bwMode="auto">
          <a:xfrm>
            <a:off x="5619683" y="698810"/>
            <a:ext cx="3266617" cy="334177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36000" tIns="0" rIns="36000" bIns="36000" anchor="ctr"/>
          <a:lstStyle/>
          <a:p>
            <a:pPr algn="ctr">
              <a:defRPr/>
            </a:pPr>
            <a:r>
              <a:rPr lang="en-GB" smtClean="0">
                <a:solidFill>
                  <a:srgbClr val="0054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Benthic macroinvertebrates</a:t>
            </a:r>
            <a:endParaRPr lang="en-GB">
              <a:solidFill>
                <a:srgbClr val="0054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AutoShape 37"/>
          <p:cNvSpPr>
            <a:spLocks noChangeArrowheads="1"/>
          </p:cNvSpPr>
          <p:nvPr/>
        </p:nvSpPr>
        <p:spPr bwMode="auto">
          <a:xfrm>
            <a:off x="403602" y="1075821"/>
            <a:ext cx="4534158" cy="1684924"/>
          </a:xfrm>
          <a:prstGeom prst="flowChartAlternateProcess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6000" tIns="0" rIns="36000" bIns="36000" anchor="ctr">
            <a:spAutoFit/>
          </a:bodyPr>
          <a:lstStyle>
            <a:lvl1pPr marL="177800" indent="-177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0" indent="0">
              <a:spcBef>
                <a:spcPct val="1500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GB" altLang="pt-PT" sz="1400" b="1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Hydro-morphological parameters </a:t>
            </a:r>
            <a:r>
              <a:rPr lang="en-GB" altLang="pt-PT" sz="1200" dirty="0">
                <a:solidFill>
                  <a:srgbClr val="005400"/>
                </a:solidFill>
                <a:latin typeface="Arial Narrow" charset="0"/>
                <a:ea typeface="Arial Narrow" charset="0"/>
                <a:cs typeface="Arial Narrow" charset="0"/>
              </a:rPr>
              <a:t>(every six months</a:t>
            </a:r>
            <a:r>
              <a:rPr lang="en-GB" altLang="pt-PT" sz="1200" dirty="0" smtClean="0">
                <a:solidFill>
                  <a:srgbClr val="005400"/>
                </a:solidFill>
                <a:latin typeface="Arial Narrow" charset="0"/>
                <a:ea typeface="Arial Narrow" charset="0"/>
                <a:cs typeface="Arial Narrow" charset="0"/>
              </a:rPr>
              <a:t>):</a:t>
            </a:r>
            <a:endParaRPr lang="en-GB" altLang="pt-PT" sz="1400" b="1" dirty="0" smtClean="0">
              <a:solidFill>
                <a:srgbClr val="005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1500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substrate composition, habitat quality, </a:t>
            </a:r>
            <a:r>
              <a:rPr lang="en-GB" altLang="pt-PT" sz="1400" dirty="0" err="1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macrophytes</a:t>
            </a: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(%), </a:t>
            </a: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canopy (%) and flow</a:t>
            </a:r>
          </a:p>
          <a:p>
            <a:pPr>
              <a:spcBef>
                <a:spcPct val="1500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GB" altLang="pt-PT" sz="1400" b="1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and chemical parameters </a:t>
            </a:r>
            <a:r>
              <a:rPr lang="en-GB" altLang="pt-PT" sz="1200" dirty="0" smtClean="0">
                <a:solidFill>
                  <a:srgbClr val="005400"/>
                </a:solidFill>
                <a:latin typeface="Arial Narrow" charset="0"/>
                <a:ea typeface="Arial Narrow" charset="0"/>
                <a:cs typeface="Arial Narrow" charset="0"/>
              </a:rPr>
              <a:t>(every months)</a:t>
            </a:r>
            <a:r>
              <a:rPr lang="en-GB" altLang="pt-PT" sz="1400" b="1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58775" lvl="1" indent="-184150">
              <a:spcBef>
                <a:spcPct val="15000"/>
              </a:spcBef>
              <a:spcAft>
                <a:spcPct val="15000"/>
              </a:spcAft>
              <a:buFont typeface="Wingdings" pitchFamily="2" charset="2"/>
              <a:buChar char="ü"/>
            </a:pP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pH, conductivity, % oxygen saturation, BOD</a:t>
            </a:r>
            <a:r>
              <a:rPr lang="en-GB" altLang="pt-PT" sz="1400" baseline="-250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NH</a:t>
            </a:r>
            <a:r>
              <a:rPr lang="en-GB" altLang="pt-PT" sz="1400" baseline="-250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altLang="pt-PT" sz="1400" baseline="300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NO</a:t>
            </a:r>
            <a:r>
              <a:rPr lang="en-GB" altLang="pt-PT" sz="1400" baseline="-250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altLang="pt-PT" sz="1400" baseline="300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altLang="pt-PT" sz="1400" dirty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;NO</a:t>
            </a:r>
            <a:r>
              <a:rPr lang="en-GB" altLang="pt-PT" sz="1400" baseline="-250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altLang="pt-PT" sz="1400" baseline="300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altLang="pt-PT" sz="1400" dirty="0" err="1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altLang="pt-PT" sz="1400" baseline="-25000" dirty="0" err="1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endParaRPr lang="en-GB" altLang="pt-PT" sz="1400" baseline="-25000" dirty="0">
              <a:solidFill>
                <a:srgbClr val="005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AutoShape 41"/>
          <p:cNvSpPr>
            <a:spLocks noChangeArrowheads="1"/>
          </p:cNvSpPr>
          <p:nvPr/>
        </p:nvSpPr>
        <p:spPr bwMode="auto">
          <a:xfrm>
            <a:off x="5190712" y="1079621"/>
            <a:ext cx="3913346" cy="1163179"/>
          </a:xfrm>
          <a:prstGeom prst="flowChartAlternateProcess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273050" indent="-177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1500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GB" altLang="pt-PT" sz="1400" b="1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Sampling:</a:t>
            </a:r>
          </a:p>
          <a:p>
            <a:pPr marL="446088" lvl="1" indent="-174625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Char char="ü"/>
            </a:pP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hand net</a:t>
            </a:r>
          </a:p>
          <a:p>
            <a:pPr marL="446088" lvl="1" indent="-174625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Char char="ü"/>
            </a:pP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 3 months between </a:t>
            </a:r>
            <a:r>
              <a:rPr lang="en-GB" altLang="pt-PT" sz="1400" dirty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ecember’15 and </a:t>
            </a: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march’17 (</a:t>
            </a:r>
            <a:r>
              <a:rPr lang="en-GB" altLang="pt-PT" sz="1200" dirty="0" smtClean="0">
                <a:solidFill>
                  <a:srgbClr val="005400"/>
                </a:solidFill>
                <a:latin typeface="Arial Narrow" charset="0"/>
                <a:ea typeface="Arial Narrow" charset="0"/>
                <a:cs typeface="Arial Narrow" charset="0"/>
              </a:rPr>
              <a:t>dec’15, mar’16, jun’16, sep’16, dec’16 and mar’17</a:t>
            </a:r>
            <a:r>
              <a:rPr lang="en-GB" altLang="pt-PT" sz="1400" dirty="0" smtClean="0">
                <a:solidFill>
                  <a:srgbClr val="005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altLang="pt-PT" sz="1400" dirty="0">
              <a:solidFill>
                <a:srgbClr val="005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AutoShape 1867"/>
          <p:cNvSpPr>
            <a:spLocks/>
          </p:cNvSpPr>
          <p:nvPr/>
        </p:nvSpPr>
        <p:spPr bwMode="auto">
          <a:xfrm rot="5400000">
            <a:off x="4563631" y="-1294467"/>
            <a:ext cx="291049" cy="8354289"/>
          </a:xfrm>
          <a:prstGeom prst="rightBrace">
            <a:avLst>
              <a:gd name="adj1" fmla="val 212486"/>
              <a:gd name="adj2" fmla="val 50000"/>
            </a:avLst>
          </a:prstGeom>
          <a:noFill/>
          <a:ln w="57150">
            <a:solidFill>
              <a:srgbClr val="006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25" name="AutoShape 18"/>
          <p:cNvSpPr>
            <a:spLocks noChangeArrowheads="1"/>
          </p:cNvSpPr>
          <p:nvPr/>
        </p:nvSpPr>
        <p:spPr bwMode="auto">
          <a:xfrm rot="12937828" flipH="1">
            <a:off x="5302803" y="577349"/>
            <a:ext cx="324614" cy="3127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0">
            <a:gsLst>
              <a:gs pos="0">
                <a:srgbClr val="66804C"/>
              </a:gs>
              <a:gs pos="100000">
                <a:srgbClr val="FFFF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26" name="AutoShape 18"/>
          <p:cNvSpPr>
            <a:spLocks noChangeArrowheads="1"/>
          </p:cNvSpPr>
          <p:nvPr/>
        </p:nvSpPr>
        <p:spPr bwMode="auto">
          <a:xfrm rot="8662172">
            <a:off x="4051733" y="594291"/>
            <a:ext cx="324614" cy="3127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0">
            <a:gsLst>
              <a:gs pos="0">
                <a:srgbClr val="66804C"/>
              </a:gs>
              <a:gs pos="100000">
                <a:srgbClr val="FFFF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27" name="AutoShape 41"/>
          <p:cNvSpPr>
            <a:spLocks noChangeArrowheads="1"/>
          </p:cNvSpPr>
          <p:nvPr/>
        </p:nvSpPr>
        <p:spPr bwMode="auto">
          <a:xfrm>
            <a:off x="403603" y="3427635"/>
            <a:ext cx="4033454" cy="1462076"/>
          </a:xfrm>
          <a:prstGeom prst="flowChartAlternate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0" rIns="3600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273050" indent="-177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446088" indent="-17462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ts val="2000"/>
              </a:lnSpc>
              <a:spcBef>
                <a:spcPct val="0"/>
              </a:spcBef>
              <a:buClr>
                <a:srgbClr val="666633"/>
              </a:buClr>
              <a:buNone/>
            </a:pPr>
            <a:r>
              <a:rPr lang="en-GB" altLang="pt-PT" sz="1600" b="1" dirty="0" smtClean="0">
                <a:solidFill>
                  <a:srgbClr val="336600"/>
                </a:solidFill>
                <a:latin typeface="Arial Narrow" pitchFamily="34" charset="0"/>
              </a:rPr>
              <a:t>Index and metrics:</a:t>
            </a:r>
          </a:p>
          <a:p>
            <a:pPr marL="174625" lvl="1" indent="-79375" eaLnBrk="1" hangingPunct="1">
              <a:lnSpc>
                <a:spcPts val="2000"/>
              </a:lnSpc>
              <a:spcBef>
                <a:spcPct val="0"/>
              </a:spcBef>
              <a:buClr>
                <a:srgbClr val="666633"/>
              </a:buClr>
              <a:buFont typeface="Wingdings" pitchFamily="2" charset="2"/>
              <a:buChar char="Ø"/>
            </a:pPr>
            <a:r>
              <a:rPr lang="en-GB" altLang="pt-PT" sz="1400" b="1" dirty="0" err="1" smtClean="0">
                <a:solidFill>
                  <a:srgbClr val="336600"/>
                </a:solidFill>
                <a:latin typeface="Arial Narrow" pitchFamily="34" charset="0"/>
              </a:rPr>
              <a:t>Hydromorphological</a:t>
            </a:r>
            <a:r>
              <a:rPr lang="en-GB" altLang="pt-PT" sz="1400" b="1" dirty="0" smtClean="0">
                <a:solidFill>
                  <a:srgbClr val="336600"/>
                </a:solidFill>
                <a:latin typeface="Arial Narrow" pitchFamily="34" charset="0"/>
              </a:rPr>
              <a:t> parameters: </a:t>
            </a: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Habitat quality</a:t>
            </a:r>
          </a:p>
          <a:p>
            <a:pPr marL="174625" lvl="1" indent="-79375" eaLnBrk="1" hangingPunct="1">
              <a:lnSpc>
                <a:spcPts val="2000"/>
              </a:lnSpc>
              <a:spcBef>
                <a:spcPct val="0"/>
              </a:spcBef>
              <a:buClr>
                <a:srgbClr val="666633"/>
              </a:buClr>
              <a:buFont typeface="Wingdings" pitchFamily="2" charset="2"/>
              <a:buChar char="Ø"/>
            </a:pPr>
            <a:r>
              <a:rPr lang="en-GB" altLang="pt-PT" sz="1400" b="1" dirty="0" smtClean="0">
                <a:solidFill>
                  <a:srgbClr val="336600"/>
                </a:solidFill>
                <a:latin typeface="Arial Narrow" pitchFamily="34" charset="0"/>
              </a:rPr>
              <a:t>Macroinvertebrate communities:</a:t>
            </a:r>
          </a:p>
          <a:p>
            <a:pPr marL="358775" lvl="2" indent="-184150">
              <a:lnSpc>
                <a:spcPts val="1600"/>
              </a:lnSpc>
              <a:spcBef>
                <a:spcPct val="0"/>
              </a:spcBef>
              <a:buClr>
                <a:srgbClr val="666633"/>
              </a:buClr>
              <a:buFont typeface="Wingdings" pitchFamily="2" charset="2"/>
              <a:buChar char="ü"/>
            </a:pPr>
            <a:r>
              <a:rPr lang="en-GB" altLang="pt-PT" sz="1400" dirty="0">
                <a:solidFill>
                  <a:srgbClr val="336600"/>
                </a:solidFill>
                <a:latin typeface="Arial Narrow" pitchFamily="34" charset="0"/>
              </a:rPr>
              <a:t>Some metrics</a:t>
            </a:r>
          </a:p>
          <a:p>
            <a:pPr marL="358775" lvl="2" indent="-184150">
              <a:lnSpc>
                <a:spcPts val="1600"/>
              </a:lnSpc>
              <a:spcBef>
                <a:spcPct val="0"/>
              </a:spcBef>
              <a:buClr>
                <a:srgbClr val="666633"/>
              </a:buClr>
              <a:buFont typeface="Wingdings" pitchFamily="2" charset="2"/>
              <a:buChar char="ü"/>
            </a:pP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Biotic indexes: </a:t>
            </a: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RQE </a:t>
            </a: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and IBMWP </a:t>
            </a:r>
          </a:p>
          <a:p>
            <a:pPr marL="358775" lvl="2" indent="-184150">
              <a:lnSpc>
                <a:spcPts val="1600"/>
              </a:lnSpc>
              <a:spcBef>
                <a:spcPct val="0"/>
              </a:spcBef>
              <a:buClr>
                <a:srgbClr val="666633"/>
              </a:buClr>
              <a:buFont typeface="Wingdings" pitchFamily="2" charset="2"/>
              <a:buChar char="ü"/>
            </a:pP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Shannon´s diversity index and </a:t>
            </a:r>
            <a:r>
              <a:rPr lang="en-GB" altLang="pt-PT" sz="1400" dirty="0" err="1" smtClean="0">
                <a:solidFill>
                  <a:srgbClr val="336600"/>
                </a:solidFill>
                <a:latin typeface="Arial Narrow" pitchFamily="34" charset="0"/>
              </a:rPr>
              <a:t>Pielou</a:t>
            </a: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 evenness index</a:t>
            </a:r>
          </a:p>
        </p:txBody>
      </p:sp>
      <p:sp>
        <p:nvSpPr>
          <p:cNvPr id="28" name="AutoShape 41"/>
          <p:cNvSpPr>
            <a:spLocks noChangeArrowheads="1"/>
          </p:cNvSpPr>
          <p:nvPr/>
        </p:nvSpPr>
        <p:spPr bwMode="auto">
          <a:xfrm>
            <a:off x="4552659" y="3383446"/>
            <a:ext cx="4551399" cy="1575029"/>
          </a:xfrm>
          <a:prstGeom prst="flowChartAlternate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8000" tIns="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273050" indent="-177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446088" indent="-17462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lnSpc>
                <a:spcPts val="2000"/>
              </a:lnSpc>
              <a:spcBef>
                <a:spcPct val="0"/>
              </a:spcBef>
              <a:buClr>
                <a:srgbClr val="666633"/>
              </a:buClr>
              <a:buFont typeface="Wingdings" pitchFamily="2" charset="2"/>
              <a:buChar char="Ø"/>
            </a:pP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Spatial variation of all parameters</a:t>
            </a:r>
          </a:p>
          <a:p>
            <a:pPr lvl="1">
              <a:lnSpc>
                <a:spcPts val="2000"/>
              </a:lnSpc>
              <a:spcBef>
                <a:spcPct val="0"/>
              </a:spcBef>
              <a:buClr>
                <a:srgbClr val="666633"/>
              </a:buClr>
              <a:buFont typeface="Wingdings" pitchFamily="2" charset="2"/>
              <a:buChar char="Ø"/>
            </a:pP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N-MDS analysis of macroinvertebrates </a:t>
            </a: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grouped according a CLUSTER analysis </a:t>
            </a: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into </a:t>
            </a: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functional </a:t>
            </a: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groups and </a:t>
            </a: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taxa and with the validation of the number of clusters by ANOSIM analysis</a:t>
            </a:r>
          </a:p>
          <a:p>
            <a:pPr lvl="1">
              <a:lnSpc>
                <a:spcPts val="2000"/>
              </a:lnSpc>
              <a:spcBef>
                <a:spcPct val="0"/>
              </a:spcBef>
              <a:buClr>
                <a:srgbClr val="666633"/>
              </a:buClr>
              <a:buFont typeface="Wingdings" pitchFamily="2" charset="2"/>
              <a:buChar char="Ø"/>
            </a:pPr>
            <a:r>
              <a:rPr lang="en-GB" altLang="pt-PT" sz="1400" dirty="0" smtClean="0">
                <a:solidFill>
                  <a:srgbClr val="336600"/>
                </a:solidFill>
                <a:latin typeface="Arial Narrow" pitchFamily="34" charset="0"/>
              </a:rPr>
              <a:t>Ordination of the sampling sites made by a PCA attending the values of the environmental parameters</a:t>
            </a:r>
            <a:endParaRPr lang="en-GB" altLang="pt-PT" sz="1400" dirty="0">
              <a:solidFill>
                <a:srgbClr val="336600"/>
              </a:solidFill>
              <a:latin typeface="Arial Narrow" pitchFamily="34" charset="0"/>
            </a:endParaRPr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auto">
          <a:xfrm>
            <a:off x="2701173" y="2989323"/>
            <a:ext cx="3741653" cy="294772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18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20114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500"/>
                            </p:stCondLst>
                            <p:childTnLst>
                              <p:par>
                                <p:cTn id="10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0"/>
                            </p:stCondLst>
                            <p:childTnLst>
                              <p:par>
                                <p:cTn id="1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500"/>
                            </p:stCondLst>
                            <p:childTnLst>
                              <p:par>
                                <p:cTn id="1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000"/>
                            </p:stCondLst>
                            <p:childTnLst>
                              <p:par>
                                <p:cTn id="1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build="p" bldLvl="5" animBg="1" autoUpdateAnimBg="0" advAuto="0"/>
      <p:bldP spid="11" grpId="0" build="p" bldLvl="5" animBg="1" autoUpdateAnimBg="0" advAuto="0"/>
      <p:bldP spid="22" grpId="0" animBg="1"/>
      <p:bldP spid="25" grpId="0" animBg="1"/>
      <p:bldP spid="26" grpId="0" animBg="1"/>
      <p:bldP spid="27" grpId="0" build="p" bldLvl="5" animBg="1" autoUpdateAnimBg="0" advAuto="0"/>
      <p:bldP spid="28" grpId="0" build="p" bldLvl="5" animBg="1" autoUpdateAnimBg="0" advAuto="0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dirty="0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dirty="0" smtClean="0">
                  <a:solidFill>
                    <a:srgbClr val="006600"/>
                  </a:solidFill>
                </a:rPr>
                <a:t>, </a:t>
              </a:r>
              <a:r>
                <a:rPr lang="pt-PT" sz="900" b="1" dirty="0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dirty="0" smtClean="0">
                  <a:solidFill>
                    <a:srgbClr val="006600"/>
                  </a:solidFill>
                </a:rPr>
                <a:t> </a:t>
              </a:r>
              <a:r>
                <a:rPr lang="pt-PT" sz="900" b="1" dirty="0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dirty="0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 dirty="0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2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Hydro morphological parameters</a:t>
            </a:r>
            <a:endParaRPr lang="en-GB" sz="3200" b="1" i="1" dirty="0" smtClean="0">
              <a:solidFill>
                <a:srgbClr val="FFDD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4938985"/>
              </p:ext>
            </p:extLst>
          </p:nvPr>
        </p:nvGraphicFramePr>
        <p:xfrm>
          <a:off x="484579" y="1154423"/>
          <a:ext cx="4853065" cy="3406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52" name="Grupo 251"/>
          <p:cNvGrpSpPr/>
          <p:nvPr/>
        </p:nvGrpSpPr>
        <p:grpSpPr>
          <a:xfrm>
            <a:off x="6838875" y="2154853"/>
            <a:ext cx="1065902" cy="825091"/>
            <a:chOff x="7740352" y="2437441"/>
            <a:chExt cx="1065902" cy="825091"/>
          </a:xfrm>
        </p:grpSpPr>
        <p:sp>
          <p:nvSpPr>
            <p:cNvPr id="253" name="Oval 157"/>
            <p:cNvSpPr>
              <a:spLocks noChangeArrowheads="1"/>
            </p:cNvSpPr>
            <p:nvPr/>
          </p:nvSpPr>
          <p:spPr bwMode="auto">
            <a:xfrm>
              <a:off x="7863394" y="2510011"/>
              <a:ext cx="89318" cy="90714"/>
            </a:xfrm>
            <a:prstGeom prst="ellipse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1366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4" name="Rectangle 158"/>
            <p:cNvSpPr>
              <a:spLocks noChangeArrowheads="1"/>
            </p:cNvSpPr>
            <p:nvPr/>
          </p:nvSpPr>
          <p:spPr bwMode="auto">
            <a:xfrm>
              <a:off x="8030865" y="2477912"/>
              <a:ext cx="48571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smtClean="0">
                  <a:ln>
                    <a:noFill/>
                  </a:ln>
                  <a:solidFill>
                    <a:srgbClr val="1366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1366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Median</a:t>
              </a:r>
              <a:r>
                <a:rPr kumimoji="0" lang="pt-PT" altLang="pt-PT" sz="1200" b="0" i="0" u="none" strike="noStrike" cap="none" normalizeH="0" baseline="0" dirty="0" smtClean="0">
                  <a:ln>
                    <a:noFill/>
                  </a:ln>
                  <a:solidFill>
                    <a:srgbClr val="1366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</a:p>
          </p:txBody>
        </p:sp>
        <p:sp>
          <p:nvSpPr>
            <p:cNvPr id="255" name="Rectangle 159"/>
            <p:cNvSpPr>
              <a:spLocks noChangeArrowheads="1"/>
            </p:cNvSpPr>
            <p:nvPr/>
          </p:nvSpPr>
          <p:spPr bwMode="auto">
            <a:xfrm>
              <a:off x="7850603" y="2749625"/>
              <a:ext cx="178636" cy="101879"/>
            </a:xfrm>
            <a:prstGeom prst="rect">
              <a:avLst/>
            </a:prstGeom>
            <a:pattFill prst="pct30">
              <a:fgClr>
                <a:schemeClr val="bg1">
                  <a:lumMod val="50000"/>
                </a:schemeClr>
              </a:fgClr>
              <a:bgClr>
                <a:srgbClr val="FFFFCC"/>
              </a:bgClr>
            </a:pattFill>
            <a:ln w="12700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1366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6" name="Rectangle 160"/>
            <p:cNvSpPr>
              <a:spLocks noChangeArrowheads="1"/>
            </p:cNvSpPr>
            <p:nvPr/>
          </p:nvSpPr>
          <p:spPr bwMode="auto">
            <a:xfrm>
              <a:off x="8057151" y="2723108"/>
              <a:ext cx="618249" cy="184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1366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25%-75% </a:t>
              </a:r>
            </a:p>
          </p:txBody>
        </p:sp>
        <p:sp>
          <p:nvSpPr>
            <p:cNvPr id="257" name="Line 161"/>
            <p:cNvSpPr>
              <a:spLocks noChangeShapeType="1"/>
            </p:cNvSpPr>
            <p:nvPr/>
          </p:nvSpPr>
          <p:spPr bwMode="auto">
            <a:xfrm>
              <a:off x="7875046" y="3013775"/>
              <a:ext cx="18980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1366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8" name="Line 162"/>
            <p:cNvSpPr>
              <a:spLocks noChangeShapeType="1"/>
            </p:cNvSpPr>
            <p:nvPr/>
          </p:nvSpPr>
          <p:spPr bwMode="auto">
            <a:xfrm flipH="1">
              <a:off x="7875046" y="3126819"/>
              <a:ext cx="18980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1366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9" name="Line 163"/>
            <p:cNvSpPr>
              <a:spLocks noChangeShapeType="1"/>
            </p:cNvSpPr>
            <p:nvPr/>
          </p:nvSpPr>
          <p:spPr bwMode="auto">
            <a:xfrm>
              <a:off x="7964364" y="3013775"/>
              <a:ext cx="0" cy="11304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1366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0" name="Rectangle 164"/>
            <p:cNvSpPr>
              <a:spLocks noChangeArrowheads="1"/>
            </p:cNvSpPr>
            <p:nvPr/>
          </p:nvSpPr>
          <p:spPr bwMode="auto">
            <a:xfrm>
              <a:off x="8087176" y="2992841"/>
              <a:ext cx="554052" cy="184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1366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Min-Max </a:t>
              </a:r>
            </a:p>
          </p:txBody>
        </p:sp>
        <p:sp>
          <p:nvSpPr>
            <p:cNvPr id="261" name="Retângulo 260"/>
            <p:cNvSpPr/>
            <p:nvPr/>
          </p:nvSpPr>
          <p:spPr>
            <a:xfrm>
              <a:off x="7740352" y="2437441"/>
              <a:ext cx="1065902" cy="825091"/>
            </a:xfrm>
            <a:prstGeom prst="rect">
              <a:avLst/>
            </a:prstGeom>
            <a:noFill/>
            <a:ln>
              <a:solidFill>
                <a:srgbClr val="006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rgbClr val="136600"/>
                </a:solidFill>
              </a:endParaRPr>
            </a:p>
          </p:txBody>
        </p:sp>
      </p:grpSp>
      <p:grpSp>
        <p:nvGrpSpPr>
          <p:cNvPr id="502" name="Grupo 501"/>
          <p:cNvGrpSpPr/>
          <p:nvPr/>
        </p:nvGrpSpPr>
        <p:grpSpPr>
          <a:xfrm>
            <a:off x="5463878" y="1208134"/>
            <a:ext cx="3534168" cy="3503178"/>
            <a:chOff x="4125808" y="928237"/>
            <a:chExt cx="3902765" cy="3857969"/>
          </a:xfrm>
        </p:grpSpPr>
        <p:sp>
          <p:nvSpPr>
            <p:cNvPr id="265" name="Line 6"/>
            <p:cNvSpPr>
              <a:spLocks noChangeShapeType="1"/>
            </p:cNvSpPr>
            <p:nvPr/>
          </p:nvSpPr>
          <p:spPr bwMode="auto">
            <a:xfrm>
              <a:off x="5385647" y="1231314"/>
              <a:ext cx="20158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6" name="Line 7"/>
            <p:cNvSpPr>
              <a:spLocks noChangeShapeType="1"/>
            </p:cNvSpPr>
            <p:nvPr/>
          </p:nvSpPr>
          <p:spPr bwMode="auto">
            <a:xfrm flipH="1">
              <a:off x="5385647" y="1343305"/>
              <a:ext cx="201584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7" name="Line 8"/>
            <p:cNvSpPr>
              <a:spLocks noChangeShapeType="1"/>
            </p:cNvSpPr>
            <p:nvPr/>
          </p:nvSpPr>
          <p:spPr bwMode="auto">
            <a:xfrm>
              <a:off x="5486439" y="1231314"/>
              <a:ext cx="0" cy="11199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8" name="Rectangle 9"/>
            <p:cNvSpPr>
              <a:spLocks noChangeArrowheads="1"/>
            </p:cNvSpPr>
            <p:nvPr/>
          </p:nvSpPr>
          <p:spPr bwMode="auto">
            <a:xfrm>
              <a:off x="5391246" y="1236914"/>
              <a:ext cx="190385" cy="100792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99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69" name="Oval 10"/>
            <p:cNvSpPr>
              <a:spLocks noChangeArrowheads="1"/>
            </p:cNvSpPr>
            <p:nvPr/>
          </p:nvSpPr>
          <p:spPr bwMode="auto">
            <a:xfrm>
              <a:off x="5452841" y="1253713"/>
              <a:ext cx="78394" cy="783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0" name="Rectangle 11"/>
            <p:cNvSpPr>
              <a:spLocks noChangeArrowheads="1"/>
            </p:cNvSpPr>
            <p:nvPr/>
          </p:nvSpPr>
          <p:spPr bwMode="auto">
            <a:xfrm>
              <a:off x="5609629" y="1220115"/>
              <a:ext cx="9409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% </a:t>
              </a: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macrophytes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1" name="Line 12"/>
            <p:cNvSpPr>
              <a:spLocks noChangeShapeType="1"/>
            </p:cNvSpPr>
            <p:nvPr/>
          </p:nvSpPr>
          <p:spPr bwMode="auto">
            <a:xfrm>
              <a:off x="5385647" y="1445141"/>
              <a:ext cx="20158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 dirty="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2" name="Line 13"/>
            <p:cNvSpPr>
              <a:spLocks noChangeShapeType="1"/>
            </p:cNvSpPr>
            <p:nvPr/>
          </p:nvSpPr>
          <p:spPr bwMode="auto">
            <a:xfrm flipH="1">
              <a:off x="5385647" y="1445141"/>
              <a:ext cx="201584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 dirty="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3" name="Line 14"/>
            <p:cNvSpPr>
              <a:spLocks noChangeShapeType="1"/>
            </p:cNvSpPr>
            <p:nvPr/>
          </p:nvSpPr>
          <p:spPr bwMode="auto">
            <a:xfrm>
              <a:off x="5486439" y="1445141"/>
              <a:ext cx="0" cy="12459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 dirty="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4" name="Rectangle 15"/>
            <p:cNvSpPr>
              <a:spLocks noChangeArrowheads="1"/>
            </p:cNvSpPr>
            <p:nvPr/>
          </p:nvSpPr>
          <p:spPr bwMode="auto">
            <a:xfrm>
              <a:off x="5391246" y="1445141"/>
              <a:ext cx="190385" cy="113391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 dirty="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5" name="Rectangle 16"/>
            <p:cNvSpPr>
              <a:spLocks noChangeArrowheads="1"/>
            </p:cNvSpPr>
            <p:nvPr/>
          </p:nvSpPr>
          <p:spPr bwMode="auto">
            <a:xfrm>
              <a:off x="5452841" y="1445141"/>
              <a:ext cx="78394" cy="797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 dirty="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6" name="Rectangle 17"/>
            <p:cNvSpPr>
              <a:spLocks noChangeArrowheads="1"/>
            </p:cNvSpPr>
            <p:nvPr/>
          </p:nvSpPr>
          <p:spPr bwMode="auto">
            <a:xfrm>
              <a:off x="5603053" y="1411198"/>
              <a:ext cx="58990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% </a:t>
              </a:r>
              <a:r>
                <a:rPr kumimoji="0" lang="pt-PT" altLang="pt-PT" sz="1200" b="0" i="0" u="none" strike="noStrike" cap="none" normalizeH="0" baseline="0" dirty="0" err="1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canopy</a:t>
              </a:r>
              <a:endParaRPr kumimoji="0" lang="pt-PT" altLang="pt-PT" sz="12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7" name="Line 18"/>
            <p:cNvSpPr>
              <a:spLocks noChangeShapeType="1"/>
            </p:cNvSpPr>
            <p:nvPr/>
          </p:nvSpPr>
          <p:spPr bwMode="auto">
            <a:xfrm flipV="1">
              <a:off x="4733300" y="1556786"/>
              <a:ext cx="0" cy="222442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8" name="Line 19"/>
            <p:cNvSpPr>
              <a:spLocks noChangeShapeType="1"/>
            </p:cNvSpPr>
            <p:nvPr/>
          </p:nvSpPr>
          <p:spPr bwMode="auto">
            <a:xfrm>
              <a:off x="4710901" y="378120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79" name="Line 20"/>
            <p:cNvSpPr>
              <a:spLocks noChangeShapeType="1"/>
            </p:cNvSpPr>
            <p:nvPr/>
          </p:nvSpPr>
          <p:spPr bwMode="auto">
            <a:xfrm>
              <a:off x="4710901" y="155678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0" name="Line 21"/>
            <p:cNvSpPr>
              <a:spLocks noChangeShapeType="1"/>
            </p:cNvSpPr>
            <p:nvPr/>
          </p:nvSpPr>
          <p:spPr bwMode="auto">
            <a:xfrm flipH="1">
              <a:off x="4733300" y="378120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1" name="Line 22"/>
            <p:cNvSpPr>
              <a:spLocks noChangeShapeType="1"/>
            </p:cNvSpPr>
            <p:nvPr/>
          </p:nvSpPr>
          <p:spPr bwMode="auto">
            <a:xfrm flipH="1">
              <a:off x="4733300" y="155678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2" name="Rectangle 23"/>
            <p:cNvSpPr>
              <a:spLocks noChangeArrowheads="1"/>
            </p:cNvSpPr>
            <p:nvPr/>
          </p:nvSpPr>
          <p:spPr bwMode="auto">
            <a:xfrm>
              <a:off x="4705302" y="2022949"/>
              <a:ext cx="67195" cy="1381688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66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3" name="Line 24"/>
            <p:cNvSpPr>
              <a:spLocks noChangeShapeType="1"/>
            </p:cNvSpPr>
            <p:nvPr/>
          </p:nvSpPr>
          <p:spPr bwMode="auto">
            <a:xfrm flipV="1">
              <a:off x="4990879" y="2669696"/>
              <a:ext cx="0" cy="74054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4" name="Line 25"/>
            <p:cNvSpPr>
              <a:spLocks noChangeShapeType="1"/>
            </p:cNvSpPr>
            <p:nvPr/>
          </p:nvSpPr>
          <p:spPr bwMode="auto">
            <a:xfrm>
              <a:off x="4957281" y="341023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5" name="Line 26"/>
            <p:cNvSpPr>
              <a:spLocks noChangeShapeType="1"/>
            </p:cNvSpPr>
            <p:nvPr/>
          </p:nvSpPr>
          <p:spPr bwMode="auto">
            <a:xfrm>
              <a:off x="4957281" y="266969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6" name="Line 27"/>
            <p:cNvSpPr>
              <a:spLocks noChangeShapeType="1"/>
            </p:cNvSpPr>
            <p:nvPr/>
          </p:nvSpPr>
          <p:spPr bwMode="auto">
            <a:xfrm flipH="1">
              <a:off x="4990879" y="341023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7" name="Line 28"/>
            <p:cNvSpPr>
              <a:spLocks noChangeShapeType="1"/>
            </p:cNvSpPr>
            <p:nvPr/>
          </p:nvSpPr>
          <p:spPr bwMode="auto">
            <a:xfrm flipH="1">
              <a:off x="4990879" y="266969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8" name="Rectangle 29"/>
            <p:cNvSpPr>
              <a:spLocks noChangeArrowheads="1"/>
            </p:cNvSpPr>
            <p:nvPr/>
          </p:nvSpPr>
          <p:spPr bwMode="auto">
            <a:xfrm>
              <a:off x="4951682" y="2854481"/>
              <a:ext cx="78394" cy="449364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66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89" name="Line 30"/>
            <p:cNvSpPr>
              <a:spLocks noChangeShapeType="1"/>
            </p:cNvSpPr>
            <p:nvPr/>
          </p:nvSpPr>
          <p:spPr bwMode="auto">
            <a:xfrm flipV="1">
              <a:off x="5248458" y="3781206"/>
              <a:ext cx="0" cy="37097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0" name="Line 31"/>
            <p:cNvSpPr>
              <a:spLocks noChangeShapeType="1"/>
            </p:cNvSpPr>
            <p:nvPr/>
          </p:nvSpPr>
          <p:spPr bwMode="auto">
            <a:xfrm>
              <a:off x="5214861" y="415217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1" name="Line 32"/>
            <p:cNvSpPr>
              <a:spLocks noChangeShapeType="1"/>
            </p:cNvSpPr>
            <p:nvPr/>
          </p:nvSpPr>
          <p:spPr bwMode="auto">
            <a:xfrm>
              <a:off x="5214861" y="378120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2" name="Line 33"/>
            <p:cNvSpPr>
              <a:spLocks noChangeShapeType="1"/>
            </p:cNvSpPr>
            <p:nvPr/>
          </p:nvSpPr>
          <p:spPr bwMode="auto">
            <a:xfrm flipH="1">
              <a:off x="5248458" y="415217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3" name="Line 34"/>
            <p:cNvSpPr>
              <a:spLocks noChangeShapeType="1"/>
            </p:cNvSpPr>
            <p:nvPr/>
          </p:nvSpPr>
          <p:spPr bwMode="auto">
            <a:xfrm flipH="1">
              <a:off x="5248458" y="378120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4" name="Rectangle 35"/>
            <p:cNvSpPr>
              <a:spLocks noChangeArrowheads="1"/>
            </p:cNvSpPr>
            <p:nvPr/>
          </p:nvSpPr>
          <p:spPr bwMode="auto">
            <a:xfrm>
              <a:off x="5209261" y="3876398"/>
              <a:ext cx="67195" cy="270178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66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5" name="Line 36"/>
            <p:cNvSpPr>
              <a:spLocks noChangeShapeType="1"/>
            </p:cNvSpPr>
            <p:nvPr/>
          </p:nvSpPr>
          <p:spPr bwMode="auto">
            <a:xfrm flipV="1">
              <a:off x="5494838" y="3960392"/>
              <a:ext cx="0" cy="191784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6" name="Line 37"/>
            <p:cNvSpPr>
              <a:spLocks noChangeShapeType="1"/>
            </p:cNvSpPr>
            <p:nvPr/>
          </p:nvSpPr>
          <p:spPr bwMode="auto">
            <a:xfrm>
              <a:off x="5472440" y="415217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7" name="Line 38"/>
            <p:cNvSpPr>
              <a:spLocks noChangeShapeType="1"/>
            </p:cNvSpPr>
            <p:nvPr/>
          </p:nvSpPr>
          <p:spPr bwMode="auto">
            <a:xfrm>
              <a:off x="5472440" y="3960392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8" name="Line 39"/>
            <p:cNvSpPr>
              <a:spLocks noChangeShapeType="1"/>
            </p:cNvSpPr>
            <p:nvPr/>
          </p:nvSpPr>
          <p:spPr bwMode="auto">
            <a:xfrm flipH="1">
              <a:off x="5494838" y="415217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99" name="Line 40"/>
            <p:cNvSpPr>
              <a:spLocks noChangeShapeType="1"/>
            </p:cNvSpPr>
            <p:nvPr/>
          </p:nvSpPr>
          <p:spPr bwMode="auto">
            <a:xfrm flipH="1">
              <a:off x="5494838" y="3960392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0" name="Rectangle 41"/>
            <p:cNvSpPr>
              <a:spLocks noChangeArrowheads="1"/>
            </p:cNvSpPr>
            <p:nvPr/>
          </p:nvSpPr>
          <p:spPr bwMode="auto">
            <a:xfrm>
              <a:off x="5466840" y="4055584"/>
              <a:ext cx="67195" cy="90993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66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1" name="Line 42"/>
            <p:cNvSpPr>
              <a:spLocks noChangeShapeType="1"/>
            </p:cNvSpPr>
            <p:nvPr/>
          </p:nvSpPr>
          <p:spPr bwMode="auto">
            <a:xfrm flipV="1">
              <a:off x="5752417" y="3781206"/>
              <a:ext cx="0" cy="55015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2" name="Line 43"/>
            <p:cNvSpPr>
              <a:spLocks noChangeShapeType="1"/>
            </p:cNvSpPr>
            <p:nvPr/>
          </p:nvSpPr>
          <p:spPr bwMode="auto">
            <a:xfrm>
              <a:off x="5730019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3" name="Line 44"/>
            <p:cNvSpPr>
              <a:spLocks noChangeShapeType="1"/>
            </p:cNvSpPr>
            <p:nvPr/>
          </p:nvSpPr>
          <p:spPr bwMode="auto">
            <a:xfrm>
              <a:off x="5730019" y="378120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4" name="Line 45"/>
            <p:cNvSpPr>
              <a:spLocks noChangeShapeType="1"/>
            </p:cNvSpPr>
            <p:nvPr/>
          </p:nvSpPr>
          <p:spPr bwMode="auto">
            <a:xfrm flipH="1">
              <a:off x="5752417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5" name="Line 46"/>
            <p:cNvSpPr>
              <a:spLocks noChangeShapeType="1"/>
            </p:cNvSpPr>
            <p:nvPr/>
          </p:nvSpPr>
          <p:spPr bwMode="auto">
            <a:xfrm flipH="1">
              <a:off x="5752417" y="378120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6" name="Rectangle 47"/>
            <p:cNvSpPr>
              <a:spLocks noChangeArrowheads="1"/>
            </p:cNvSpPr>
            <p:nvPr/>
          </p:nvSpPr>
          <p:spPr bwMode="auto">
            <a:xfrm>
              <a:off x="5724419" y="3965991"/>
              <a:ext cx="67195" cy="270178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66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7" name="Line 48"/>
            <p:cNvSpPr>
              <a:spLocks noChangeShapeType="1"/>
            </p:cNvSpPr>
            <p:nvPr/>
          </p:nvSpPr>
          <p:spPr bwMode="auto">
            <a:xfrm flipV="1">
              <a:off x="6009996" y="3781206"/>
              <a:ext cx="0" cy="37097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8" name="Line 49"/>
            <p:cNvSpPr>
              <a:spLocks noChangeShapeType="1"/>
            </p:cNvSpPr>
            <p:nvPr/>
          </p:nvSpPr>
          <p:spPr bwMode="auto">
            <a:xfrm>
              <a:off x="5976399" y="415217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09" name="Line 50"/>
            <p:cNvSpPr>
              <a:spLocks noChangeShapeType="1"/>
            </p:cNvSpPr>
            <p:nvPr/>
          </p:nvSpPr>
          <p:spPr bwMode="auto">
            <a:xfrm>
              <a:off x="5976399" y="378120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0" name="Line 51"/>
            <p:cNvSpPr>
              <a:spLocks noChangeShapeType="1"/>
            </p:cNvSpPr>
            <p:nvPr/>
          </p:nvSpPr>
          <p:spPr bwMode="auto">
            <a:xfrm flipH="1">
              <a:off x="6009996" y="415217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1" name="Line 52"/>
            <p:cNvSpPr>
              <a:spLocks noChangeShapeType="1"/>
            </p:cNvSpPr>
            <p:nvPr/>
          </p:nvSpPr>
          <p:spPr bwMode="auto">
            <a:xfrm flipH="1">
              <a:off x="6009996" y="378120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2" name="Rectangle 53"/>
            <p:cNvSpPr>
              <a:spLocks noChangeArrowheads="1"/>
            </p:cNvSpPr>
            <p:nvPr/>
          </p:nvSpPr>
          <p:spPr bwMode="auto">
            <a:xfrm>
              <a:off x="5970799" y="3786806"/>
              <a:ext cx="78394" cy="257579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66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3" name="Line 54"/>
            <p:cNvSpPr>
              <a:spLocks noChangeShapeType="1"/>
            </p:cNvSpPr>
            <p:nvPr/>
          </p:nvSpPr>
          <p:spPr bwMode="auto">
            <a:xfrm flipV="1">
              <a:off x="6267575" y="3781206"/>
              <a:ext cx="0" cy="37097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4" name="Line 55"/>
            <p:cNvSpPr>
              <a:spLocks noChangeShapeType="1"/>
            </p:cNvSpPr>
            <p:nvPr/>
          </p:nvSpPr>
          <p:spPr bwMode="auto">
            <a:xfrm>
              <a:off x="6233978" y="415217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5" name="Line 56"/>
            <p:cNvSpPr>
              <a:spLocks noChangeShapeType="1"/>
            </p:cNvSpPr>
            <p:nvPr/>
          </p:nvSpPr>
          <p:spPr bwMode="auto">
            <a:xfrm>
              <a:off x="6233978" y="378120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6" name="Line 57"/>
            <p:cNvSpPr>
              <a:spLocks noChangeShapeType="1"/>
            </p:cNvSpPr>
            <p:nvPr/>
          </p:nvSpPr>
          <p:spPr bwMode="auto">
            <a:xfrm flipH="1">
              <a:off x="6267575" y="415217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7" name="Line 58"/>
            <p:cNvSpPr>
              <a:spLocks noChangeShapeType="1"/>
            </p:cNvSpPr>
            <p:nvPr/>
          </p:nvSpPr>
          <p:spPr bwMode="auto">
            <a:xfrm flipH="1">
              <a:off x="6267575" y="378120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8" name="Rectangle 59"/>
            <p:cNvSpPr>
              <a:spLocks noChangeArrowheads="1"/>
            </p:cNvSpPr>
            <p:nvPr/>
          </p:nvSpPr>
          <p:spPr bwMode="auto">
            <a:xfrm>
              <a:off x="6228378" y="3876398"/>
              <a:ext cx="67195" cy="167986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66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19" name="Line 60"/>
            <p:cNvSpPr>
              <a:spLocks noChangeShapeType="1"/>
            </p:cNvSpPr>
            <p:nvPr/>
          </p:nvSpPr>
          <p:spPr bwMode="auto">
            <a:xfrm flipV="1">
              <a:off x="6513955" y="3960392"/>
              <a:ext cx="0" cy="37097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0" name="Line 61"/>
            <p:cNvSpPr>
              <a:spLocks noChangeShapeType="1"/>
            </p:cNvSpPr>
            <p:nvPr/>
          </p:nvSpPr>
          <p:spPr bwMode="auto">
            <a:xfrm>
              <a:off x="6491557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1" name="Line 62"/>
            <p:cNvSpPr>
              <a:spLocks noChangeShapeType="1"/>
            </p:cNvSpPr>
            <p:nvPr/>
          </p:nvSpPr>
          <p:spPr bwMode="auto">
            <a:xfrm>
              <a:off x="6491557" y="3960392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2" name="Line 63"/>
            <p:cNvSpPr>
              <a:spLocks noChangeShapeType="1"/>
            </p:cNvSpPr>
            <p:nvPr/>
          </p:nvSpPr>
          <p:spPr bwMode="auto">
            <a:xfrm flipH="1">
              <a:off x="6513955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3" name="Line 64"/>
            <p:cNvSpPr>
              <a:spLocks noChangeShapeType="1"/>
            </p:cNvSpPr>
            <p:nvPr/>
          </p:nvSpPr>
          <p:spPr bwMode="auto">
            <a:xfrm flipH="1">
              <a:off x="6513955" y="3960392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4" name="Rectangle 65"/>
            <p:cNvSpPr>
              <a:spLocks noChangeArrowheads="1"/>
            </p:cNvSpPr>
            <p:nvPr/>
          </p:nvSpPr>
          <p:spPr bwMode="auto">
            <a:xfrm>
              <a:off x="6485958" y="3965991"/>
              <a:ext cx="67195" cy="270178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66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5" name="Line 66"/>
            <p:cNvSpPr>
              <a:spLocks noChangeShapeType="1"/>
            </p:cNvSpPr>
            <p:nvPr/>
          </p:nvSpPr>
          <p:spPr bwMode="auto">
            <a:xfrm flipV="1">
              <a:off x="6771534" y="3781206"/>
              <a:ext cx="0" cy="55015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6" name="Line 67"/>
            <p:cNvSpPr>
              <a:spLocks noChangeShapeType="1"/>
            </p:cNvSpPr>
            <p:nvPr/>
          </p:nvSpPr>
          <p:spPr bwMode="auto">
            <a:xfrm>
              <a:off x="6749136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7" name="Line 68"/>
            <p:cNvSpPr>
              <a:spLocks noChangeShapeType="1"/>
            </p:cNvSpPr>
            <p:nvPr/>
          </p:nvSpPr>
          <p:spPr bwMode="auto">
            <a:xfrm>
              <a:off x="6749136" y="378120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8" name="Line 69"/>
            <p:cNvSpPr>
              <a:spLocks noChangeShapeType="1"/>
            </p:cNvSpPr>
            <p:nvPr/>
          </p:nvSpPr>
          <p:spPr bwMode="auto">
            <a:xfrm flipH="1">
              <a:off x="6771534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29" name="Line 70"/>
            <p:cNvSpPr>
              <a:spLocks noChangeShapeType="1"/>
            </p:cNvSpPr>
            <p:nvPr/>
          </p:nvSpPr>
          <p:spPr bwMode="auto">
            <a:xfrm flipH="1">
              <a:off x="6771534" y="378120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0" name="Rectangle 71"/>
            <p:cNvSpPr>
              <a:spLocks noChangeArrowheads="1"/>
            </p:cNvSpPr>
            <p:nvPr/>
          </p:nvSpPr>
          <p:spPr bwMode="auto">
            <a:xfrm>
              <a:off x="6743537" y="3965991"/>
              <a:ext cx="67195" cy="270178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66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1" name="Line 72"/>
            <p:cNvSpPr>
              <a:spLocks noChangeShapeType="1"/>
            </p:cNvSpPr>
            <p:nvPr/>
          </p:nvSpPr>
          <p:spPr bwMode="auto">
            <a:xfrm flipV="1">
              <a:off x="7029113" y="3960392"/>
              <a:ext cx="0" cy="37097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2" name="Line 73"/>
            <p:cNvSpPr>
              <a:spLocks noChangeShapeType="1"/>
            </p:cNvSpPr>
            <p:nvPr/>
          </p:nvSpPr>
          <p:spPr bwMode="auto">
            <a:xfrm>
              <a:off x="6995516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3" name="Line 74"/>
            <p:cNvSpPr>
              <a:spLocks noChangeShapeType="1"/>
            </p:cNvSpPr>
            <p:nvPr/>
          </p:nvSpPr>
          <p:spPr bwMode="auto">
            <a:xfrm>
              <a:off x="6995516" y="3960392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4" name="Line 75"/>
            <p:cNvSpPr>
              <a:spLocks noChangeShapeType="1"/>
            </p:cNvSpPr>
            <p:nvPr/>
          </p:nvSpPr>
          <p:spPr bwMode="auto">
            <a:xfrm flipH="1">
              <a:off x="7029113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5" name="Line 76"/>
            <p:cNvSpPr>
              <a:spLocks noChangeShapeType="1"/>
            </p:cNvSpPr>
            <p:nvPr/>
          </p:nvSpPr>
          <p:spPr bwMode="auto">
            <a:xfrm flipH="1">
              <a:off x="7029113" y="3960392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6" name="Rectangle 77"/>
            <p:cNvSpPr>
              <a:spLocks noChangeArrowheads="1"/>
            </p:cNvSpPr>
            <p:nvPr/>
          </p:nvSpPr>
          <p:spPr bwMode="auto">
            <a:xfrm>
              <a:off x="6989917" y="4055584"/>
              <a:ext cx="78394" cy="180585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66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7" name="Line 78"/>
            <p:cNvSpPr>
              <a:spLocks noChangeShapeType="1"/>
            </p:cNvSpPr>
            <p:nvPr/>
          </p:nvSpPr>
          <p:spPr bwMode="auto">
            <a:xfrm flipV="1">
              <a:off x="7286693" y="3781206"/>
              <a:ext cx="0" cy="55015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8" name="Line 79"/>
            <p:cNvSpPr>
              <a:spLocks noChangeShapeType="1"/>
            </p:cNvSpPr>
            <p:nvPr/>
          </p:nvSpPr>
          <p:spPr bwMode="auto">
            <a:xfrm>
              <a:off x="7253095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39" name="Line 80"/>
            <p:cNvSpPr>
              <a:spLocks noChangeShapeType="1"/>
            </p:cNvSpPr>
            <p:nvPr/>
          </p:nvSpPr>
          <p:spPr bwMode="auto">
            <a:xfrm>
              <a:off x="7253095" y="3781206"/>
              <a:ext cx="33597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0" name="Line 81"/>
            <p:cNvSpPr>
              <a:spLocks noChangeShapeType="1"/>
            </p:cNvSpPr>
            <p:nvPr/>
          </p:nvSpPr>
          <p:spPr bwMode="auto">
            <a:xfrm flipH="1">
              <a:off x="7286693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1" name="Line 82"/>
            <p:cNvSpPr>
              <a:spLocks noChangeShapeType="1"/>
            </p:cNvSpPr>
            <p:nvPr/>
          </p:nvSpPr>
          <p:spPr bwMode="auto">
            <a:xfrm flipH="1">
              <a:off x="7286693" y="3781206"/>
              <a:ext cx="22398" cy="0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2" name="Rectangle 83"/>
            <p:cNvSpPr>
              <a:spLocks noChangeArrowheads="1"/>
            </p:cNvSpPr>
            <p:nvPr/>
          </p:nvSpPr>
          <p:spPr bwMode="auto">
            <a:xfrm>
              <a:off x="7247496" y="3965991"/>
              <a:ext cx="67195" cy="270178"/>
            </a:xfrm>
            <a:prstGeom prst="rect">
              <a:avLst/>
            </a:prstGeom>
            <a:pattFill prst="pct25">
              <a:fgClr>
                <a:srgbClr val="FF40FF"/>
              </a:fgClr>
              <a:bgClr>
                <a:srgbClr val="FFFF66"/>
              </a:bgClr>
            </a:pattFill>
            <a:ln w="1270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3" name="Oval 84"/>
            <p:cNvSpPr>
              <a:spLocks noChangeArrowheads="1"/>
            </p:cNvSpPr>
            <p:nvPr/>
          </p:nvSpPr>
          <p:spPr bwMode="auto">
            <a:xfrm>
              <a:off x="4699702" y="2725692"/>
              <a:ext cx="78394" cy="783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4" name="Oval 85"/>
            <p:cNvSpPr>
              <a:spLocks noChangeArrowheads="1"/>
            </p:cNvSpPr>
            <p:nvPr/>
          </p:nvSpPr>
          <p:spPr bwMode="auto">
            <a:xfrm>
              <a:off x="4957281" y="3096662"/>
              <a:ext cx="78394" cy="783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5" name="Oval 86"/>
            <p:cNvSpPr>
              <a:spLocks noChangeArrowheads="1"/>
            </p:cNvSpPr>
            <p:nvPr/>
          </p:nvSpPr>
          <p:spPr bwMode="auto">
            <a:xfrm>
              <a:off x="5214861" y="4016387"/>
              <a:ext cx="78394" cy="797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6" name="Oval 87"/>
            <p:cNvSpPr>
              <a:spLocks noChangeArrowheads="1"/>
            </p:cNvSpPr>
            <p:nvPr/>
          </p:nvSpPr>
          <p:spPr bwMode="auto">
            <a:xfrm>
              <a:off x="5461241" y="4118579"/>
              <a:ext cx="78394" cy="783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7" name="Oval 88"/>
            <p:cNvSpPr>
              <a:spLocks noChangeArrowheads="1"/>
            </p:cNvSpPr>
            <p:nvPr/>
          </p:nvSpPr>
          <p:spPr bwMode="auto">
            <a:xfrm>
              <a:off x="5718820" y="4118579"/>
              <a:ext cx="78394" cy="783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8" name="Oval 89"/>
            <p:cNvSpPr>
              <a:spLocks noChangeArrowheads="1"/>
            </p:cNvSpPr>
            <p:nvPr/>
          </p:nvSpPr>
          <p:spPr bwMode="auto">
            <a:xfrm>
              <a:off x="5976399" y="3837202"/>
              <a:ext cx="78394" cy="783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9" name="Oval 90"/>
            <p:cNvSpPr>
              <a:spLocks noChangeArrowheads="1"/>
            </p:cNvSpPr>
            <p:nvPr/>
          </p:nvSpPr>
          <p:spPr bwMode="auto">
            <a:xfrm>
              <a:off x="6233978" y="3926794"/>
              <a:ext cx="78394" cy="783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0" name="Oval 91"/>
            <p:cNvSpPr>
              <a:spLocks noChangeArrowheads="1"/>
            </p:cNvSpPr>
            <p:nvPr/>
          </p:nvSpPr>
          <p:spPr bwMode="auto">
            <a:xfrm>
              <a:off x="6480358" y="4016387"/>
              <a:ext cx="78394" cy="797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1" name="Oval 92"/>
            <p:cNvSpPr>
              <a:spLocks noChangeArrowheads="1"/>
            </p:cNvSpPr>
            <p:nvPr/>
          </p:nvSpPr>
          <p:spPr bwMode="auto">
            <a:xfrm>
              <a:off x="6737937" y="4118579"/>
              <a:ext cx="78394" cy="783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2" name="Oval 93"/>
            <p:cNvSpPr>
              <a:spLocks noChangeArrowheads="1"/>
            </p:cNvSpPr>
            <p:nvPr/>
          </p:nvSpPr>
          <p:spPr bwMode="auto">
            <a:xfrm>
              <a:off x="6995516" y="4118579"/>
              <a:ext cx="78394" cy="783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3" name="Oval 94"/>
            <p:cNvSpPr>
              <a:spLocks noChangeArrowheads="1"/>
            </p:cNvSpPr>
            <p:nvPr/>
          </p:nvSpPr>
          <p:spPr bwMode="auto">
            <a:xfrm>
              <a:off x="7253095" y="4118579"/>
              <a:ext cx="78394" cy="78394"/>
            </a:xfrm>
            <a:prstGeom prst="ellipse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4" name="Line 95"/>
            <p:cNvSpPr>
              <a:spLocks noChangeShapeType="1"/>
            </p:cNvSpPr>
            <p:nvPr/>
          </p:nvSpPr>
          <p:spPr bwMode="auto">
            <a:xfrm>
              <a:off x="4834091" y="4331361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5" name="Line 96"/>
            <p:cNvSpPr>
              <a:spLocks noChangeShapeType="1"/>
            </p:cNvSpPr>
            <p:nvPr/>
          </p:nvSpPr>
          <p:spPr bwMode="auto">
            <a:xfrm>
              <a:off x="4811693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6" name="Line 97"/>
            <p:cNvSpPr>
              <a:spLocks noChangeShapeType="1"/>
            </p:cNvSpPr>
            <p:nvPr/>
          </p:nvSpPr>
          <p:spPr bwMode="auto">
            <a:xfrm>
              <a:off x="4811693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7" name="Line 98"/>
            <p:cNvSpPr>
              <a:spLocks noChangeShapeType="1"/>
            </p:cNvSpPr>
            <p:nvPr/>
          </p:nvSpPr>
          <p:spPr bwMode="auto">
            <a:xfrm flipH="1">
              <a:off x="4834091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8" name="Line 99"/>
            <p:cNvSpPr>
              <a:spLocks noChangeShapeType="1"/>
            </p:cNvSpPr>
            <p:nvPr/>
          </p:nvSpPr>
          <p:spPr bwMode="auto">
            <a:xfrm flipH="1">
              <a:off x="4834091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9" name="Rectangle 100"/>
            <p:cNvSpPr>
              <a:spLocks noChangeArrowheads="1"/>
            </p:cNvSpPr>
            <p:nvPr/>
          </p:nvSpPr>
          <p:spPr bwMode="auto">
            <a:xfrm>
              <a:off x="4800494" y="4331361"/>
              <a:ext cx="78394" cy="1400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0" name="Line 101"/>
            <p:cNvSpPr>
              <a:spLocks noChangeShapeType="1"/>
            </p:cNvSpPr>
            <p:nvPr/>
          </p:nvSpPr>
          <p:spPr bwMode="auto">
            <a:xfrm flipV="1">
              <a:off x="5091671" y="4152176"/>
              <a:ext cx="0" cy="17918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1" name="Line 102"/>
            <p:cNvSpPr>
              <a:spLocks noChangeShapeType="1"/>
            </p:cNvSpPr>
            <p:nvPr/>
          </p:nvSpPr>
          <p:spPr bwMode="auto">
            <a:xfrm>
              <a:off x="5069272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2" name="Line 103"/>
            <p:cNvSpPr>
              <a:spLocks noChangeShapeType="1"/>
            </p:cNvSpPr>
            <p:nvPr/>
          </p:nvSpPr>
          <p:spPr bwMode="auto">
            <a:xfrm>
              <a:off x="5069272" y="4152176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3" name="Line 104"/>
            <p:cNvSpPr>
              <a:spLocks noChangeShapeType="1"/>
            </p:cNvSpPr>
            <p:nvPr/>
          </p:nvSpPr>
          <p:spPr bwMode="auto">
            <a:xfrm flipH="1">
              <a:off x="5091671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4" name="Line 105"/>
            <p:cNvSpPr>
              <a:spLocks noChangeShapeType="1"/>
            </p:cNvSpPr>
            <p:nvPr/>
          </p:nvSpPr>
          <p:spPr bwMode="auto">
            <a:xfrm flipH="1">
              <a:off x="5091671" y="4152176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5" name="Rectangle 106"/>
            <p:cNvSpPr>
              <a:spLocks noChangeArrowheads="1"/>
            </p:cNvSpPr>
            <p:nvPr/>
          </p:nvSpPr>
          <p:spPr bwMode="auto">
            <a:xfrm>
              <a:off x="5052474" y="4157776"/>
              <a:ext cx="78394" cy="78394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6" name="Line 107"/>
            <p:cNvSpPr>
              <a:spLocks noChangeShapeType="1"/>
            </p:cNvSpPr>
            <p:nvPr/>
          </p:nvSpPr>
          <p:spPr bwMode="auto">
            <a:xfrm flipV="1">
              <a:off x="5349250" y="2848882"/>
              <a:ext cx="0" cy="1303294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7" name="Line 108"/>
            <p:cNvSpPr>
              <a:spLocks noChangeShapeType="1"/>
            </p:cNvSpPr>
            <p:nvPr/>
          </p:nvSpPr>
          <p:spPr bwMode="auto">
            <a:xfrm>
              <a:off x="5315652" y="4152176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8" name="Line 109"/>
            <p:cNvSpPr>
              <a:spLocks noChangeShapeType="1"/>
            </p:cNvSpPr>
            <p:nvPr/>
          </p:nvSpPr>
          <p:spPr bwMode="auto">
            <a:xfrm>
              <a:off x="5315652" y="2848882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69" name="Line 110"/>
            <p:cNvSpPr>
              <a:spLocks noChangeShapeType="1"/>
            </p:cNvSpPr>
            <p:nvPr/>
          </p:nvSpPr>
          <p:spPr bwMode="auto">
            <a:xfrm flipH="1">
              <a:off x="5349250" y="4152176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0" name="Line 111"/>
            <p:cNvSpPr>
              <a:spLocks noChangeShapeType="1"/>
            </p:cNvSpPr>
            <p:nvPr/>
          </p:nvSpPr>
          <p:spPr bwMode="auto">
            <a:xfrm flipH="1">
              <a:off x="5349250" y="2848882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1" name="Rectangle 112"/>
            <p:cNvSpPr>
              <a:spLocks noChangeArrowheads="1"/>
            </p:cNvSpPr>
            <p:nvPr/>
          </p:nvSpPr>
          <p:spPr bwMode="auto">
            <a:xfrm>
              <a:off x="5310053" y="3135858"/>
              <a:ext cx="67195" cy="1010718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2" name="Line 113"/>
            <p:cNvSpPr>
              <a:spLocks noChangeShapeType="1"/>
            </p:cNvSpPr>
            <p:nvPr/>
          </p:nvSpPr>
          <p:spPr bwMode="auto">
            <a:xfrm>
              <a:off x="5606829" y="4331361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3" name="Line 114"/>
            <p:cNvSpPr>
              <a:spLocks noChangeShapeType="1"/>
            </p:cNvSpPr>
            <p:nvPr/>
          </p:nvSpPr>
          <p:spPr bwMode="auto">
            <a:xfrm>
              <a:off x="5573232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4" name="Line 115"/>
            <p:cNvSpPr>
              <a:spLocks noChangeShapeType="1"/>
            </p:cNvSpPr>
            <p:nvPr/>
          </p:nvSpPr>
          <p:spPr bwMode="auto">
            <a:xfrm>
              <a:off x="5573232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5" name="Line 116"/>
            <p:cNvSpPr>
              <a:spLocks noChangeShapeType="1"/>
            </p:cNvSpPr>
            <p:nvPr/>
          </p:nvSpPr>
          <p:spPr bwMode="auto">
            <a:xfrm flipH="1">
              <a:off x="5606829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6" name="Line 117"/>
            <p:cNvSpPr>
              <a:spLocks noChangeShapeType="1"/>
            </p:cNvSpPr>
            <p:nvPr/>
          </p:nvSpPr>
          <p:spPr bwMode="auto">
            <a:xfrm flipH="1">
              <a:off x="5606829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7" name="Rectangle 118"/>
            <p:cNvSpPr>
              <a:spLocks noChangeArrowheads="1"/>
            </p:cNvSpPr>
            <p:nvPr/>
          </p:nvSpPr>
          <p:spPr bwMode="auto">
            <a:xfrm>
              <a:off x="5562032" y="4331361"/>
              <a:ext cx="78394" cy="1400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8" name="Line 119"/>
            <p:cNvSpPr>
              <a:spLocks noChangeShapeType="1"/>
            </p:cNvSpPr>
            <p:nvPr/>
          </p:nvSpPr>
          <p:spPr bwMode="auto">
            <a:xfrm>
              <a:off x="5853209" y="4331361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79" name="Line 120"/>
            <p:cNvSpPr>
              <a:spLocks noChangeShapeType="1"/>
            </p:cNvSpPr>
            <p:nvPr/>
          </p:nvSpPr>
          <p:spPr bwMode="auto">
            <a:xfrm>
              <a:off x="5830811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0" name="Line 121"/>
            <p:cNvSpPr>
              <a:spLocks noChangeShapeType="1"/>
            </p:cNvSpPr>
            <p:nvPr/>
          </p:nvSpPr>
          <p:spPr bwMode="auto">
            <a:xfrm>
              <a:off x="5830811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1" name="Line 122"/>
            <p:cNvSpPr>
              <a:spLocks noChangeShapeType="1"/>
            </p:cNvSpPr>
            <p:nvPr/>
          </p:nvSpPr>
          <p:spPr bwMode="auto">
            <a:xfrm flipH="1">
              <a:off x="5853209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2" name="Line 123"/>
            <p:cNvSpPr>
              <a:spLocks noChangeShapeType="1"/>
            </p:cNvSpPr>
            <p:nvPr/>
          </p:nvSpPr>
          <p:spPr bwMode="auto">
            <a:xfrm flipH="1">
              <a:off x="5853209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3" name="Rectangle 124"/>
            <p:cNvSpPr>
              <a:spLocks noChangeArrowheads="1"/>
            </p:cNvSpPr>
            <p:nvPr/>
          </p:nvSpPr>
          <p:spPr bwMode="auto">
            <a:xfrm>
              <a:off x="5819612" y="4331361"/>
              <a:ext cx="78394" cy="1400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4" name="Line 125"/>
            <p:cNvSpPr>
              <a:spLocks noChangeShapeType="1"/>
            </p:cNvSpPr>
            <p:nvPr/>
          </p:nvSpPr>
          <p:spPr bwMode="auto">
            <a:xfrm flipV="1">
              <a:off x="6110788" y="4152176"/>
              <a:ext cx="0" cy="17918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5" name="Line 126"/>
            <p:cNvSpPr>
              <a:spLocks noChangeShapeType="1"/>
            </p:cNvSpPr>
            <p:nvPr/>
          </p:nvSpPr>
          <p:spPr bwMode="auto">
            <a:xfrm>
              <a:off x="6088390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6" name="Line 127"/>
            <p:cNvSpPr>
              <a:spLocks noChangeShapeType="1"/>
            </p:cNvSpPr>
            <p:nvPr/>
          </p:nvSpPr>
          <p:spPr bwMode="auto">
            <a:xfrm>
              <a:off x="6088390" y="4152176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7" name="Line 128"/>
            <p:cNvSpPr>
              <a:spLocks noChangeShapeType="1"/>
            </p:cNvSpPr>
            <p:nvPr/>
          </p:nvSpPr>
          <p:spPr bwMode="auto">
            <a:xfrm flipH="1">
              <a:off x="6110788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8" name="Line 129"/>
            <p:cNvSpPr>
              <a:spLocks noChangeShapeType="1"/>
            </p:cNvSpPr>
            <p:nvPr/>
          </p:nvSpPr>
          <p:spPr bwMode="auto">
            <a:xfrm flipH="1">
              <a:off x="6110788" y="4152176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89" name="Rectangle 130"/>
            <p:cNvSpPr>
              <a:spLocks noChangeArrowheads="1"/>
            </p:cNvSpPr>
            <p:nvPr/>
          </p:nvSpPr>
          <p:spPr bwMode="auto">
            <a:xfrm>
              <a:off x="6071591" y="4247368"/>
              <a:ext cx="78394" cy="78394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0" name="Line 131"/>
            <p:cNvSpPr>
              <a:spLocks noChangeShapeType="1"/>
            </p:cNvSpPr>
            <p:nvPr/>
          </p:nvSpPr>
          <p:spPr bwMode="auto">
            <a:xfrm>
              <a:off x="6368367" y="4152176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1" name="Line 132"/>
            <p:cNvSpPr>
              <a:spLocks noChangeShapeType="1"/>
            </p:cNvSpPr>
            <p:nvPr/>
          </p:nvSpPr>
          <p:spPr bwMode="auto">
            <a:xfrm>
              <a:off x="6334770" y="4152176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2" name="Line 133"/>
            <p:cNvSpPr>
              <a:spLocks noChangeShapeType="1"/>
            </p:cNvSpPr>
            <p:nvPr/>
          </p:nvSpPr>
          <p:spPr bwMode="auto">
            <a:xfrm>
              <a:off x="6334770" y="4152176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3" name="Line 134"/>
            <p:cNvSpPr>
              <a:spLocks noChangeShapeType="1"/>
            </p:cNvSpPr>
            <p:nvPr/>
          </p:nvSpPr>
          <p:spPr bwMode="auto">
            <a:xfrm flipH="1">
              <a:off x="6368367" y="4152176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4" name="Line 135"/>
            <p:cNvSpPr>
              <a:spLocks noChangeShapeType="1"/>
            </p:cNvSpPr>
            <p:nvPr/>
          </p:nvSpPr>
          <p:spPr bwMode="auto">
            <a:xfrm flipH="1">
              <a:off x="6368367" y="4152176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5" name="Rectangle 136"/>
            <p:cNvSpPr>
              <a:spLocks noChangeArrowheads="1"/>
            </p:cNvSpPr>
            <p:nvPr/>
          </p:nvSpPr>
          <p:spPr bwMode="auto">
            <a:xfrm>
              <a:off x="6323571" y="4152176"/>
              <a:ext cx="78394" cy="1400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6" name="Line 137"/>
            <p:cNvSpPr>
              <a:spLocks noChangeShapeType="1"/>
            </p:cNvSpPr>
            <p:nvPr/>
          </p:nvSpPr>
          <p:spPr bwMode="auto">
            <a:xfrm>
              <a:off x="6625946" y="4331361"/>
              <a:ext cx="0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7" name="Line 138"/>
            <p:cNvSpPr>
              <a:spLocks noChangeShapeType="1"/>
            </p:cNvSpPr>
            <p:nvPr/>
          </p:nvSpPr>
          <p:spPr bwMode="auto">
            <a:xfrm>
              <a:off x="6592349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8" name="Line 139"/>
            <p:cNvSpPr>
              <a:spLocks noChangeShapeType="1"/>
            </p:cNvSpPr>
            <p:nvPr/>
          </p:nvSpPr>
          <p:spPr bwMode="auto">
            <a:xfrm>
              <a:off x="6592349" y="4331361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99" name="Line 140"/>
            <p:cNvSpPr>
              <a:spLocks noChangeShapeType="1"/>
            </p:cNvSpPr>
            <p:nvPr/>
          </p:nvSpPr>
          <p:spPr bwMode="auto">
            <a:xfrm flipH="1">
              <a:off x="6625946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0" name="Line 141"/>
            <p:cNvSpPr>
              <a:spLocks noChangeShapeType="1"/>
            </p:cNvSpPr>
            <p:nvPr/>
          </p:nvSpPr>
          <p:spPr bwMode="auto">
            <a:xfrm flipH="1">
              <a:off x="6625946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1" name="Rectangle 142"/>
            <p:cNvSpPr>
              <a:spLocks noChangeArrowheads="1"/>
            </p:cNvSpPr>
            <p:nvPr/>
          </p:nvSpPr>
          <p:spPr bwMode="auto">
            <a:xfrm>
              <a:off x="6581150" y="4331361"/>
              <a:ext cx="78394" cy="1400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2" name="Line 143"/>
            <p:cNvSpPr>
              <a:spLocks noChangeShapeType="1"/>
            </p:cNvSpPr>
            <p:nvPr/>
          </p:nvSpPr>
          <p:spPr bwMode="auto">
            <a:xfrm flipV="1">
              <a:off x="6872326" y="3781206"/>
              <a:ext cx="0" cy="17918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3" name="Line 144"/>
            <p:cNvSpPr>
              <a:spLocks noChangeShapeType="1"/>
            </p:cNvSpPr>
            <p:nvPr/>
          </p:nvSpPr>
          <p:spPr bwMode="auto">
            <a:xfrm>
              <a:off x="6849928" y="3960392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4" name="Line 145"/>
            <p:cNvSpPr>
              <a:spLocks noChangeShapeType="1"/>
            </p:cNvSpPr>
            <p:nvPr/>
          </p:nvSpPr>
          <p:spPr bwMode="auto">
            <a:xfrm>
              <a:off x="6849928" y="3781206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5" name="Line 146"/>
            <p:cNvSpPr>
              <a:spLocks noChangeShapeType="1"/>
            </p:cNvSpPr>
            <p:nvPr/>
          </p:nvSpPr>
          <p:spPr bwMode="auto">
            <a:xfrm flipH="1">
              <a:off x="6872326" y="3960392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6" name="Line 147"/>
            <p:cNvSpPr>
              <a:spLocks noChangeShapeType="1"/>
            </p:cNvSpPr>
            <p:nvPr/>
          </p:nvSpPr>
          <p:spPr bwMode="auto">
            <a:xfrm flipH="1">
              <a:off x="6872326" y="3781206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7" name="Rectangle 148"/>
            <p:cNvSpPr>
              <a:spLocks noChangeArrowheads="1"/>
            </p:cNvSpPr>
            <p:nvPr/>
          </p:nvSpPr>
          <p:spPr bwMode="auto">
            <a:xfrm>
              <a:off x="6844328" y="3786806"/>
              <a:ext cx="67195" cy="78394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8" name="Line 149"/>
            <p:cNvSpPr>
              <a:spLocks noChangeShapeType="1"/>
            </p:cNvSpPr>
            <p:nvPr/>
          </p:nvSpPr>
          <p:spPr bwMode="auto">
            <a:xfrm flipV="1">
              <a:off x="7129905" y="3410236"/>
              <a:ext cx="0" cy="18058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09" name="Line 150"/>
            <p:cNvSpPr>
              <a:spLocks noChangeShapeType="1"/>
            </p:cNvSpPr>
            <p:nvPr/>
          </p:nvSpPr>
          <p:spPr bwMode="auto">
            <a:xfrm>
              <a:off x="7107507" y="3590822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0" name="Line 151"/>
            <p:cNvSpPr>
              <a:spLocks noChangeShapeType="1"/>
            </p:cNvSpPr>
            <p:nvPr/>
          </p:nvSpPr>
          <p:spPr bwMode="auto">
            <a:xfrm>
              <a:off x="7107507" y="3410236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1" name="Line 152"/>
            <p:cNvSpPr>
              <a:spLocks noChangeShapeType="1"/>
            </p:cNvSpPr>
            <p:nvPr/>
          </p:nvSpPr>
          <p:spPr bwMode="auto">
            <a:xfrm flipH="1">
              <a:off x="7129905" y="3590822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2" name="Line 153"/>
            <p:cNvSpPr>
              <a:spLocks noChangeShapeType="1"/>
            </p:cNvSpPr>
            <p:nvPr/>
          </p:nvSpPr>
          <p:spPr bwMode="auto">
            <a:xfrm flipH="1">
              <a:off x="7129905" y="3410236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3" name="Rectangle 154"/>
            <p:cNvSpPr>
              <a:spLocks noChangeArrowheads="1"/>
            </p:cNvSpPr>
            <p:nvPr/>
          </p:nvSpPr>
          <p:spPr bwMode="auto">
            <a:xfrm>
              <a:off x="7090708" y="3415836"/>
              <a:ext cx="78394" cy="78394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4" name="Line 155"/>
            <p:cNvSpPr>
              <a:spLocks noChangeShapeType="1"/>
            </p:cNvSpPr>
            <p:nvPr/>
          </p:nvSpPr>
          <p:spPr bwMode="auto">
            <a:xfrm flipV="1">
              <a:off x="7387484" y="1187216"/>
              <a:ext cx="0" cy="2032635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5" name="Line 156"/>
            <p:cNvSpPr>
              <a:spLocks noChangeShapeType="1"/>
            </p:cNvSpPr>
            <p:nvPr/>
          </p:nvSpPr>
          <p:spPr bwMode="auto">
            <a:xfrm>
              <a:off x="7353887" y="3219852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6" name="Line 157"/>
            <p:cNvSpPr>
              <a:spLocks noChangeShapeType="1"/>
            </p:cNvSpPr>
            <p:nvPr/>
          </p:nvSpPr>
          <p:spPr bwMode="auto">
            <a:xfrm>
              <a:off x="7353887" y="1187216"/>
              <a:ext cx="33597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7" name="Line 158"/>
            <p:cNvSpPr>
              <a:spLocks noChangeShapeType="1"/>
            </p:cNvSpPr>
            <p:nvPr/>
          </p:nvSpPr>
          <p:spPr bwMode="auto">
            <a:xfrm flipH="1">
              <a:off x="7387484" y="3219852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8" name="Line 159"/>
            <p:cNvSpPr>
              <a:spLocks noChangeShapeType="1"/>
            </p:cNvSpPr>
            <p:nvPr/>
          </p:nvSpPr>
          <p:spPr bwMode="auto">
            <a:xfrm flipH="1">
              <a:off x="7387484" y="1187216"/>
              <a:ext cx="22398" cy="0"/>
            </a:xfrm>
            <a:prstGeom prst="line">
              <a:avLst/>
            </a:prstGeom>
            <a:noFill/>
            <a:ln w="12700">
              <a:solidFill>
                <a:srgbClr val="0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19" name="Rectangle 160"/>
            <p:cNvSpPr>
              <a:spLocks noChangeArrowheads="1"/>
            </p:cNvSpPr>
            <p:nvPr/>
          </p:nvSpPr>
          <p:spPr bwMode="auto">
            <a:xfrm>
              <a:off x="7348288" y="2203534"/>
              <a:ext cx="67195" cy="1010718"/>
            </a:xfrm>
            <a:prstGeom prst="rect">
              <a:avLst/>
            </a:prstGeom>
            <a:pattFill prst="dkUpDiag">
              <a:fgClr>
                <a:srgbClr val="008080"/>
              </a:fgClr>
              <a:bgClr>
                <a:srgbClr val="FFFF99"/>
              </a:bgClr>
            </a:patt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0" name="Rectangle 161"/>
            <p:cNvSpPr>
              <a:spLocks noChangeArrowheads="1"/>
            </p:cNvSpPr>
            <p:nvPr/>
          </p:nvSpPr>
          <p:spPr bwMode="auto">
            <a:xfrm>
              <a:off x="4800494" y="4297764"/>
              <a:ext cx="78394" cy="783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1" name="Rectangle 162"/>
            <p:cNvSpPr>
              <a:spLocks noChangeArrowheads="1"/>
            </p:cNvSpPr>
            <p:nvPr/>
          </p:nvSpPr>
          <p:spPr bwMode="auto">
            <a:xfrm>
              <a:off x="5058073" y="4118579"/>
              <a:ext cx="78394" cy="783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2" name="Rectangle 163"/>
            <p:cNvSpPr>
              <a:spLocks noChangeArrowheads="1"/>
            </p:cNvSpPr>
            <p:nvPr/>
          </p:nvSpPr>
          <p:spPr bwMode="auto">
            <a:xfrm>
              <a:off x="5315652" y="3747609"/>
              <a:ext cx="78394" cy="783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3" name="Rectangle 164"/>
            <p:cNvSpPr>
              <a:spLocks noChangeArrowheads="1"/>
            </p:cNvSpPr>
            <p:nvPr/>
          </p:nvSpPr>
          <p:spPr bwMode="auto">
            <a:xfrm>
              <a:off x="5573232" y="4297764"/>
              <a:ext cx="78394" cy="783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4" name="Rectangle 165"/>
            <p:cNvSpPr>
              <a:spLocks noChangeArrowheads="1"/>
            </p:cNvSpPr>
            <p:nvPr/>
          </p:nvSpPr>
          <p:spPr bwMode="auto">
            <a:xfrm>
              <a:off x="5819612" y="4297764"/>
              <a:ext cx="78394" cy="783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5" name="Rectangle 166"/>
            <p:cNvSpPr>
              <a:spLocks noChangeArrowheads="1"/>
            </p:cNvSpPr>
            <p:nvPr/>
          </p:nvSpPr>
          <p:spPr bwMode="auto">
            <a:xfrm>
              <a:off x="6077191" y="4297764"/>
              <a:ext cx="78394" cy="783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6" name="Rectangle 167"/>
            <p:cNvSpPr>
              <a:spLocks noChangeArrowheads="1"/>
            </p:cNvSpPr>
            <p:nvPr/>
          </p:nvSpPr>
          <p:spPr bwMode="auto">
            <a:xfrm>
              <a:off x="6334770" y="4118579"/>
              <a:ext cx="78394" cy="783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7" name="Rectangle 168"/>
            <p:cNvSpPr>
              <a:spLocks noChangeArrowheads="1"/>
            </p:cNvSpPr>
            <p:nvPr/>
          </p:nvSpPr>
          <p:spPr bwMode="auto">
            <a:xfrm>
              <a:off x="6592349" y="4297764"/>
              <a:ext cx="78394" cy="783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8" name="Rectangle 169"/>
            <p:cNvSpPr>
              <a:spLocks noChangeArrowheads="1"/>
            </p:cNvSpPr>
            <p:nvPr/>
          </p:nvSpPr>
          <p:spPr bwMode="auto">
            <a:xfrm>
              <a:off x="6838729" y="3747609"/>
              <a:ext cx="78394" cy="783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29" name="Rectangle 170"/>
            <p:cNvSpPr>
              <a:spLocks noChangeArrowheads="1"/>
            </p:cNvSpPr>
            <p:nvPr/>
          </p:nvSpPr>
          <p:spPr bwMode="auto">
            <a:xfrm>
              <a:off x="7096308" y="3376639"/>
              <a:ext cx="78394" cy="783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0" name="Rectangle 171"/>
            <p:cNvSpPr>
              <a:spLocks noChangeArrowheads="1"/>
            </p:cNvSpPr>
            <p:nvPr/>
          </p:nvSpPr>
          <p:spPr bwMode="auto">
            <a:xfrm>
              <a:off x="7353887" y="3186254"/>
              <a:ext cx="78394" cy="78394"/>
            </a:xfrm>
            <a:prstGeom prst="rect">
              <a:avLst/>
            </a:prstGeom>
            <a:solidFill>
              <a:srgbClr val="008080"/>
            </a:solidFill>
            <a:ln w="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1" name="Line 172"/>
            <p:cNvSpPr>
              <a:spLocks noChangeShapeType="1"/>
            </p:cNvSpPr>
            <p:nvPr/>
          </p:nvSpPr>
          <p:spPr bwMode="auto">
            <a:xfrm>
              <a:off x="4531716" y="4331361"/>
              <a:ext cx="305735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2" name="Line 173"/>
            <p:cNvSpPr>
              <a:spLocks noChangeShapeType="1"/>
            </p:cNvSpPr>
            <p:nvPr/>
          </p:nvSpPr>
          <p:spPr bwMode="auto">
            <a:xfrm>
              <a:off x="4531716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3" name="Line 174"/>
            <p:cNvSpPr>
              <a:spLocks noChangeShapeType="1"/>
            </p:cNvSpPr>
            <p:nvPr/>
          </p:nvSpPr>
          <p:spPr bwMode="auto">
            <a:xfrm>
              <a:off x="4789295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4" name="Line 175"/>
            <p:cNvSpPr>
              <a:spLocks noChangeShapeType="1"/>
            </p:cNvSpPr>
            <p:nvPr/>
          </p:nvSpPr>
          <p:spPr bwMode="auto">
            <a:xfrm>
              <a:off x="5046874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5" name="Line 176"/>
            <p:cNvSpPr>
              <a:spLocks noChangeShapeType="1"/>
            </p:cNvSpPr>
            <p:nvPr/>
          </p:nvSpPr>
          <p:spPr bwMode="auto">
            <a:xfrm>
              <a:off x="5293254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6" name="Line 177"/>
            <p:cNvSpPr>
              <a:spLocks noChangeShapeType="1"/>
            </p:cNvSpPr>
            <p:nvPr/>
          </p:nvSpPr>
          <p:spPr bwMode="auto">
            <a:xfrm>
              <a:off x="5550833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7" name="Line 178"/>
            <p:cNvSpPr>
              <a:spLocks noChangeShapeType="1"/>
            </p:cNvSpPr>
            <p:nvPr/>
          </p:nvSpPr>
          <p:spPr bwMode="auto">
            <a:xfrm>
              <a:off x="5808412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8" name="Line 179"/>
            <p:cNvSpPr>
              <a:spLocks noChangeShapeType="1"/>
            </p:cNvSpPr>
            <p:nvPr/>
          </p:nvSpPr>
          <p:spPr bwMode="auto">
            <a:xfrm>
              <a:off x="6065992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39" name="Line 180"/>
            <p:cNvSpPr>
              <a:spLocks noChangeShapeType="1"/>
            </p:cNvSpPr>
            <p:nvPr/>
          </p:nvSpPr>
          <p:spPr bwMode="auto">
            <a:xfrm>
              <a:off x="6312372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0" name="Line 181"/>
            <p:cNvSpPr>
              <a:spLocks noChangeShapeType="1"/>
            </p:cNvSpPr>
            <p:nvPr/>
          </p:nvSpPr>
          <p:spPr bwMode="auto">
            <a:xfrm>
              <a:off x="6569951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1" name="Line 182"/>
            <p:cNvSpPr>
              <a:spLocks noChangeShapeType="1"/>
            </p:cNvSpPr>
            <p:nvPr/>
          </p:nvSpPr>
          <p:spPr bwMode="auto">
            <a:xfrm>
              <a:off x="6827530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2" name="Line 183"/>
            <p:cNvSpPr>
              <a:spLocks noChangeShapeType="1"/>
            </p:cNvSpPr>
            <p:nvPr/>
          </p:nvSpPr>
          <p:spPr bwMode="auto">
            <a:xfrm>
              <a:off x="7085109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3" name="Line 184"/>
            <p:cNvSpPr>
              <a:spLocks noChangeShapeType="1"/>
            </p:cNvSpPr>
            <p:nvPr/>
          </p:nvSpPr>
          <p:spPr bwMode="auto">
            <a:xfrm>
              <a:off x="7331489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4" name="Line 185"/>
            <p:cNvSpPr>
              <a:spLocks noChangeShapeType="1"/>
            </p:cNvSpPr>
            <p:nvPr/>
          </p:nvSpPr>
          <p:spPr bwMode="auto">
            <a:xfrm>
              <a:off x="7589068" y="4308963"/>
              <a:ext cx="0" cy="223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45" name="Rectangle 186"/>
            <p:cNvSpPr>
              <a:spLocks noChangeArrowheads="1"/>
            </p:cNvSpPr>
            <p:nvPr/>
          </p:nvSpPr>
          <p:spPr bwMode="auto">
            <a:xfrm>
              <a:off x="4744499" y="4387357"/>
              <a:ext cx="9137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</a:t>
              </a:r>
            </a:p>
          </p:txBody>
        </p:sp>
        <p:sp>
          <p:nvSpPr>
            <p:cNvPr id="446" name="Rectangle 187"/>
            <p:cNvSpPr>
              <a:spLocks noChangeArrowheads="1"/>
            </p:cNvSpPr>
            <p:nvPr/>
          </p:nvSpPr>
          <p:spPr bwMode="auto">
            <a:xfrm>
              <a:off x="5002078" y="4387357"/>
              <a:ext cx="9137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B</a:t>
              </a:r>
            </a:p>
          </p:txBody>
        </p:sp>
        <p:sp>
          <p:nvSpPr>
            <p:cNvPr id="447" name="Rectangle 188"/>
            <p:cNvSpPr>
              <a:spLocks noChangeArrowheads="1"/>
            </p:cNvSpPr>
            <p:nvPr/>
          </p:nvSpPr>
          <p:spPr bwMode="auto">
            <a:xfrm>
              <a:off x="5259657" y="4387357"/>
              <a:ext cx="9137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D</a:t>
              </a:r>
            </a:p>
          </p:txBody>
        </p:sp>
        <p:sp>
          <p:nvSpPr>
            <p:cNvPr id="448" name="Rectangle 189"/>
            <p:cNvSpPr>
              <a:spLocks noChangeArrowheads="1"/>
            </p:cNvSpPr>
            <p:nvPr/>
          </p:nvSpPr>
          <p:spPr bwMode="auto">
            <a:xfrm>
              <a:off x="5517236" y="4387357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E</a:t>
              </a:r>
            </a:p>
          </p:txBody>
        </p:sp>
        <p:sp>
          <p:nvSpPr>
            <p:cNvPr id="449" name="Rectangle 190"/>
            <p:cNvSpPr>
              <a:spLocks noChangeArrowheads="1"/>
            </p:cNvSpPr>
            <p:nvPr/>
          </p:nvSpPr>
          <p:spPr bwMode="auto">
            <a:xfrm>
              <a:off x="5763616" y="4387357"/>
              <a:ext cx="9778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G</a:t>
              </a:r>
            </a:p>
          </p:txBody>
        </p:sp>
        <p:sp>
          <p:nvSpPr>
            <p:cNvPr id="450" name="Rectangle 191"/>
            <p:cNvSpPr>
              <a:spLocks noChangeArrowheads="1"/>
            </p:cNvSpPr>
            <p:nvPr/>
          </p:nvSpPr>
          <p:spPr bwMode="auto">
            <a:xfrm>
              <a:off x="6021195" y="4387357"/>
              <a:ext cx="9137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H</a:t>
              </a:r>
            </a:p>
          </p:txBody>
        </p:sp>
        <p:sp>
          <p:nvSpPr>
            <p:cNvPr id="451" name="Rectangle 192"/>
            <p:cNvSpPr>
              <a:spLocks noChangeArrowheads="1"/>
            </p:cNvSpPr>
            <p:nvPr/>
          </p:nvSpPr>
          <p:spPr bwMode="auto">
            <a:xfrm>
              <a:off x="6289973" y="4387357"/>
              <a:ext cx="7053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J</a:t>
              </a:r>
            </a:p>
          </p:txBody>
        </p:sp>
        <p:sp>
          <p:nvSpPr>
            <p:cNvPr id="452" name="Rectangle 193"/>
            <p:cNvSpPr>
              <a:spLocks noChangeArrowheads="1"/>
            </p:cNvSpPr>
            <p:nvPr/>
          </p:nvSpPr>
          <p:spPr bwMode="auto">
            <a:xfrm>
              <a:off x="6536353" y="4387357"/>
              <a:ext cx="9137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K</a:t>
              </a:r>
            </a:p>
          </p:txBody>
        </p:sp>
        <p:sp>
          <p:nvSpPr>
            <p:cNvPr id="453" name="Rectangle 194"/>
            <p:cNvSpPr>
              <a:spLocks noChangeArrowheads="1"/>
            </p:cNvSpPr>
            <p:nvPr/>
          </p:nvSpPr>
          <p:spPr bwMode="auto">
            <a:xfrm>
              <a:off x="6793933" y="4387357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L</a:t>
              </a:r>
            </a:p>
          </p:txBody>
        </p:sp>
        <p:sp>
          <p:nvSpPr>
            <p:cNvPr id="454" name="Rectangle 195"/>
            <p:cNvSpPr>
              <a:spLocks noChangeArrowheads="1"/>
            </p:cNvSpPr>
            <p:nvPr/>
          </p:nvSpPr>
          <p:spPr bwMode="auto">
            <a:xfrm>
              <a:off x="7029113" y="4387357"/>
              <a:ext cx="10579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M</a:t>
              </a:r>
            </a:p>
          </p:txBody>
        </p:sp>
        <p:sp>
          <p:nvSpPr>
            <p:cNvPr id="455" name="Rectangle 196"/>
            <p:cNvSpPr>
              <a:spLocks noChangeArrowheads="1"/>
            </p:cNvSpPr>
            <p:nvPr/>
          </p:nvSpPr>
          <p:spPr bwMode="auto">
            <a:xfrm>
              <a:off x="7297892" y="4387357"/>
              <a:ext cx="9137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N</a:t>
              </a:r>
            </a:p>
          </p:txBody>
        </p:sp>
        <p:sp>
          <p:nvSpPr>
            <p:cNvPr id="456" name="Rectangle 197"/>
            <p:cNvSpPr>
              <a:spLocks noChangeArrowheads="1"/>
            </p:cNvSpPr>
            <p:nvPr/>
          </p:nvSpPr>
          <p:spPr bwMode="auto">
            <a:xfrm>
              <a:off x="5696422" y="4601540"/>
              <a:ext cx="8928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1200" b="1">
                  <a:solidFill>
                    <a:srgbClr val="003300"/>
                  </a:solidFill>
                  <a:latin typeface="Arial Narrow" charset="0"/>
                  <a:ea typeface="Arial Narrow" charset="0"/>
                  <a:cs typeface="Arial Narrow" charset="0"/>
                </a:rPr>
                <a:t>S</a:t>
              </a:r>
              <a:r>
                <a:rPr kumimoji="0" lang="pt-PT" altLang="pt-PT" sz="1200" b="1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ampling</a:t>
              </a: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sites</a:t>
              </a:r>
            </a:p>
          </p:txBody>
        </p:sp>
        <p:sp>
          <p:nvSpPr>
            <p:cNvPr id="457" name="Line 198"/>
            <p:cNvSpPr>
              <a:spLocks noChangeShapeType="1"/>
            </p:cNvSpPr>
            <p:nvPr/>
          </p:nvSpPr>
          <p:spPr bwMode="auto">
            <a:xfrm>
              <a:off x="4531716" y="995432"/>
              <a:ext cx="305735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58" name="Line 199"/>
            <p:cNvSpPr>
              <a:spLocks noChangeShapeType="1"/>
            </p:cNvSpPr>
            <p:nvPr/>
          </p:nvSpPr>
          <p:spPr bwMode="auto">
            <a:xfrm flipV="1">
              <a:off x="4531716" y="995432"/>
              <a:ext cx="0" cy="33359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59" name="Line 200"/>
            <p:cNvSpPr>
              <a:spLocks noChangeShapeType="1"/>
            </p:cNvSpPr>
            <p:nvPr/>
          </p:nvSpPr>
          <p:spPr bwMode="auto">
            <a:xfrm flipH="1">
              <a:off x="4531716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0" name="Line 201"/>
            <p:cNvSpPr>
              <a:spLocks noChangeShapeType="1"/>
            </p:cNvSpPr>
            <p:nvPr/>
          </p:nvSpPr>
          <p:spPr bwMode="auto">
            <a:xfrm flipH="1">
              <a:off x="4531716" y="396039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1" name="Line 202"/>
            <p:cNvSpPr>
              <a:spLocks noChangeShapeType="1"/>
            </p:cNvSpPr>
            <p:nvPr/>
          </p:nvSpPr>
          <p:spPr bwMode="auto">
            <a:xfrm flipH="1">
              <a:off x="4531716" y="359082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2" name="Line 203"/>
            <p:cNvSpPr>
              <a:spLocks noChangeShapeType="1"/>
            </p:cNvSpPr>
            <p:nvPr/>
          </p:nvSpPr>
          <p:spPr bwMode="auto">
            <a:xfrm flipH="1">
              <a:off x="4531716" y="321985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3" name="Line 204"/>
            <p:cNvSpPr>
              <a:spLocks noChangeShapeType="1"/>
            </p:cNvSpPr>
            <p:nvPr/>
          </p:nvSpPr>
          <p:spPr bwMode="auto">
            <a:xfrm flipH="1">
              <a:off x="4531716" y="284888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4" name="Line 205"/>
            <p:cNvSpPr>
              <a:spLocks noChangeShapeType="1"/>
            </p:cNvSpPr>
            <p:nvPr/>
          </p:nvSpPr>
          <p:spPr bwMode="auto">
            <a:xfrm flipH="1">
              <a:off x="4531716" y="247791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5" name="Line 207"/>
            <p:cNvSpPr>
              <a:spLocks noChangeShapeType="1"/>
            </p:cNvSpPr>
            <p:nvPr/>
          </p:nvSpPr>
          <p:spPr bwMode="auto">
            <a:xfrm flipH="1">
              <a:off x="4531716" y="210834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6" name="Line 208"/>
            <p:cNvSpPr>
              <a:spLocks noChangeShapeType="1"/>
            </p:cNvSpPr>
            <p:nvPr/>
          </p:nvSpPr>
          <p:spPr bwMode="auto">
            <a:xfrm flipH="1">
              <a:off x="4531716" y="173737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7" name="Line 209"/>
            <p:cNvSpPr>
              <a:spLocks noChangeShapeType="1"/>
            </p:cNvSpPr>
            <p:nvPr/>
          </p:nvSpPr>
          <p:spPr bwMode="auto">
            <a:xfrm flipH="1">
              <a:off x="4531716" y="136640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8" name="Line 210"/>
            <p:cNvSpPr>
              <a:spLocks noChangeShapeType="1"/>
            </p:cNvSpPr>
            <p:nvPr/>
          </p:nvSpPr>
          <p:spPr bwMode="auto">
            <a:xfrm flipH="1">
              <a:off x="4531716" y="99543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69" name="Rectangle 211"/>
            <p:cNvSpPr>
              <a:spLocks noChangeArrowheads="1"/>
            </p:cNvSpPr>
            <p:nvPr/>
          </p:nvSpPr>
          <p:spPr bwMode="auto">
            <a:xfrm>
              <a:off x="4408526" y="4264167"/>
              <a:ext cx="7053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470" name="Rectangle 212"/>
            <p:cNvSpPr>
              <a:spLocks noChangeArrowheads="1"/>
            </p:cNvSpPr>
            <p:nvPr/>
          </p:nvSpPr>
          <p:spPr bwMode="auto">
            <a:xfrm>
              <a:off x="4341331" y="389319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</a:t>
              </a:r>
            </a:p>
          </p:txBody>
        </p:sp>
        <p:sp>
          <p:nvSpPr>
            <p:cNvPr id="471" name="Rectangle 213"/>
            <p:cNvSpPr>
              <a:spLocks noChangeArrowheads="1"/>
            </p:cNvSpPr>
            <p:nvPr/>
          </p:nvSpPr>
          <p:spPr bwMode="auto">
            <a:xfrm>
              <a:off x="4341331" y="352222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</a:t>
              </a:r>
            </a:p>
          </p:txBody>
        </p:sp>
        <p:sp>
          <p:nvSpPr>
            <p:cNvPr id="472" name="Rectangle 214"/>
            <p:cNvSpPr>
              <a:spLocks noChangeArrowheads="1"/>
            </p:cNvSpPr>
            <p:nvPr/>
          </p:nvSpPr>
          <p:spPr bwMode="auto">
            <a:xfrm>
              <a:off x="4341331" y="315265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30</a:t>
              </a:r>
            </a:p>
          </p:txBody>
        </p:sp>
        <p:sp>
          <p:nvSpPr>
            <p:cNvPr id="473" name="Rectangle 215"/>
            <p:cNvSpPr>
              <a:spLocks noChangeArrowheads="1"/>
            </p:cNvSpPr>
            <p:nvPr/>
          </p:nvSpPr>
          <p:spPr bwMode="auto">
            <a:xfrm>
              <a:off x="4341331" y="278168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</a:t>
              </a:r>
            </a:p>
          </p:txBody>
        </p:sp>
        <p:sp>
          <p:nvSpPr>
            <p:cNvPr id="474" name="Rectangle 216"/>
            <p:cNvSpPr>
              <a:spLocks noChangeArrowheads="1"/>
            </p:cNvSpPr>
            <p:nvPr/>
          </p:nvSpPr>
          <p:spPr bwMode="auto">
            <a:xfrm>
              <a:off x="4341331" y="241071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50</a:t>
              </a:r>
            </a:p>
          </p:txBody>
        </p:sp>
        <p:sp>
          <p:nvSpPr>
            <p:cNvPr id="475" name="Rectangle 217"/>
            <p:cNvSpPr>
              <a:spLocks noChangeArrowheads="1"/>
            </p:cNvSpPr>
            <p:nvPr/>
          </p:nvSpPr>
          <p:spPr bwMode="auto">
            <a:xfrm>
              <a:off x="4341331" y="203974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</a:t>
              </a:r>
            </a:p>
          </p:txBody>
        </p:sp>
        <p:sp>
          <p:nvSpPr>
            <p:cNvPr id="476" name="Rectangle 218"/>
            <p:cNvSpPr>
              <a:spLocks noChangeArrowheads="1"/>
            </p:cNvSpPr>
            <p:nvPr/>
          </p:nvSpPr>
          <p:spPr bwMode="auto">
            <a:xfrm>
              <a:off x="4341331" y="167017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70</a:t>
              </a:r>
            </a:p>
          </p:txBody>
        </p:sp>
        <p:sp>
          <p:nvSpPr>
            <p:cNvPr id="477" name="Rectangle 219"/>
            <p:cNvSpPr>
              <a:spLocks noChangeArrowheads="1"/>
            </p:cNvSpPr>
            <p:nvPr/>
          </p:nvSpPr>
          <p:spPr bwMode="auto">
            <a:xfrm>
              <a:off x="4341331" y="129920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80</a:t>
              </a:r>
            </a:p>
          </p:txBody>
        </p:sp>
        <p:sp>
          <p:nvSpPr>
            <p:cNvPr id="478" name="Rectangle 220"/>
            <p:cNvSpPr>
              <a:spLocks noChangeArrowheads="1"/>
            </p:cNvSpPr>
            <p:nvPr/>
          </p:nvSpPr>
          <p:spPr bwMode="auto">
            <a:xfrm>
              <a:off x="4341331" y="92823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90</a:t>
              </a:r>
            </a:p>
          </p:txBody>
        </p:sp>
        <p:sp>
          <p:nvSpPr>
            <p:cNvPr id="479" name="Rectangle 221"/>
            <p:cNvSpPr>
              <a:spLocks noChangeArrowheads="1"/>
            </p:cNvSpPr>
            <p:nvPr/>
          </p:nvSpPr>
          <p:spPr bwMode="auto">
            <a:xfrm rot="16200000">
              <a:off x="3694760" y="2547965"/>
              <a:ext cx="10467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</a:t>
              </a:r>
              <a:r>
                <a:rPr lang="pt-PT" altLang="pt-PT" sz="1200" b="1" dirty="0" err="1">
                  <a:solidFill>
                    <a:srgbClr val="003300"/>
                  </a:solidFill>
                  <a:latin typeface="Arial Narrow" charset="0"/>
                  <a:ea typeface="Arial Narrow" charset="0"/>
                  <a:cs typeface="Arial Narrow" charset="0"/>
                </a:rPr>
                <a:t>M</a:t>
              </a:r>
              <a:r>
                <a:rPr kumimoji="0" lang="pt-PT" altLang="pt-PT" sz="1200" b="1" i="0" u="none" strike="noStrike" cap="none" normalizeH="0" baseline="0" dirty="0" err="1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acrophytes</a:t>
              </a: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(%)</a:t>
              </a:r>
            </a:p>
          </p:txBody>
        </p:sp>
        <p:sp>
          <p:nvSpPr>
            <p:cNvPr id="480" name="Line 222"/>
            <p:cNvSpPr>
              <a:spLocks noChangeShapeType="1"/>
            </p:cNvSpPr>
            <p:nvPr/>
          </p:nvSpPr>
          <p:spPr bwMode="auto">
            <a:xfrm flipV="1">
              <a:off x="7589068" y="995432"/>
              <a:ext cx="0" cy="33359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1" name="Line 223"/>
            <p:cNvSpPr>
              <a:spLocks noChangeShapeType="1"/>
            </p:cNvSpPr>
            <p:nvPr/>
          </p:nvSpPr>
          <p:spPr bwMode="auto">
            <a:xfrm>
              <a:off x="7566670" y="4331361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2" name="Line 224"/>
            <p:cNvSpPr>
              <a:spLocks noChangeShapeType="1"/>
            </p:cNvSpPr>
            <p:nvPr/>
          </p:nvSpPr>
          <p:spPr bwMode="auto">
            <a:xfrm>
              <a:off x="7566670" y="3960391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3" name="Line 225"/>
            <p:cNvSpPr>
              <a:spLocks noChangeShapeType="1"/>
            </p:cNvSpPr>
            <p:nvPr/>
          </p:nvSpPr>
          <p:spPr bwMode="auto">
            <a:xfrm>
              <a:off x="7566670" y="3590821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4" name="Line 226"/>
            <p:cNvSpPr>
              <a:spLocks noChangeShapeType="1"/>
            </p:cNvSpPr>
            <p:nvPr/>
          </p:nvSpPr>
          <p:spPr bwMode="auto">
            <a:xfrm>
              <a:off x="7566670" y="3219851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5" name="Line 227"/>
            <p:cNvSpPr>
              <a:spLocks noChangeShapeType="1"/>
            </p:cNvSpPr>
            <p:nvPr/>
          </p:nvSpPr>
          <p:spPr bwMode="auto">
            <a:xfrm>
              <a:off x="7566670" y="284888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6" name="Line 228"/>
            <p:cNvSpPr>
              <a:spLocks noChangeShapeType="1"/>
            </p:cNvSpPr>
            <p:nvPr/>
          </p:nvSpPr>
          <p:spPr bwMode="auto">
            <a:xfrm>
              <a:off x="7566670" y="247791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7" name="Line 229"/>
            <p:cNvSpPr>
              <a:spLocks noChangeShapeType="1"/>
            </p:cNvSpPr>
            <p:nvPr/>
          </p:nvSpPr>
          <p:spPr bwMode="auto">
            <a:xfrm>
              <a:off x="7566670" y="210834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8" name="Line 230"/>
            <p:cNvSpPr>
              <a:spLocks noChangeShapeType="1"/>
            </p:cNvSpPr>
            <p:nvPr/>
          </p:nvSpPr>
          <p:spPr bwMode="auto">
            <a:xfrm>
              <a:off x="7566670" y="173737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89" name="Line 231"/>
            <p:cNvSpPr>
              <a:spLocks noChangeShapeType="1"/>
            </p:cNvSpPr>
            <p:nvPr/>
          </p:nvSpPr>
          <p:spPr bwMode="auto">
            <a:xfrm>
              <a:off x="7566670" y="136640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90" name="Line 232"/>
            <p:cNvSpPr>
              <a:spLocks noChangeShapeType="1"/>
            </p:cNvSpPr>
            <p:nvPr/>
          </p:nvSpPr>
          <p:spPr bwMode="auto">
            <a:xfrm>
              <a:off x="7566670" y="995432"/>
              <a:ext cx="223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 sz="1200">
                <a:solidFill>
                  <a:srgbClr val="0033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91" name="Rectangle 233"/>
            <p:cNvSpPr>
              <a:spLocks noChangeArrowheads="1"/>
            </p:cNvSpPr>
            <p:nvPr/>
          </p:nvSpPr>
          <p:spPr bwMode="auto">
            <a:xfrm>
              <a:off x="7645063" y="4264167"/>
              <a:ext cx="7053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0</a:t>
              </a:r>
            </a:p>
          </p:txBody>
        </p:sp>
        <p:sp>
          <p:nvSpPr>
            <p:cNvPr id="492" name="Rectangle 234"/>
            <p:cNvSpPr>
              <a:spLocks noChangeArrowheads="1"/>
            </p:cNvSpPr>
            <p:nvPr/>
          </p:nvSpPr>
          <p:spPr bwMode="auto">
            <a:xfrm>
              <a:off x="7645063" y="389319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10</a:t>
              </a:r>
            </a:p>
          </p:txBody>
        </p:sp>
        <p:sp>
          <p:nvSpPr>
            <p:cNvPr id="493" name="Rectangle 235"/>
            <p:cNvSpPr>
              <a:spLocks noChangeArrowheads="1"/>
            </p:cNvSpPr>
            <p:nvPr/>
          </p:nvSpPr>
          <p:spPr bwMode="auto">
            <a:xfrm>
              <a:off x="7645063" y="352222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20</a:t>
              </a:r>
            </a:p>
          </p:txBody>
        </p:sp>
        <p:sp>
          <p:nvSpPr>
            <p:cNvPr id="494" name="Rectangle 236"/>
            <p:cNvSpPr>
              <a:spLocks noChangeArrowheads="1"/>
            </p:cNvSpPr>
            <p:nvPr/>
          </p:nvSpPr>
          <p:spPr bwMode="auto">
            <a:xfrm>
              <a:off x="7645063" y="315265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30</a:t>
              </a:r>
            </a:p>
          </p:txBody>
        </p:sp>
        <p:sp>
          <p:nvSpPr>
            <p:cNvPr id="495" name="Rectangle 237"/>
            <p:cNvSpPr>
              <a:spLocks noChangeArrowheads="1"/>
            </p:cNvSpPr>
            <p:nvPr/>
          </p:nvSpPr>
          <p:spPr bwMode="auto">
            <a:xfrm>
              <a:off x="7645063" y="278168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40</a:t>
              </a:r>
            </a:p>
          </p:txBody>
        </p:sp>
        <p:sp>
          <p:nvSpPr>
            <p:cNvPr id="496" name="Rectangle 238"/>
            <p:cNvSpPr>
              <a:spLocks noChangeArrowheads="1"/>
            </p:cNvSpPr>
            <p:nvPr/>
          </p:nvSpPr>
          <p:spPr bwMode="auto">
            <a:xfrm>
              <a:off x="7645063" y="241071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50</a:t>
              </a:r>
            </a:p>
          </p:txBody>
        </p:sp>
        <p:sp>
          <p:nvSpPr>
            <p:cNvPr id="497" name="Rectangle 239"/>
            <p:cNvSpPr>
              <a:spLocks noChangeArrowheads="1"/>
            </p:cNvSpPr>
            <p:nvPr/>
          </p:nvSpPr>
          <p:spPr bwMode="auto">
            <a:xfrm>
              <a:off x="7645063" y="203974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60</a:t>
              </a:r>
            </a:p>
          </p:txBody>
        </p:sp>
        <p:sp>
          <p:nvSpPr>
            <p:cNvPr id="498" name="Rectangle 240"/>
            <p:cNvSpPr>
              <a:spLocks noChangeArrowheads="1"/>
            </p:cNvSpPr>
            <p:nvPr/>
          </p:nvSpPr>
          <p:spPr bwMode="auto">
            <a:xfrm>
              <a:off x="7645063" y="167017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70</a:t>
              </a:r>
            </a:p>
          </p:txBody>
        </p:sp>
        <p:sp>
          <p:nvSpPr>
            <p:cNvPr id="499" name="Rectangle 241"/>
            <p:cNvSpPr>
              <a:spLocks noChangeArrowheads="1"/>
            </p:cNvSpPr>
            <p:nvPr/>
          </p:nvSpPr>
          <p:spPr bwMode="auto">
            <a:xfrm>
              <a:off x="7645063" y="129920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80</a:t>
              </a:r>
            </a:p>
          </p:txBody>
        </p:sp>
        <p:sp>
          <p:nvSpPr>
            <p:cNvPr id="500" name="Rectangle 242"/>
            <p:cNvSpPr>
              <a:spLocks noChangeArrowheads="1"/>
            </p:cNvSpPr>
            <p:nvPr/>
          </p:nvSpPr>
          <p:spPr bwMode="auto">
            <a:xfrm>
              <a:off x="7645063" y="928237"/>
              <a:ext cx="1410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1200" b="0" i="0" u="none" strike="noStrike" cap="none" normalizeH="0" baseline="0" dirty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90</a:t>
              </a:r>
            </a:p>
          </p:txBody>
        </p:sp>
        <p:sp>
          <p:nvSpPr>
            <p:cNvPr id="501" name="Rectangle 243"/>
            <p:cNvSpPr>
              <a:spLocks noChangeArrowheads="1"/>
            </p:cNvSpPr>
            <p:nvPr/>
          </p:nvSpPr>
          <p:spPr bwMode="auto">
            <a:xfrm rot="16200000">
              <a:off x="7589189" y="2553564"/>
              <a:ext cx="69410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1200" b="1" dirty="0" err="1">
                  <a:solidFill>
                    <a:srgbClr val="003300"/>
                  </a:solidFill>
                  <a:latin typeface="Arial Narrow" charset="0"/>
                  <a:ea typeface="Arial Narrow" charset="0"/>
                  <a:cs typeface="Arial Narrow" charset="0"/>
                </a:rPr>
                <a:t>C</a:t>
              </a:r>
              <a:r>
                <a:rPr kumimoji="0" lang="pt-PT" altLang="pt-PT" sz="1200" b="1" i="0" u="none" strike="noStrike" cap="none" normalizeH="0" baseline="0" dirty="0" err="1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anopy</a:t>
              </a: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(%)</a:t>
              </a:r>
            </a:p>
          </p:txBody>
        </p:sp>
      </p:grpSp>
      <p:sp>
        <p:nvSpPr>
          <p:cNvPr id="503" name="Rectangle 10"/>
          <p:cNvSpPr>
            <a:spLocks noChangeArrowheads="1"/>
          </p:cNvSpPr>
          <p:nvPr/>
        </p:nvSpPr>
        <p:spPr bwMode="auto">
          <a:xfrm>
            <a:off x="1904069" y="950590"/>
            <a:ext cx="2051844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1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Substrate composition</a:t>
            </a:r>
            <a:endParaRPr lang="en-GB" sz="1800" b="1" i="1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504" name="Rectangle 10"/>
          <p:cNvSpPr>
            <a:spLocks noChangeArrowheads="1"/>
          </p:cNvSpPr>
          <p:nvPr/>
        </p:nvSpPr>
        <p:spPr bwMode="auto">
          <a:xfrm>
            <a:off x="6013995" y="877019"/>
            <a:ext cx="2274662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1800" b="1" i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Macrophytes</a:t>
            </a:r>
            <a:r>
              <a:rPr lang="en-GB" sz="1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and canopy</a:t>
            </a:r>
            <a:endParaRPr lang="en-GB" sz="1800" b="1" i="1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41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503" grpId="0"/>
      <p:bldP spid="5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94323" y="109662"/>
            <a:ext cx="8163166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Flow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45" name="AutoShape 4"/>
          <p:cNvSpPr>
            <a:spLocks noChangeAspect="1" noChangeArrowheads="1" noTextEdit="1"/>
          </p:cNvSpPr>
          <p:nvPr/>
        </p:nvSpPr>
        <p:spPr bwMode="auto">
          <a:xfrm>
            <a:off x="703997" y="38504"/>
            <a:ext cx="4132876" cy="309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graphicFrame>
        <p:nvGraphicFramePr>
          <p:cNvPr id="156" name="Gráfico 1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9922926"/>
              </p:ext>
            </p:extLst>
          </p:nvPr>
        </p:nvGraphicFramePr>
        <p:xfrm>
          <a:off x="3896968" y="956173"/>
          <a:ext cx="5113376" cy="3807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1" name="Grupo 10"/>
          <p:cNvGrpSpPr/>
          <p:nvPr/>
        </p:nvGrpSpPr>
        <p:grpSpPr>
          <a:xfrm>
            <a:off x="435341" y="863123"/>
            <a:ext cx="3314286" cy="3689626"/>
            <a:chOff x="793974" y="126494"/>
            <a:chExt cx="2868353" cy="2891671"/>
          </a:xfrm>
        </p:grpSpPr>
        <p:sp>
          <p:nvSpPr>
            <p:cNvPr id="556" name="Rectangle 116"/>
            <p:cNvSpPr>
              <a:spLocks noChangeArrowheads="1"/>
            </p:cNvSpPr>
            <p:nvPr/>
          </p:nvSpPr>
          <p:spPr bwMode="auto">
            <a:xfrm>
              <a:off x="1967538" y="2833499"/>
              <a:ext cx="8928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altLang="pt-PT" sz="1200" b="1" dirty="0" err="1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rPr>
                <a:t>S</a:t>
              </a:r>
              <a:r>
                <a:rPr kumimoji="0" lang="pt-PT" altLang="pt-PT" sz="1200" b="1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ampling</a:t>
              </a:r>
              <a:r>
                <a:rPr kumimoji="0" lang="pt-PT" altLang="pt-PT" sz="12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 Narrow" charset="0"/>
                  <a:ea typeface="Arial Narrow" charset="0"/>
                  <a:cs typeface="Arial Narrow" charset="0"/>
                </a:rPr>
                <a:t> sites</a:t>
              </a:r>
            </a:p>
          </p:txBody>
        </p:sp>
        <p:grpSp>
          <p:nvGrpSpPr>
            <p:cNvPr id="9" name="Grupo 8"/>
            <p:cNvGrpSpPr/>
            <p:nvPr/>
          </p:nvGrpSpPr>
          <p:grpSpPr>
            <a:xfrm>
              <a:off x="793974" y="126494"/>
              <a:ext cx="2868353" cy="2734629"/>
              <a:chOff x="668597" y="82659"/>
              <a:chExt cx="3046748" cy="2912320"/>
            </a:xfrm>
          </p:grpSpPr>
          <p:sp>
            <p:nvSpPr>
              <p:cNvPr id="454" name="Line 14"/>
              <p:cNvSpPr>
                <a:spLocks noChangeShapeType="1"/>
              </p:cNvSpPr>
              <p:nvPr/>
            </p:nvSpPr>
            <p:spPr bwMode="auto">
              <a:xfrm flipV="1">
                <a:off x="1330993" y="2713172"/>
                <a:ext cx="0" cy="52986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55" name="Line 15"/>
              <p:cNvSpPr>
                <a:spLocks noChangeShapeType="1"/>
              </p:cNvSpPr>
              <p:nvPr/>
            </p:nvSpPr>
            <p:spPr bwMode="auto">
              <a:xfrm>
                <a:off x="1269177" y="2766158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56" name="Line 16"/>
              <p:cNvSpPr>
                <a:spLocks noChangeShapeType="1"/>
              </p:cNvSpPr>
              <p:nvPr/>
            </p:nvSpPr>
            <p:spPr bwMode="auto">
              <a:xfrm>
                <a:off x="1269177" y="2713172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57" name="Line 17"/>
              <p:cNvSpPr>
                <a:spLocks noChangeShapeType="1"/>
              </p:cNvSpPr>
              <p:nvPr/>
            </p:nvSpPr>
            <p:spPr bwMode="auto">
              <a:xfrm flipH="1">
                <a:off x="1330993" y="2766158"/>
                <a:ext cx="52986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58" name="Line 18"/>
              <p:cNvSpPr>
                <a:spLocks noChangeShapeType="1"/>
              </p:cNvSpPr>
              <p:nvPr/>
            </p:nvSpPr>
            <p:spPr bwMode="auto">
              <a:xfrm flipH="1">
                <a:off x="1330993" y="2713172"/>
                <a:ext cx="52986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59" name="Rectangle 19"/>
              <p:cNvSpPr>
                <a:spLocks noChangeArrowheads="1"/>
              </p:cNvSpPr>
              <p:nvPr/>
            </p:nvSpPr>
            <p:spPr bwMode="auto">
              <a:xfrm>
                <a:off x="1247099" y="2744081"/>
                <a:ext cx="158957" cy="17662"/>
              </a:xfrm>
              <a:prstGeom prst="rect">
                <a:avLst/>
              </a:prstGeom>
              <a:pattFill prst="pct30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60" name="Line 20"/>
              <p:cNvSpPr>
                <a:spLocks noChangeShapeType="1"/>
              </p:cNvSpPr>
              <p:nvPr/>
            </p:nvSpPr>
            <p:spPr bwMode="auto">
              <a:xfrm flipV="1">
                <a:off x="1542936" y="2669018"/>
                <a:ext cx="0" cy="9714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61" name="Line 21"/>
              <p:cNvSpPr>
                <a:spLocks noChangeShapeType="1"/>
              </p:cNvSpPr>
              <p:nvPr/>
            </p:nvSpPr>
            <p:spPr bwMode="auto">
              <a:xfrm>
                <a:off x="1481119" y="2766158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62" name="Line 22"/>
              <p:cNvSpPr>
                <a:spLocks noChangeShapeType="1"/>
              </p:cNvSpPr>
              <p:nvPr/>
            </p:nvSpPr>
            <p:spPr bwMode="auto">
              <a:xfrm>
                <a:off x="1481119" y="2669018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63" name="Line 23"/>
              <p:cNvSpPr>
                <a:spLocks noChangeShapeType="1"/>
              </p:cNvSpPr>
              <p:nvPr/>
            </p:nvSpPr>
            <p:spPr bwMode="auto">
              <a:xfrm flipH="1">
                <a:off x="1542936" y="2766158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64" name="Line 24"/>
              <p:cNvSpPr>
                <a:spLocks noChangeShapeType="1"/>
              </p:cNvSpPr>
              <p:nvPr/>
            </p:nvSpPr>
            <p:spPr bwMode="auto">
              <a:xfrm flipH="1">
                <a:off x="1542936" y="2669018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65" name="Rectangle 25"/>
              <p:cNvSpPr>
                <a:spLocks noChangeArrowheads="1"/>
              </p:cNvSpPr>
              <p:nvPr/>
            </p:nvSpPr>
            <p:spPr bwMode="auto">
              <a:xfrm>
                <a:off x="1459042" y="2717588"/>
                <a:ext cx="167788" cy="26493"/>
              </a:xfrm>
              <a:prstGeom prst="rect">
                <a:avLst/>
              </a:prstGeom>
              <a:pattFill prst="pct30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66" name="Line 26"/>
              <p:cNvSpPr>
                <a:spLocks noChangeShapeType="1"/>
              </p:cNvSpPr>
              <p:nvPr/>
            </p:nvSpPr>
            <p:spPr bwMode="auto">
              <a:xfrm flipV="1">
                <a:off x="1763709" y="2607201"/>
                <a:ext cx="0" cy="141295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67" name="Line 27"/>
              <p:cNvSpPr>
                <a:spLocks noChangeShapeType="1"/>
              </p:cNvSpPr>
              <p:nvPr/>
            </p:nvSpPr>
            <p:spPr bwMode="auto">
              <a:xfrm>
                <a:off x="1701892" y="2748496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68" name="Line 28"/>
              <p:cNvSpPr>
                <a:spLocks noChangeShapeType="1"/>
              </p:cNvSpPr>
              <p:nvPr/>
            </p:nvSpPr>
            <p:spPr bwMode="auto">
              <a:xfrm>
                <a:off x="1701892" y="2607201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69" name="Line 29"/>
              <p:cNvSpPr>
                <a:spLocks noChangeShapeType="1"/>
              </p:cNvSpPr>
              <p:nvPr/>
            </p:nvSpPr>
            <p:spPr bwMode="auto">
              <a:xfrm flipH="1">
                <a:off x="1763709" y="2748496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70" name="Line 30"/>
              <p:cNvSpPr>
                <a:spLocks noChangeShapeType="1"/>
              </p:cNvSpPr>
              <p:nvPr/>
            </p:nvSpPr>
            <p:spPr bwMode="auto">
              <a:xfrm flipH="1">
                <a:off x="1763709" y="2607201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71" name="Rectangle 31"/>
              <p:cNvSpPr>
                <a:spLocks noChangeArrowheads="1"/>
              </p:cNvSpPr>
              <p:nvPr/>
            </p:nvSpPr>
            <p:spPr bwMode="auto">
              <a:xfrm>
                <a:off x="1679815" y="2646940"/>
                <a:ext cx="167788" cy="88309"/>
              </a:xfrm>
              <a:prstGeom prst="rect">
                <a:avLst/>
              </a:prstGeom>
              <a:pattFill prst="pct30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72" name="Line 32"/>
              <p:cNvSpPr>
                <a:spLocks noChangeShapeType="1"/>
              </p:cNvSpPr>
              <p:nvPr/>
            </p:nvSpPr>
            <p:spPr bwMode="auto">
              <a:xfrm flipV="1">
                <a:off x="1975651" y="2482464"/>
                <a:ext cx="0" cy="274863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73" name="Line 33"/>
              <p:cNvSpPr>
                <a:spLocks noChangeShapeType="1"/>
              </p:cNvSpPr>
              <p:nvPr/>
            </p:nvSpPr>
            <p:spPr bwMode="auto">
              <a:xfrm>
                <a:off x="1913835" y="2757327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74" name="Line 34"/>
              <p:cNvSpPr>
                <a:spLocks noChangeShapeType="1"/>
              </p:cNvSpPr>
              <p:nvPr/>
            </p:nvSpPr>
            <p:spPr bwMode="auto">
              <a:xfrm>
                <a:off x="1913835" y="2482464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75" name="Line 35"/>
              <p:cNvSpPr>
                <a:spLocks noChangeShapeType="1"/>
              </p:cNvSpPr>
              <p:nvPr/>
            </p:nvSpPr>
            <p:spPr bwMode="auto">
              <a:xfrm flipH="1">
                <a:off x="1975651" y="2757327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76" name="Line 36"/>
              <p:cNvSpPr>
                <a:spLocks noChangeShapeType="1"/>
              </p:cNvSpPr>
              <p:nvPr/>
            </p:nvSpPr>
            <p:spPr bwMode="auto">
              <a:xfrm flipH="1">
                <a:off x="1975651" y="2482464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77" name="Rectangle 37"/>
              <p:cNvSpPr>
                <a:spLocks noChangeArrowheads="1"/>
              </p:cNvSpPr>
              <p:nvPr/>
            </p:nvSpPr>
            <p:spPr bwMode="auto">
              <a:xfrm>
                <a:off x="1891757" y="2585124"/>
                <a:ext cx="167788" cy="97140"/>
              </a:xfrm>
              <a:prstGeom prst="rect">
                <a:avLst/>
              </a:prstGeom>
              <a:pattFill prst="pct30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78" name="Line 38"/>
              <p:cNvSpPr>
                <a:spLocks noChangeShapeType="1"/>
              </p:cNvSpPr>
              <p:nvPr/>
            </p:nvSpPr>
            <p:spPr bwMode="auto">
              <a:xfrm flipV="1">
                <a:off x="2196424" y="2244029"/>
                <a:ext cx="0" cy="504467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79" name="Line 39"/>
              <p:cNvSpPr>
                <a:spLocks noChangeShapeType="1"/>
              </p:cNvSpPr>
              <p:nvPr/>
            </p:nvSpPr>
            <p:spPr bwMode="auto">
              <a:xfrm>
                <a:off x="2134608" y="2748496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80" name="Line 40"/>
              <p:cNvSpPr>
                <a:spLocks noChangeShapeType="1"/>
              </p:cNvSpPr>
              <p:nvPr/>
            </p:nvSpPr>
            <p:spPr bwMode="auto">
              <a:xfrm>
                <a:off x="2134608" y="2244029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81" name="Line 41"/>
              <p:cNvSpPr>
                <a:spLocks noChangeShapeType="1"/>
              </p:cNvSpPr>
              <p:nvPr/>
            </p:nvSpPr>
            <p:spPr bwMode="auto">
              <a:xfrm flipH="1">
                <a:off x="2196424" y="2748496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82" name="Line 42"/>
              <p:cNvSpPr>
                <a:spLocks noChangeShapeType="1"/>
              </p:cNvSpPr>
              <p:nvPr/>
            </p:nvSpPr>
            <p:spPr bwMode="auto">
              <a:xfrm flipH="1">
                <a:off x="2196424" y="2244029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83" name="Rectangle 43"/>
              <p:cNvSpPr>
                <a:spLocks noChangeArrowheads="1"/>
              </p:cNvSpPr>
              <p:nvPr/>
            </p:nvSpPr>
            <p:spPr bwMode="auto">
              <a:xfrm>
                <a:off x="2112531" y="2478049"/>
                <a:ext cx="167788" cy="195384"/>
              </a:xfrm>
              <a:prstGeom prst="rect">
                <a:avLst/>
              </a:prstGeom>
              <a:pattFill prst="pct30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84" name="Line 44"/>
              <p:cNvSpPr>
                <a:spLocks noChangeShapeType="1"/>
              </p:cNvSpPr>
              <p:nvPr/>
            </p:nvSpPr>
            <p:spPr bwMode="auto">
              <a:xfrm flipV="1">
                <a:off x="2417198" y="1942674"/>
                <a:ext cx="0" cy="761668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85" name="Line 45"/>
              <p:cNvSpPr>
                <a:spLocks noChangeShapeType="1"/>
              </p:cNvSpPr>
              <p:nvPr/>
            </p:nvSpPr>
            <p:spPr bwMode="auto">
              <a:xfrm>
                <a:off x="2355381" y="2704341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86" name="Line 46"/>
              <p:cNvSpPr>
                <a:spLocks noChangeShapeType="1"/>
              </p:cNvSpPr>
              <p:nvPr/>
            </p:nvSpPr>
            <p:spPr bwMode="auto">
              <a:xfrm>
                <a:off x="2355381" y="1942674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87" name="Line 47"/>
              <p:cNvSpPr>
                <a:spLocks noChangeShapeType="1"/>
              </p:cNvSpPr>
              <p:nvPr/>
            </p:nvSpPr>
            <p:spPr bwMode="auto">
              <a:xfrm flipH="1">
                <a:off x="2417198" y="2704341"/>
                <a:ext cx="52986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88" name="Line 48"/>
              <p:cNvSpPr>
                <a:spLocks noChangeShapeType="1"/>
              </p:cNvSpPr>
              <p:nvPr/>
            </p:nvSpPr>
            <p:spPr bwMode="auto">
              <a:xfrm flipH="1">
                <a:off x="2417198" y="1942674"/>
                <a:ext cx="52986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89" name="Rectangle 49"/>
              <p:cNvSpPr>
                <a:spLocks noChangeArrowheads="1"/>
              </p:cNvSpPr>
              <p:nvPr/>
            </p:nvSpPr>
            <p:spPr bwMode="auto">
              <a:xfrm>
                <a:off x="2333304" y="2292599"/>
                <a:ext cx="158957" cy="345510"/>
              </a:xfrm>
              <a:prstGeom prst="rect">
                <a:avLst/>
              </a:prstGeom>
              <a:pattFill prst="pct30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90" name="Line 50"/>
              <p:cNvSpPr>
                <a:spLocks noChangeShapeType="1"/>
              </p:cNvSpPr>
              <p:nvPr/>
            </p:nvSpPr>
            <p:spPr bwMode="auto">
              <a:xfrm flipV="1">
                <a:off x="2629140" y="1810210"/>
                <a:ext cx="0" cy="867639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91" name="Line 51"/>
              <p:cNvSpPr>
                <a:spLocks noChangeShapeType="1"/>
              </p:cNvSpPr>
              <p:nvPr/>
            </p:nvSpPr>
            <p:spPr bwMode="auto">
              <a:xfrm>
                <a:off x="2567324" y="2677849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92" name="Line 52"/>
              <p:cNvSpPr>
                <a:spLocks noChangeShapeType="1"/>
              </p:cNvSpPr>
              <p:nvPr/>
            </p:nvSpPr>
            <p:spPr bwMode="auto">
              <a:xfrm>
                <a:off x="2567324" y="1810210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93" name="Line 53"/>
              <p:cNvSpPr>
                <a:spLocks noChangeShapeType="1"/>
              </p:cNvSpPr>
              <p:nvPr/>
            </p:nvSpPr>
            <p:spPr bwMode="auto">
              <a:xfrm flipH="1">
                <a:off x="2629140" y="2677849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94" name="Line 54"/>
              <p:cNvSpPr>
                <a:spLocks noChangeShapeType="1"/>
              </p:cNvSpPr>
              <p:nvPr/>
            </p:nvSpPr>
            <p:spPr bwMode="auto">
              <a:xfrm flipH="1">
                <a:off x="2629140" y="1810210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95" name="Rectangle 55"/>
              <p:cNvSpPr>
                <a:spLocks noChangeArrowheads="1"/>
              </p:cNvSpPr>
              <p:nvPr/>
            </p:nvSpPr>
            <p:spPr bwMode="auto">
              <a:xfrm>
                <a:off x="2545246" y="2123708"/>
                <a:ext cx="167788" cy="416158"/>
              </a:xfrm>
              <a:prstGeom prst="rect">
                <a:avLst/>
              </a:prstGeom>
              <a:pattFill prst="pct30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96" name="Line 56"/>
              <p:cNvSpPr>
                <a:spLocks noChangeShapeType="1"/>
              </p:cNvSpPr>
              <p:nvPr/>
            </p:nvSpPr>
            <p:spPr bwMode="auto">
              <a:xfrm flipV="1">
                <a:off x="2849913" y="1614825"/>
                <a:ext cx="0" cy="1063023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97" name="Line 57"/>
              <p:cNvSpPr>
                <a:spLocks noChangeShapeType="1"/>
              </p:cNvSpPr>
              <p:nvPr/>
            </p:nvSpPr>
            <p:spPr bwMode="auto">
              <a:xfrm>
                <a:off x="2788097" y="2677849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98" name="Line 58"/>
              <p:cNvSpPr>
                <a:spLocks noChangeShapeType="1"/>
              </p:cNvSpPr>
              <p:nvPr/>
            </p:nvSpPr>
            <p:spPr bwMode="auto">
              <a:xfrm>
                <a:off x="2788097" y="1614825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499" name="Line 59"/>
              <p:cNvSpPr>
                <a:spLocks noChangeShapeType="1"/>
              </p:cNvSpPr>
              <p:nvPr/>
            </p:nvSpPr>
            <p:spPr bwMode="auto">
              <a:xfrm flipH="1">
                <a:off x="2849913" y="2677849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00" name="Line 60"/>
              <p:cNvSpPr>
                <a:spLocks noChangeShapeType="1"/>
              </p:cNvSpPr>
              <p:nvPr/>
            </p:nvSpPr>
            <p:spPr bwMode="auto">
              <a:xfrm flipH="1">
                <a:off x="2849913" y="1614825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01" name="Rectangle 61"/>
              <p:cNvSpPr>
                <a:spLocks noChangeArrowheads="1"/>
              </p:cNvSpPr>
              <p:nvPr/>
            </p:nvSpPr>
            <p:spPr bwMode="auto">
              <a:xfrm>
                <a:off x="2766020" y="2150201"/>
                <a:ext cx="167788" cy="398496"/>
              </a:xfrm>
              <a:prstGeom prst="rect">
                <a:avLst/>
              </a:prstGeom>
              <a:pattFill prst="pct30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02" name="Line 62"/>
              <p:cNvSpPr>
                <a:spLocks noChangeShapeType="1"/>
              </p:cNvSpPr>
              <p:nvPr/>
            </p:nvSpPr>
            <p:spPr bwMode="auto">
              <a:xfrm flipV="1">
                <a:off x="3061856" y="1225160"/>
                <a:ext cx="0" cy="147035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03" name="Line 63"/>
              <p:cNvSpPr>
                <a:spLocks noChangeShapeType="1"/>
              </p:cNvSpPr>
              <p:nvPr/>
            </p:nvSpPr>
            <p:spPr bwMode="auto">
              <a:xfrm>
                <a:off x="3000039" y="2695511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04" name="Line 64"/>
              <p:cNvSpPr>
                <a:spLocks noChangeShapeType="1"/>
              </p:cNvSpPr>
              <p:nvPr/>
            </p:nvSpPr>
            <p:spPr bwMode="auto">
              <a:xfrm>
                <a:off x="3000039" y="1225160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05" name="Line 65"/>
              <p:cNvSpPr>
                <a:spLocks noChangeShapeType="1"/>
              </p:cNvSpPr>
              <p:nvPr/>
            </p:nvSpPr>
            <p:spPr bwMode="auto">
              <a:xfrm flipH="1">
                <a:off x="3061856" y="2695511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06" name="Line 66"/>
              <p:cNvSpPr>
                <a:spLocks noChangeShapeType="1"/>
              </p:cNvSpPr>
              <p:nvPr/>
            </p:nvSpPr>
            <p:spPr bwMode="auto">
              <a:xfrm flipH="1">
                <a:off x="3061856" y="1225160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07" name="Rectangle 67"/>
              <p:cNvSpPr>
                <a:spLocks noChangeArrowheads="1"/>
              </p:cNvSpPr>
              <p:nvPr/>
            </p:nvSpPr>
            <p:spPr bwMode="auto">
              <a:xfrm>
                <a:off x="2977962" y="1920596"/>
                <a:ext cx="167788" cy="610438"/>
              </a:xfrm>
              <a:prstGeom prst="rect">
                <a:avLst/>
              </a:prstGeom>
              <a:pattFill prst="pct30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08" name="Line 68"/>
              <p:cNvSpPr>
                <a:spLocks noChangeShapeType="1"/>
              </p:cNvSpPr>
              <p:nvPr/>
            </p:nvSpPr>
            <p:spPr bwMode="auto">
              <a:xfrm flipV="1">
                <a:off x="3282629" y="950298"/>
                <a:ext cx="0" cy="1452688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09" name="Line 69"/>
              <p:cNvSpPr>
                <a:spLocks noChangeShapeType="1"/>
              </p:cNvSpPr>
              <p:nvPr/>
            </p:nvSpPr>
            <p:spPr bwMode="auto">
              <a:xfrm>
                <a:off x="3220813" y="2402986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10" name="Line 70"/>
              <p:cNvSpPr>
                <a:spLocks noChangeShapeType="1"/>
              </p:cNvSpPr>
              <p:nvPr/>
            </p:nvSpPr>
            <p:spPr bwMode="auto">
              <a:xfrm>
                <a:off x="3220813" y="950298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11" name="Line 71"/>
              <p:cNvSpPr>
                <a:spLocks noChangeShapeType="1"/>
              </p:cNvSpPr>
              <p:nvPr/>
            </p:nvSpPr>
            <p:spPr bwMode="auto">
              <a:xfrm flipH="1">
                <a:off x="3282629" y="2402986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12" name="Line 72"/>
              <p:cNvSpPr>
                <a:spLocks noChangeShapeType="1"/>
              </p:cNvSpPr>
              <p:nvPr/>
            </p:nvSpPr>
            <p:spPr bwMode="auto">
              <a:xfrm flipH="1">
                <a:off x="3282629" y="950298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13" name="Rectangle 73"/>
              <p:cNvSpPr>
                <a:spLocks noChangeArrowheads="1"/>
              </p:cNvSpPr>
              <p:nvPr/>
            </p:nvSpPr>
            <p:spPr bwMode="auto">
              <a:xfrm>
                <a:off x="3198735" y="1477946"/>
                <a:ext cx="167788" cy="752837"/>
              </a:xfrm>
              <a:prstGeom prst="rect">
                <a:avLst/>
              </a:prstGeom>
              <a:pattFill prst="pct30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14" name="Line 74"/>
              <p:cNvSpPr>
                <a:spLocks noChangeShapeType="1"/>
              </p:cNvSpPr>
              <p:nvPr/>
            </p:nvSpPr>
            <p:spPr bwMode="auto">
              <a:xfrm flipV="1">
                <a:off x="3494571" y="392845"/>
                <a:ext cx="0" cy="2116112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15" name="Line 75"/>
              <p:cNvSpPr>
                <a:spLocks noChangeShapeType="1"/>
              </p:cNvSpPr>
              <p:nvPr/>
            </p:nvSpPr>
            <p:spPr bwMode="auto">
              <a:xfrm>
                <a:off x="3441586" y="2508957"/>
                <a:ext cx="52986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16" name="Line 76"/>
              <p:cNvSpPr>
                <a:spLocks noChangeShapeType="1"/>
              </p:cNvSpPr>
              <p:nvPr/>
            </p:nvSpPr>
            <p:spPr bwMode="auto">
              <a:xfrm>
                <a:off x="3441586" y="392845"/>
                <a:ext cx="52986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17" name="Line 77"/>
              <p:cNvSpPr>
                <a:spLocks noChangeShapeType="1"/>
              </p:cNvSpPr>
              <p:nvPr/>
            </p:nvSpPr>
            <p:spPr bwMode="auto">
              <a:xfrm flipH="1">
                <a:off x="3494571" y="2508957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18" name="Line 78"/>
              <p:cNvSpPr>
                <a:spLocks noChangeShapeType="1"/>
              </p:cNvSpPr>
              <p:nvPr/>
            </p:nvSpPr>
            <p:spPr bwMode="auto">
              <a:xfrm flipH="1">
                <a:off x="3494571" y="392845"/>
                <a:ext cx="61817" cy="0"/>
              </a:xfrm>
              <a:prstGeom prst="line">
                <a:avLst/>
              </a:prstGeom>
              <a:noFill/>
              <a:ln w="12700">
                <a:solidFill>
                  <a:srgbClr val="00808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19" name="Rectangle 79"/>
              <p:cNvSpPr>
                <a:spLocks noChangeArrowheads="1"/>
              </p:cNvSpPr>
              <p:nvPr/>
            </p:nvSpPr>
            <p:spPr bwMode="auto">
              <a:xfrm>
                <a:off x="3419508" y="1211914"/>
                <a:ext cx="158957" cy="548622"/>
              </a:xfrm>
              <a:prstGeom prst="rect">
                <a:avLst/>
              </a:prstGeom>
              <a:pattFill prst="pct30">
                <a:fgClr>
                  <a:srgbClr val="008080"/>
                </a:fgClr>
                <a:bgClr>
                  <a:srgbClr val="FFFF87"/>
                </a:bgClr>
              </a:pattFill>
              <a:ln w="12700">
                <a:solidFill>
                  <a:srgbClr val="0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20" name="Oval 80"/>
              <p:cNvSpPr>
                <a:spLocks noChangeArrowheads="1"/>
              </p:cNvSpPr>
              <p:nvPr/>
            </p:nvSpPr>
            <p:spPr bwMode="auto">
              <a:xfrm>
                <a:off x="1304500" y="2739665"/>
                <a:ext cx="61817" cy="61817"/>
              </a:xfrm>
              <a:prstGeom prst="ellipse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21" name="Oval 81"/>
              <p:cNvSpPr>
                <a:spLocks noChangeArrowheads="1"/>
              </p:cNvSpPr>
              <p:nvPr/>
            </p:nvSpPr>
            <p:spPr bwMode="auto">
              <a:xfrm>
                <a:off x="1516443" y="2704341"/>
                <a:ext cx="61817" cy="61817"/>
              </a:xfrm>
              <a:prstGeom prst="ellipse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22" name="Oval 82"/>
              <p:cNvSpPr>
                <a:spLocks noChangeArrowheads="1"/>
              </p:cNvSpPr>
              <p:nvPr/>
            </p:nvSpPr>
            <p:spPr bwMode="auto">
              <a:xfrm>
                <a:off x="1737216" y="2695511"/>
                <a:ext cx="61817" cy="61817"/>
              </a:xfrm>
              <a:prstGeom prst="ellipse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23" name="Oval 83"/>
              <p:cNvSpPr>
                <a:spLocks noChangeArrowheads="1"/>
              </p:cNvSpPr>
              <p:nvPr/>
            </p:nvSpPr>
            <p:spPr bwMode="auto">
              <a:xfrm>
                <a:off x="1949158" y="2607201"/>
                <a:ext cx="61817" cy="61817"/>
              </a:xfrm>
              <a:prstGeom prst="ellipse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24" name="Oval 84"/>
              <p:cNvSpPr>
                <a:spLocks noChangeArrowheads="1"/>
              </p:cNvSpPr>
              <p:nvPr/>
            </p:nvSpPr>
            <p:spPr bwMode="auto">
              <a:xfrm>
                <a:off x="2169932" y="2544281"/>
                <a:ext cx="61817" cy="62920"/>
              </a:xfrm>
              <a:prstGeom prst="ellipse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25" name="Oval 85"/>
              <p:cNvSpPr>
                <a:spLocks noChangeArrowheads="1"/>
              </p:cNvSpPr>
              <p:nvPr/>
            </p:nvSpPr>
            <p:spPr bwMode="auto">
              <a:xfrm>
                <a:off x="2390705" y="2438310"/>
                <a:ext cx="61817" cy="61817"/>
              </a:xfrm>
              <a:prstGeom prst="ellipse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26" name="Oval 86"/>
              <p:cNvSpPr>
                <a:spLocks noChangeArrowheads="1"/>
              </p:cNvSpPr>
              <p:nvPr/>
            </p:nvSpPr>
            <p:spPr bwMode="auto">
              <a:xfrm>
                <a:off x="2602647" y="2350000"/>
                <a:ext cx="61817" cy="61817"/>
              </a:xfrm>
              <a:prstGeom prst="ellipse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27" name="Oval 87"/>
              <p:cNvSpPr>
                <a:spLocks noChangeArrowheads="1"/>
              </p:cNvSpPr>
              <p:nvPr/>
            </p:nvSpPr>
            <p:spPr bwMode="auto">
              <a:xfrm>
                <a:off x="2823421" y="2323508"/>
                <a:ext cx="61817" cy="61817"/>
              </a:xfrm>
              <a:prstGeom prst="ellipse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28" name="Oval 88"/>
              <p:cNvSpPr>
                <a:spLocks noChangeArrowheads="1"/>
              </p:cNvSpPr>
              <p:nvPr/>
            </p:nvSpPr>
            <p:spPr bwMode="auto">
              <a:xfrm>
                <a:off x="3035363" y="2030983"/>
                <a:ext cx="61817" cy="61817"/>
              </a:xfrm>
              <a:prstGeom prst="ellipse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29" name="Oval 89"/>
              <p:cNvSpPr>
                <a:spLocks noChangeArrowheads="1"/>
              </p:cNvSpPr>
              <p:nvPr/>
            </p:nvSpPr>
            <p:spPr bwMode="auto">
              <a:xfrm>
                <a:off x="3256136" y="1960335"/>
                <a:ext cx="61817" cy="61817"/>
              </a:xfrm>
              <a:prstGeom prst="ellipse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30" name="Oval 90"/>
              <p:cNvSpPr>
                <a:spLocks noChangeArrowheads="1"/>
              </p:cNvSpPr>
              <p:nvPr/>
            </p:nvSpPr>
            <p:spPr bwMode="auto">
              <a:xfrm>
                <a:off x="3468079" y="1366455"/>
                <a:ext cx="61817" cy="62920"/>
              </a:xfrm>
              <a:prstGeom prst="ellipse">
                <a:avLst/>
              </a:prstGeom>
              <a:solidFill>
                <a:srgbClr val="008080"/>
              </a:solidFill>
              <a:ln w="0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31" name="Line 91"/>
              <p:cNvSpPr>
                <a:spLocks noChangeShapeType="1"/>
              </p:cNvSpPr>
              <p:nvPr/>
            </p:nvSpPr>
            <p:spPr bwMode="auto">
              <a:xfrm>
                <a:off x="1110220" y="2766158"/>
                <a:ext cx="26051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32" name="Line 92"/>
              <p:cNvSpPr>
                <a:spLocks noChangeShapeType="1"/>
              </p:cNvSpPr>
              <p:nvPr/>
            </p:nvSpPr>
            <p:spPr bwMode="auto">
              <a:xfrm>
                <a:off x="900000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33" name="Line 93"/>
              <p:cNvSpPr>
                <a:spLocks noChangeShapeType="1"/>
              </p:cNvSpPr>
              <p:nvPr/>
            </p:nvSpPr>
            <p:spPr bwMode="auto">
              <a:xfrm>
                <a:off x="1330993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34" name="Line 94"/>
              <p:cNvSpPr>
                <a:spLocks noChangeShapeType="1"/>
              </p:cNvSpPr>
              <p:nvPr/>
            </p:nvSpPr>
            <p:spPr bwMode="auto">
              <a:xfrm>
                <a:off x="1542936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35" name="Line 95"/>
              <p:cNvSpPr>
                <a:spLocks noChangeShapeType="1"/>
              </p:cNvSpPr>
              <p:nvPr/>
            </p:nvSpPr>
            <p:spPr bwMode="auto">
              <a:xfrm>
                <a:off x="1763709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36" name="Line 96"/>
              <p:cNvSpPr>
                <a:spLocks noChangeShapeType="1"/>
              </p:cNvSpPr>
              <p:nvPr/>
            </p:nvSpPr>
            <p:spPr bwMode="auto">
              <a:xfrm>
                <a:off x="1975651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37" name="Line 97"/>
              <p:cNvSpPr>
                <a:spLocks noChangeShapeType="1"/>
              </p:cNvSpPr>
              <p:nvPr/>
            </p:nvSpPr>
            <p:spPr bwMode="auto">
              <a:xfrm>
                <a:off x="2196424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38" name="Line 98"/>
              <p:cNvSpPr>
                <a:spLocks noChangeShapeType="1"/>
              </p:cNvSpPr>
              <p:nvPr/>
            </p:nvSpPr>
            <p:spPr bwMode="auto">
              <a:xfrm>
                <a:off x="2417198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39" name="Line 99"/>
              <p:cNvSpPr>
                <a:spLocks noChangeShapeType="1"/>
              </p:cNvSpPr>
              <p:nvPr/>
            </p:nvSpPr>
            <p:spPr bwMode="auto">
              <a:xfrm>
                <a:off x="2629140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40" name="Line 100"/>
              <p:cNvSpPr>
                <a:spLocks noChangeShapeType="1"/>
              </p:cNvSpPr>
              <p:nvPr/>
            </p:nvSpPr>
            <p:spPr bwMode="auto">
              <a:xfrm>
                <a:off x="2849913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41" name="Line 101"/>
              <p:cNvSpPr>
                <a:spLocks noChangeShapeType="1"/>
              </p:cNvSpPr>
              <p:nvPr/>
            </p:nvSpPr>
            <p:spPr bwMode="auto">
              <a:xfrm>
                <a:off x="3061856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42" name="Line 102"/>
              <p:cNvSpPr>
                <a:spLocks noChangeShapeType="1"/>
              </p:cNvSpPr>
              <p:nvPr/>
            </p:nvSpPr>
            <p:spPr bwMode="auto">
              <a:xfrm>
                <a:off x="3282629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43" name="Line 103"/>
              <p:cNvSpPr>
                <a:spLocks noChangeShapeType="1"/>
              </p:cNvSpPr>
              <p:nvPr/>
            </p:nvSpPr>
            <p:spPr bwMode="auto">
              <a:xfrm>
                <a:off x="3494571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44" name="Line 104"/>
              <p:cNvSpPr>
                <a:spLocks noChangeShapeType="1"/>
              </p:cNvSpPr>
              <p:nvPr/>
            </p:nvSpPr>
            <p:spPr bwMode="auto">
              <a:xfrm>
                <a:off x="3715345" y="2748496"/>
                <a:ext cx="0" cy="1766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45" name="Rectangle 105"/>
              <p:cNvSpPr>
                <a:spLocks noChangeArrowheads="1"/>
              </p:cNvSpPr>
              <p:nvPr/>
            </p:nvSpPr>
            <p:spPr bwMode="auto">
              <a:xfrm>
                <a:off x="1295669" y="2810313"/>
                <a:ext cx="9137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A</a:t>
                </a:r>
              </a:p>
            </p:txBody>
          </p:sp>
          <p:sp>
            <p:nvSpPr>
              <p:cNvPr id="546" name="Rectangle 106"/>
              <p:cNvSpPr>
                <a:spLocks noChangeArrowheads="1"/>
              </p:cNvSpPr>
              <p:nvPr/>
            </p:nvSpPr>
            <p:spPr bwMode="auto">
              <a:xfrm>
                <a:off x="1516443" y="2810313"/>
                <a:ext cx="9137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B</a:t>
                </a:r>
              </a:p>
            </p:txBody>
          </p:sp>
          <p:sp>
            <p:nvSpPr>
              <p:cNvPr id="547" name="Rectangle 107"/>
              <p:cNvSpPr>
                <a:spLocks noChangeArrowheads="1"/>
              </p:cNvSpPr>
              <p:nvPr/>
            </p:nvSpPr>
            <p:spPr bwMode="auto">
              <a:xfrm>
                <a:off x="1728385" y="2810313"/>
                <a:ext cx="9137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D</a:t>
                </a:r>
              </a:p>
            </p:txBody>
          </p:sp>
          <p:sp>
            <p:nvSpPr>
              <p:cNvPr id="548" name="Rectangle 108"/>
              <p:cNvSpPr>
                <a:spLocks noChangeArrowheads="1"/>
              </p:cNvSpPr>
              <p:nvPr/>
            </p:nvSpPr>
            <p:spPr bwMode="auto">
              <a:xfrm>
                <a:off x="1949158" y="2810313"/>
                <a:ext cx="849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E</a:t>
                </a:r>
              </a:p>
            </p:txBody>
          </p:sp>
          <p:sp>
            <p:nvSpPr>
              <p:cNvPr id="549" name="Rectangle 109"/>
              <p:cNvSpPr>
                <a:spLocks noChangeArrowheads="1"/>
              </p:cNvSpPr>
              <p:nvPr/>
            </p:nvSpPr>
            <p:spPr bwMode="auto">
              <a:xfrm>
                <a:off x="2161101" y="2810313"/>
                <a:ext cx="9778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G</a:t>
                </a:r>
              </a:p>
            </p:txBody>
          </p:sp>
          <p:sp>
            <p:nvSpPr>
              <p:cNvPr id="550" name="Rectangle 110"/>
              <p:cNvSpPr>
                <a:spLocks noChangeArrowheads="1"/>
              </p:cNvSpPr>
              <p:nvPr/>
            </p:nvSpPr>
            <p:spPr bwMode="auto">
              <a:xfrm>
                <a:off x="2381874" y="2810313"/>
                <a:ext cx="9137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H</a:t>
                </a:r>
              </a:p>
            </p:txBody>
          </p:sp>
          <p:sp>
            <p:nvSpPr>
              <p:cNvPr id="551" name="Rectangle 111"/>
              <p:cNvSpPr>
                <a:spLocks noChangeArrowheads="1"/>
              </p:cNvSpPr>
              <p:nvPr/>
            </p:nvSpPr>
            <p:spPr bwMode="auto">
              <a:xfrm>
                <a:off x="2611478" y="2810313"/>
                <a:ext cx="7053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J</a:t>
                </a:r>
              </a:p>
            </p:txBody>
          </p:sp>
          <p:sp>
            <p:nvSpPr>
              <p:cNvPr id="552" name="Rectangle 112"/>
              <p:cNvSpPr>
                <a:spLocks noChangeArrowheads="1"/>
              </p:cNvSpPr>
              <p:nvPr/>
            </p:nvSpPr>
            <p:spPr bwMode="auto">
              <a:xfrm>
                <a:off x="2814590" y="2810313"/>
                <a:ext cx="9137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K</a:t>
                </a:r>
              </a:p>
            </p:txBody>
          </p:sp>
          <p:sp>
            <p:nvSpPr>
              <p:cNvPr id="553" name="Rectangle 113"/>
              <p:cNvSpPr>
                <a:spLocks noChangeArrowheads="1"/>
              </p:cNvSpPr>
              <p:nvPr/>
            </p:nvSpPr>
            <p:spPr bwMode="auto">
              <a:xfrm>
                <a:off x="3035363" y="2810313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L</a:t>
                </a:r>
              </a:p>
            </p:txBody>
          </p:sp>
          <p:sp>
            <p:nvSpPr>
              <p:cNvPr id="554" name="Rectangle 114"/>
              <p:cNvSpPr>
                <a:spLocks noChangeArrowheads="1"/>
              </p:cNvSpPr>
              <p:nvPr/>
            </p:nvSpPr>
            <p:spPr bwMode="auto">
              <a:xfrm>
                <a:off x="3238474" y="2810313"/>
                <a:ext cx="10579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</a:t>
                </a:r>
              </a:p>
            </p:txBody>
          </p:sp>
          <p:sp>
            <p:nvSpPr>
              <p:cNvPr id="555" name="Rectangle 115"/>
              <p:cNvSpPr>
                <a:spLocks noChangeArrowheads="1"/>
              </p:cNvSpPr>
              <p:nvPr/>
            </p:nvSpPr>
            <p:spPr bwMode="auto">
              <a:xfrm>
                <a:off x="3468079" y="2810313"/>
                <a:ext cx="9137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N</a:t>
                </a:r>
              </a:p>
            </p:txBody>
          </p:sp>
          <p:sp>
            <p:nvSpPr>
              <p:cNvPr id="557" name="Line 117"/>
              <p:cNvSpPr>
                <a:spLocks noChangeShapeType="1"/>
              </p:cNvSpPr>
              <p:nvPr/>
            </p:nvSpPr>
            <p:spPr bwMode="auto">
              <a:xfrm>
                <a:off x="1110220" y="135644"/>
                <a:ext cx="26051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58" name="Line 118"/>
              <p:cNvSpPr>
                <a:spLocks noChangeShapeType="1"/>
              </p:cNvSpPr>
              <p:nvPr/>
            </p:nvSpPr>
            <p:spPr bwMode="auto">
              <a:xfrm flipV="1">
                <a:off x="1119051" y="135644"/>
                <a:ext cx="0" cy="263051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chemeClr val="accent6">
                      <a:lumMod val="50000"/>
                    </a:schemeClr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559" name="Line 119"/>
              <p:cNvSpPr>
                <a:spLocks noChangeShapeType="1"/>
              </p:cNvSpPr>
              <p:nvPr/>
            </p:nvSpPr>
            <p:spPr bwMode="auto">
              <a:xfrm flipH="1">
                <a:off x="1110220" y="2766158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60" name="Line 120"/>
              <p:cNvSpPr>
                <a:spLocks noChangeShapeType="1"/>
              </p:cNvSpPr>
              <p:nvPr/>
            </p:nvSpPr>
            <p:spPr bwMode="auto">
              <a:xfrm flipH="1">
                <a:off x="1110220" y="2544281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61" name="Line 121"/>
              <p:cNvSpPr>
                <a:spLocks noChangeShapeType="1"/>
              </p:cNvSpPr>
              <p:nvPr/>
            </p:nvSpPr>
            <p:spPr bwMode="auto">
              <a:xfrm flipH="1">
                <a:off x="1110220" y="2332338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62" name="Line 122"/>
              <p:cNvSpPr>
                <a:spLocks noChangeShapeType="1"/>
              </p:cNvSpPr>
              <p:nvPr/>
            </p:nvSpPr>
            <p:spPr bwMode="auto">
              <a:xfrm flipH="1">
                <a:off x="1110220" y="2110461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63" name="Line 123"/>
              <p:cNvSpPr>
                <a:spLocks noChangeShapeType="1"/>
              </p:cNvSpPr>
              <p:nvPr/>
            </p:nvSpPr>
            <p:spPr bwMode="auto">
              <a:xfrm flipH="1">
                <a:off x="1110220" y="1889688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64" name="Line 124"/>
              <p:cNvSpPr>
                <a:spLocks noChangeShapeType="1"/>
              </p:cNvSpPr>
              <p:nvPr/>
            </p:nvSpPr>
            <p:spPr bwMode="auto">
              <a:xfrm flipH="1">
                <a:off x="1110220" y="1667811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65" name="Line 125"/>
              <p:cNvSpPr>
                <a:spLocks noChangeShapeType="1"/>
              </p:cNvSpPr>
              <p:nvPr/>
            </p:nvSpPr>
            <p:spPr bwMode="auto">
              <a:xfrm flipH="1">
                <a:off x="1110220" y="1455869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66" name="Line 126"/>
              <p:cNvSpPr>
                <a:spLocks noChangeShapeType="1"/>
              </p:cNvSpPr>
              <p:nvPr/>
            </p:nvSpPr>
            <p:spPr bwMode="auto">
              <a:xfrm flipH="1">
                <a:off x="1110220" y="1233991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67" name="Line 127"/>
              <p:cNvSpPr>
                <a:spLocks noChangeShapeType="1"/>
              </p:cNvSpPr>
              <p:nvPr/>
            </p:nvSpPr>
            <p:spPr bwMode="auto">
              <a:xfrm flipH="1">
                <a:off x="1110220" y="1013218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68" name="Line 128"/>
              <p:cNvSpPr>
                <a:spLocks noChangeShapeType="1"/>
              </p:cNvSpPr>
              <p:nvPr/>
            </p:nvSpPr>
            <p:spPr bwMode="auto">
              <a:xfrm flipH="1">
                <a:off x="1110220" y="791341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69" name="Line 129"/>
              <p:cNvSpPr>
                <a:spLocks noChangeShapeType="1"/>
              </p:cNvSpPr>
              <p:nvPr/>
            </p:nvSpPr>
            <p:spPr bwMode="auto">
              <a:xfrm flipH="1">
                <a:off x="1110220" y="578295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70" name="Line 130"/>
              <p:cNvSpPr>
                <a:spLocks noChangeShapeType="1"/>
              </p:cNvSpPr>
              <p:nvPr/>
            </p:nvSpPr>
            <p:spPr bwMode="auto">
              <a:xfrm flipH="1">
                <a:off x="1110220" y="357521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71" name="Line 131"/>
              <p:cNvSpPr>
                <a:spLocks noChangeShapeType="1"/>
              </p:cNvSpPr>
              <p:nvPr/>
            </p:nvSpPr>
            <p:spPr bwMode="auto">
              <a:xfrm flipH="1">
                <a:off x="1110220" y="135644"/>
                <a:ext cx="1766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  <p:sp>
            <p:nvSpPr>
              <p:cNvPr id="572" name="Rectangle 132"/>
              <p:cNvSpPr>
                <a:spLocks noChangeArrowheads="1"/>
              </p:cNvSpPr>
              <p:nvPr/>
            </p:nvSpPr>
            <p:spPr bwMode="auto">
              <a:xfrm>
                <a:off x="900000" y="2713172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0,0</a:t>
                </a:r>
              </a:p>
            </p:txBody>
          </p:sp>
          <p:sp>
            <p:nvSpPr>
              <p:cNvPr id="573" name="Rectangle 133"/>
              <p:cNvSpPr>
                <a:spLocks noChangeArrowheads="1"/>
              </p:cNvSpPr>
              <p:nvPr/>
            </p:nvSpPr>
            <p:spPr bwMode="auto">
              <a:xfrm>
                <a:off x="900000" y="2491295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0,2</a:t>
                </a:r>
              </a:p>
            </p:txBody>
          </p:sp>
          <p:sp>
            <p:nvSpPr>
              <p:cNvPr id="574" name="Rectangle 134"/>
              <p:cNvSpPr>
                <a:spLocks noChangeArrowheads="1"/>
              </p:cNvSpPr>
              <p:nvPr/>
            </p:nvSpPr>
            <p:spPr bwMode="auto">
              <a:xfrm>
                <a:off x="900000" y="2270522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0,4</a:t>
                </a:r>
              </a:p>
            </p:txBody>
          </p:sp>
          <p:sp>
            <p:nvSpPr>
              <p:cNvPr id="575" name="Rectangle 135"/>
              <p:cNvSpPr>
                <a:spLocks noChangeArrowheads="1"/>
              </p:cNvSpPr>
              <p:nvPr/>
            </p:nvSpPr>
            <p:spPr bwMode="auto">
              <a:xfrm>
                <a:off x="900000" y="2048645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0,6</a:t>
                </a:r>
              </a:p>
            </p:txBody>
          </p:sp>
          <p:sp>
            <p:nvSpPr>
              <p:cNvPr id="576" name="Rectangle 136"/>
              <p:cNvSpPr>
                <a:spLocks noChangeArrowheads="1"/>
              </p:cNvSpPr>
              <p:nvPr/>
            </p:nvSpPr>
            <p:spPr bwMode="auto">
              <a:xfrm>
                <a:off x="900000" y="1836702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0,8</a:t>
                </a:r>
              </a:p>
            </p:txBody>
          </p:sp>
          <p:sp>
            <p:nvSpPr>
              <p:cNvPr id="577" name="Rectangle 137"/>
              <p:cNvSpPr>
                <a:spLocks noChangeArrowheads="1"/>
              </p:cNvSpPr>
              <p:nvPr/>
            </p:nvSpPr>
            <p:spPr bwMode="auto">
              <a:xfrm>
                <a:off x="900000" y="1614825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1,0</a:t>
                </a:r>
              </a:p>
            </p:txBody>
          </p:sp>
          <p:sp>
            <p:nvSpPr>
              <p:cNvPr id="578" name="Rectangle 138"/>
              <p:cNvSpPr>
                <a:spLocks noChangeArrowheads="1"/>
              </p:cNvSpPr>
              <p:nvPr/>
            </p:nvSpPr>
            <p:spPr bwMode="auto">
              <a:xfrm>
                <a:off x="900000" y="1392948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1,2</a:t>
                </a:r>
              </a:p>
            </p:txBody>
          </p:sp>
          <p:sp>
            <p:nvSpPr>
              <p:cNvPr id="579" name="Rectangle 139"/>
              <p:cNvSpPr>
                <a:spLocks noChangeArrowheads="1"/>
              </p:cNvSpPr>
              <p:nvPr/>
            </p:nvSpPr>
            <p:spPr bwMode="auto">
              <a:xfrm>
                <a:off x="900000" y="1172175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1,4</a:t>
                </a:r>
              </a:p>
            </p:txBody>
          </p:sp>
          <p:sp>
            <p:nvSpPr>
              <p:cNvPr id="580" name="Rectangle 140"/>
              <p:cNvSpPr>
                <a:spLocks noChangeArrowheads="1"/>
              </p:cNvSpPr>
              <p:nvPr/>
            </p:nvSpPr>
            <p:spPr bwMode="auto">
              <a:xfrm>
                <a:off x="900000" y="959129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1,6</a:t>
                </a:r>
              </a:p>
            </p:txBody>
          </p:sp>
          <p:sp>
            <p:nvSpPr>
              <p:cNvPr id="581" name="Rectangle 141"/>
              <p:cNvSpPr>
                <a:spLocks noChangeArrowheads="1"/>
              </p:cNvSpPr>
              <p:nvPr/>
            </p:nvSpPr>
            <p:spPr bwMode="auto">
              <a:xfrm>
                <a:off x="900000" y="738355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1,8</a:t>
                </a:r>
              </a:p>
            </p:txBody>
          </p:sp>
          <p:sp>
            <p:nvSpPr>
              <p:cNvPr id="582" name="Rectangle 142"/>
              <p:cNvSpPr>
                <a:spLocks noChangeArrowheads="1"/>
              </p:cNvSpPr>
              <p:nvPr/>
            </p:nvSpPr>
            <p:spPr bwMode="auto">
              <a:xfrm>
                <a:off x="900000" y="516478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2,0</a:t>
                </a:r>
              </a:p>
            </p:txBody>
          </p:sp>
          <p:sp>
            <p:nvSpPr>
              <p:cNvPr id="583" name="Rectangle 143"/>
              <p:cNvSpPr>
                <a:spLocks noChangeArrowheads="1"/>
              </p:cNvSpPr>
              <p:nvPr/>
            </p:nvSpPr>
            <p:spPr bwMode="auto">
              <a:xfrm>
                <a:off x="900000" y="295705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2,2</a:t>
                </a:r>
              </a:p>
            </p:txBody>
          </p:sp>
          <p:sp>
            <p:nvSpPr>
              <p:cNvPr id="584" name="Rectangle 144"/>
              <p:cNvSpPr>
                <a:spLocks noChangeArrowheads="1"/>
              </p:cNvSpPr>
              <p:nvPr/>
            </p:nvSpPr>
            <p:spPr bwMode="auto">
              <a:xfrm>
                <a:off x="900000" y="82659"/>
                <a:ext cx="17633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2,4</a:t>
                </a:r>
              </a:p>
            </p:txBody>
          </p:sp>
          <p:sp>
            <p:nvSpPr>
              <p:cNvPr id="585" name="Rectangle 145"/>
              <p:cNvSpPr>
                <a:spLocks noChangeArrowheads="1"/>
              </p:cNvSpPr>
              <p:nvPr/>
            </p:nvSpPr>
            <p:spPr bwMode="auto">
              <a:xfrm rot="16200000">
                <a:off x="413879" y="1411870"/>
                <a:ext cx="694101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1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Flow</a:t>
                </a:r>
                <a:r>
                  <a:rPr kumimoji="0" lang="pt-PT" altLang="pt-PT" sz="12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(m</a:t>
                </a:r>
                <a:r>
                  <a:rPr kumimoji="0" lang="pt-PT" altLang="pt-PT" sz="1200" b="1" i="0" u="none" strike="noStrike" cap="none" normalizeH="0" baseline="30000" dirty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3</a:t>
                </a:r>
                <a:r>
                  <a:rPr kumimoji="0" lang="pt-PT" altLang="pt-PT" sz="12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/s)</a:t>
                </a:r>
              </a:p>
            </p:txBody>
          </p:sp>
          <p:sp>
            <p:nvSpPr>
              <p:cNvPr id="588" name="Line 148"/>
              <p:cNvSpPr>
                <a:spLocks noChangeShapeType="1"/>
              </p:cNvSpPr>
              <p:nvPr/>
            </p:nvSpPr>
            <p:spPr bwMode="auto">
              <a:xfrm flipV="1">
                <a:off x="3715345" y="135644"/>
                <a:ext cx="0" cy="263051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/>
              </a:p>
            </p:txBody>
          </p:sp>
        </p:grpSp>
        <p:grpSp>
          <p:nvGrpSpPr>
            <p:cNvPr id="10" name="Grupo 9"/>
            <p:cNvGrpSpPr/>
            <p:nvPr/>
          </p:nvGrpSpPr>
          <p:grpSpPr>
            <a:xfrm>
              <a:off x="1515623" y="400774"/>
              <a:ext cx="932880" cy="806806"/>
              <a:chOff x="1515623" y="400773"/>
              <a:chExt cx="1065902" cy="825091"/>
            </a:xfrm>
          </p:grpSpPr>
          <p:sp>
            <p:nvSpPr>
              <p:cNvPr id="166" name="Oval 157"/>
              <p:cNvSpPr>
                <a:spLocks noChangeArrowheads="1"/>
              </p:cNvSpPr>
              <p:nvPr/>
            </p:nvSpPr>
            <p:spPr bwMode="auto">
              <a:xfrm>
                <a:off x="1638665" y="473343"/>
                <a:ext cx="89318" cy="90714"/>
              </a:xfrm>
              <a:prstGeom prst="ellipse">
                <a:avLst/>
              </a:prstGeom>
              <a:solidFill>
                <a:srgbClr val="009193"/>
              </a:solidFill>
              <a:ln w="0">
                <a:solidFill>
                  <a:srgbClr val="00919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7" name="Rectangle 158"/>
              <p:cNvSpPr>
                <a:spLocks noChangeArrowheads="1"/>
              </p:cNvSpPr>
              <p:nvPr/>
            </p:nvSpPr>
            <p:spPr bwMode="auto">
              <a:xfrm>
                <a:off x="1806136" y="441244"/>
                <a:ext cx="48571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  <a:r>
                  <a:rPr kumimoji="0" lang="pt-PT" altLang="pt-PT" sz="1200" b="0" i="0" u="none" strike="noStrike" cap="none" normalizeH="0" baseline="0" dirty="0" err="1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Median</a:t>
                </a:r>
                <a:r>
                  <a:rPr kumimoji="0" lang="pt-PT" altLang="pt-PT" sz="1200" b="0" i="0" u="none" strike="noStrike" cap="none" normalizeH="0" baseline="0" dirty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</a:t>
                </a:r>
              </a:p>
            </p:txBody>
          </p:sp>
          <p:sp>
            <p:nvSpPr>
              <p:cNvPr id="168" name="Rectangle 159"/>
              <p:cNvSpPr>
                <a:spLocks noChangeArrowheads="1"/>
              </p:cNvSpPr>
              <p:nvPr/>
            </p:nvSpPr>
            <p:spPr bwMode="auto">
              <a:xfrm>
                <a:off x="1625874" y="712957"/>
                <a:ext cx="178636" cy="101879"/>
              </a:xfrm>
              <a:prstGeom prst="rect">
                <a:avLst/>
              </a:prstGeom>
              <a:pattFill prst="pct40">
                <a:fgClr>
                  <a:srgbClr val="0080BC"/>
                </a:fgClr>
                <a:bgClr>
                  <a:srgbClr val="FFFFCC"/>
                </a:bgClr>
              </a:pattFill>
              <a:ln w="12700">
                <a:solidFill>
                  <a:srgbClr val="009193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69" name="Rectangle 160"/>
              <p:cNvSpPr>
                <a:spLocks noChangeArrowheads="1"/>
              </p:cNvSpPr>
              <p:nvPr/>
            </p:nvSpPr>
            <p:spPr bwMode="auto">
              <a:xfrm>
                <a:off x="1832422" y="686440"/>
                <a:ext cx="618249" cy="184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25%-75% </a:t>
                </a:r>
              </a:p>
            </p:txBody>
          </p:sp>
          <p:sp>
            <p:nvSpPr>
              <p:cNvPr id="170" name="Line 161"/>
              <p:cNvSpPr>
                <a:spLocks noChangeShapeType="1"/>
              </p:cNvSpPr>
              <p:nvPr/>
            </p:nvSpPr>
            <p:spPr bwMode="auto">
              <a:xfrm>
                <a:off x="1650317" y="977107"/>
                <a:ext cx="189801" cy="0"/>
              </a:xfrm>
              <a:prstGeom prst="line">
                <a:avLst/>
              </a:prstGeom>
              <a:noFill/>
              <a:ln w="12700">
                <a:solidFill>
                  <a:srgbClr val="00919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1" name="Line 162"/>
              <p:cNvSpPr>
                <a:spLocks noChangeShapeType="1"/>
              </p:cNvSpPr>
              <p:nvPr/>
            </p:nvSpPr>
            <p:spPr bwMode="auto">
              <a:xfrm flipH="1">
                <a:off x="1650317" y="1090151"/>
                <a:ext cx="189801" cy="0"/>
              </a:xfrm>
              <a:prstGeom prst="line">
                <a:avLst/>
              </a:prstGeom>
              <a:noFill/>
              <a:ln w="12700">
                <a:solidFill>
                  <a:srgbClr val="00919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2" name="Line 163"/>
              <p:cNvSpPr>
                <a:spLocks noChangeShapeType="1"/>
              </p:cNvSpPr>
              <p:nvPr/>
            </p:nvSpPr>
            <p:spPr bwMode="auto">
              <a:xfrm>
                <a:off x="1739635" y="977107"/>
                <a:ext cx="0" cy="113043"/>
              </a:xfrm>
              <a:prstGeom prst="line">
                <a:avLst/>
              </a:prstGeom>
              <a:noFill/>
              <a:ln w="12700">
                <a:solidFill>
                  <a:srgbClr val="00919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200">
                  <a:solidFill>
                    <a:srgbClr val="006600"/>
                  </a:solidFill>
                  <a:latin typeface="Arial Narrow" charset="0"/>
                  <a:ea typeface="Arial Narrow" charset="0"/>
                  <a:cs typeface="Arial Narrow" charset="0"/>
                </a:endParaRPr>
              </a:p>
            </p:txBody>
          </p:sp>
          <p:sp>
            <p:nvSpPr>
              <p:cNvPr id="173" name="Rectangle 164"/>
              <p:cNvSpPr>
                <a:spLocks noChangeArrowheads="1"/>
              </p:cNvSpPr>
              <p:nvPr/>
            </p:nvSpPr>
            <p:spPr bwMode="auto">
              <a:xfrm>
                <a:off x="1862447" y="956173"/>
                <a:ext cx="554052" cy="184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PT" sz="1200" b="0" i="0" u="none" strike="noStrike" cap="none" normalizeH="0" baseline="0" smtClean="0">
                    <a:ln>
                      <a:noFill/>
                    </a:ln>
                    <a:solidFill>
                      <a:srgbClr val="006600"/>
                    </a:solidFill>
                    <a:effectLst/>
                    <a:latin typeface="Arial Narrow" charset="0"/>
                    <a:ea typeface="Arial Narrow" charset="0"/>
                    <a:cs typeface="Arial Narrow" charset="0"/>
                  </a:rPr>
                  <a:t> Min-Max </a:t>
                </a:r>
              </a:p>
            </p:txBody>
          </p:sp>
          <p:sp>
            <p:nvSpPr>
              <p:cNvPr id="174" name="Retângulo 173"/>
              <p:cNvSpPr/>
              <p:nvPr/>
            </p:nvSpPr>
            <p:spPr>
              <a:xfrm>
                <a:off x="1515623" y="400773"/>
                <a:ext cx="1065902" cy="825091"/>
              </a:xfrm>
              <a:prstGeom prst="rect">
                <a:avLst/>
              </a:prstGeom>
              <a:noFill/>
              <a:ln>
                <a:solidFill>
                  <a:srgbClr val="006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>
                  <a:solidFill>
                    <a:srgbClr val="006600"/>
                  </a:solidFill>
                </a:endParaRPr>
              </a:p>
            </p:txBody>
          </p:sp>
        </p:grpSp>
      </p:grpSp>
      <p:sp>
        <p:nvSpPr>
          <p:cNvPr id="165" name="AutoShape 4"/>
          <p:cNvSpPr>
            <a:spLocks noChangeAspect="1" noChangeArrowheads="1" noTextEdit="1"/>
          </p:cNvSpPr>
          <p:nvPr/>
        </p:nvSpPr>
        <p:spPr bwMode="auto">
          <a:xfrm>
            <a:off x="556656" y="41047"/>
            <a:ext cx="4132876" cy="309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695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nformar.pt/imagens/ufp_logotip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-28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7" r="26926"/>
          <a:stretch/>
        </p:blipFill>
        <p:spPr bwMode="auto">
          <a:xfrm>
            <a:off x="0" y="0"/>
            <a:ext cx="771645" cy="865632"/>
          </a:xfrm>
          <a:prstGeom prst="rect">
            <a:avLst/>
          </a:prstGeom>
          <a:solidFill>
            <a:srgbClr val="FFFF99">
              <a:alpha val="4000"/>
            </a:srgbClr>
          </a:solidFill>
        </p:spPr>
      </p:pic>
      <p:grpSp>
        <p:nvGrpSpPr>
          <p:cNvPr id="3" name="Grupo 2"/>
          <p:cNvGrpSpPr/>
          <p:nvPr/>
        </p:nvGrpSpPr>
        <p:grpSpPr>
          <a:xfrm>
            <a:off x="0" y="4958474"/>
            <a:ext cx="9144000" cy="230832"/>
            <a:chOff x="0" y="4968000"/>
            <a:chExt cx="9144000" cy="230832"/>
          </a:xfrm>
        </p:grpSpPr>
        <p:sp>
          <p:nvSpPr>
            <p:cNvPr id="4" name="Line 1029"/>
            <p:cNvSpPr>
              <a:spLocks noChangeShapeType="1"/>
            </p:cNvSpPr>
            <p:nvPr/>
          </p:nvSpPr>
          <p:spPr bwMode="auto">
            <a:xfrm>
              <a:off x="35496" y="5004000"/>
              <a:ext cx="9082137" cy="1"/>
            </a:xfrm>
            <a:prstGeom prst="line">
              <a:avLst/>
            </a:prstGeom>
            <a:noFill/>
            <a:ln w="3175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0" y="4968000"/>
              <a:ext cx="914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PT" sz="900" b="1" err="1" smtClean="0">
                  <a:solidFill>
                    <a:srgbClr val="006600"/>
                  </a:solidFill>
                </a:rPr>
                <a:t>Olomouc</a:t>
              </a:r>
              <a:r>
                <a:rPr lang="pt-PT" sz="900" b="1" smtClean="0">
                  <a:solidFill>
                    <a:srgbClr val="006600"/>
                  </a:solidFill>
                </a:rPr>
                <a:t>, </a:t>
              </a:r>
              <a:r>
                <a:rPr lang="pt-PT" sz="900" b="1" err="1" smtClean="0">
                  <a:solidFill>
                    <a:srgbClr val="006600"/>
                  </a:solidFill>
                </a:rPr>
                <a:t>Czech</a:t>
              </a:r>
              <a:r>
                <a:rPr lang="pt-PT" sz="900" b="1" smtClean="0">
                  <a:solidFill>
                    <a:srgbClr val="006600"/>
                  </a:solidFill>
                </a:rPr>
                <a:t> </a:t>
              </a:r>
              <a:r>
                <a:rPr lang="pt-PT" sz="900" b="1" err="1" smtClean="0">
                  <a:solidFill>
                    <a:srgbClr val="006600"/>
                  </a:solidFill>
                </a:rPr>
                <a:t>Republic</a:t>
              </a:r>
              <a:r>
                <a:rPr lang="pt-PT" sz="900" b="1" smtClean="0">
                  <a:solidFill>
                    <a:srgbClr val="006600"/>
                  </a:solidFill>
                </a:rPr>
                <a:t>					          SEFS 10			          	        		                  Jul’17</a:t>
              </a:r>
              <a:endParaRPr lang="pt-PT" sz="900" b="1">
                <a:solidFill>
                  <a:srgbClr val="006600"/>
                </a:solidFill>
              </a:endParaRPr>
            </a:p>
          </p:txBody>
        </p:sp>
      </p:grp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71645" y="109662"/>
            <a:ext cx="8185844" cy="646307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dist="107950" dir="2700000" algn="ctr" rotWithShape="0">
              <a:srgbClr val="FFDD00"/>
            </a:outerShdw>
            <a:reflection endPos="0" dist="50800" dir="5400000" sy="-100000" algn="bl" rotWithShape="0"/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3600" b="1" i="1" smtClean="0">
                <a:solidFill>
                  <a:srgbClr val="FFDD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Habitat quality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80000" y="863123"/>
            <a:ext cx="108000" cy="3996000"/>
          </a:xfrm>
          <a:prstGeom prst="rect">
            <a:avLst/>
          </a:prstGeom>
          <a:gradFill>
            <a:gsLst>
              <a:gs pos="0">
                <a:srgbClr val="006600">
                  <a:alpha val="98000"/>
                </a:srgbClr>
              </a:gs>
              <a:gs pos="100000">
                <a:srgbClr val="23794E"/>
              </a:gs>
            </a:gsLst>
            <a:lin ang="5400000" scaled="1"/>
          </a:gradFill>
          <a:ln>
            <a:noFill/>
          </a:ln>
          <a:effectLst>
            <a:outerShdw dist="63500" dir="2700000" algn="tl" rotWithShape="0">
              <a:srgbClr val="E2B7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384400"/>
              </p:ext>
            </p:extLst>
          </p:nvPr>
        </p:nvGraphicFramePr>
        <p:xfrm>
          <a:off x="1937217" y="4597574"/>
          <a:ext cx="5854700" cy="228600"/>
        </p:xfrm>
        <a:graphic>
          <a:graphicData uri="http://schemas.openxmlformats.org/drawingml/2006/table">
            <a:tbl>
              <a:tblPr/>
              <a:tblGrid>
                <a:gridCol w="317500"/>
                <a:gridCol w="850900"/>
                <a:gridCol w="317500"/>
                <a:gridCol w="850900"/>
                <a:gridCol w="330200"/>
                <a:gridCol w="850900"/>
                <a:gridCol w="317500"/>
                <a:gridCol w="850900"/>
                <a:gridCol w="317500"/>
                <a:gridCol w="850900"/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dirty="0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Very</a:t>
                      </a:r>
                      <a:r>
                        <a:rPr lang="pt-PT" sz="1400" b="1" i="0" u="none" strike="noStrike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Good</a:t>
                      </a:r>
                      <a:endParaRPr lang="pt-PT" sz="1400" b="1" i="0" u="none" strike="noStrike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Good</a:t>
                      </a:r>
                      <a:endParaRPr lang="pt-PT" sz="1400" b="1" i="0" u="none" strike="noStrike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Medium</a:t>
                      </a:r>
                      <a:endParaRPr lang="pt-PT" sz="1400" b="1" i="0" u="none" strike="noStrike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Bad</a:t>
                      </a:r>
                      <a:endParaRPr lang="pt-PT" sz="1400" b="1" i="0" u="none" strike="noStrike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400" b="1" i="0" u="none" strike="noStrike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dirty="0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Very</a:t>
                      </a:r>
                      <a:r>
                        <a:rPr lang="pt-PT" sz="1400" b="1" i="0" u="none" strike="noStrike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 </a:t>
                      </a:r>
                      <a:r>
                        <a:rPr lang="pt-PT" sz="1400" b="1" i="0" u="none" strike="noStrike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bad</a:t>
                      </a:r>
                      <a:endParaRPr lang="pt-PT" sz="1400" b="1" i="0" u="none" strike="noStrike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135518"/>
              </p:ext>
            </p:extLst>
          </p:nvPr>
        </p:nvGraphicFramePr>
        <p:xfrm>
          <a:off x="1201220" y="1796234"/>
          <a:ext cx="6590696" cy="14001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1948"/>
                <a:gridCol w="436733"/>
                <a:gridCol w="436733"/>
                <a:gridCol w="489670"/>
                <a:gridCol w="436733"/>
                <a:gridCol w="489670"/>
                <a:gridCol w="436733"/>
                <a:gridCol w="489670"/>
                <a:gridCol w="436733"/>
                <a:gridCol w="489670"/>
                <a:gridCol w="436733"/>
                <a:gridCol w="48967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pt-PT" sz="16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i="0" u="none" strike="noStrike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A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u="none" strike="noStrike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B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u="none" strike="noStrike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D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E</a:t>
                      </a:r>
                      <a:endParaRPr lang="pt-PT" sz="1800" b="1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i="0" u="none" strike="noStrike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G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u="none" strike="noStrike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H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u="none" strike="noStrike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J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u="none" strike="noStrike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K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i="0" u="none" strike="noStrike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L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i="0" u="none" strike="noStrike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i="0" u="none" strike="noStrike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N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u="none" strike="noStrike" err="1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Riparian</a:t>
                      </a:r>
                      <a:r>
                        <a:rPr lang="pt-PT" sz="1800" b="1" u="none" strike="noStrike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pt-PT" sz="1800" b="1" u="none" strike="noStrike" err="1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quality</a:t>
                      </a:r>
                      <a:r>
                        <a:rPr lang="pt-PT" sz="1800" b="1" u="none" strike="noStrike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 (QBR)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40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35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PT" sz="1800" b="1" u="none" strike="noStrike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Habitat </a:t>
                      </a:r>
                      <a:r>
                        <a:rPr lang="pt-PT" sz="1800" b="1" u="none" strike="noStrike" err="1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quality</a:t>
                      </a:r>
                      <a:r>
                        <a:rPr lang="pt-PT" sz="1800" b="1" u="none" strike="noStrike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 (EPA)</a:t>
                      </a:r>
                      <a:endParaRPr lang="pt-PT" sz="1800" b="1" i="0" u="none" strike="noStrike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60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92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118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113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130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129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126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109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136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144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u="none" strike="noStrike" dirty="0" smtClean="0">
                          <a:solidFill>
                            <a:srgbClr val="003300"/>
                          </a:solidFill>
                          <a:effectLst/>
                          <a:latin typeface="Arial Narrow" panose="020B0606020202030204" pitchFamily="34" charset="0"/>
                        </a:rPr>
                        <a:t>120</a:t>
                      </a:r>
                      <a:endParaRPr lang="pt-PT" sz="1600" b="0" i="0" u="none" strike="noStrike" dirty="0">
                        <a:solidFill>
                          <a:srgbClr val="0033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671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odelo de apresentação predefini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Modelo de apresentação predefinido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2001</TotalTime>
  <Words>3480</Words>
  <Application>Microsoft Macintosh PowerPoint</Application>
  <PresentationFormat>Apresentação no Ecrã (16:9)</PresentationFormat>
  <Paragraphs>2061</Paragraphs>
  <Slides>37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37</vt:i4>
      </vt:variant>
    </vt:vector>
  </HeadingPairs>
  <TitlesOfParts>
    <vt:vector size="44" baseType="lpstr">
      <vt:lpstr>Arial Narrow</vt:lpstr>
      <vt:lpstr>Calibri</vt:lpstr>
      <vt:lpstr>Calibri Light</vt:lpstr>
      <vt:lpstr>Symbol</vt:lpstr>
      <vt:lpstr>Wingdings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Teresa Jesus</dc:creator>
  <cp:lastModifiedBy>Teresa Jesus</cp:lastModifiedBy>
  <cp:revision>199</cp:revision>
  <dcterms:created xsi:type="dcterms:W3CDTF">2017-06-19T09:01:12Z</dcterms:created>
  <dcterms:modified xsi:type="dcterms:W3CDTF">2017-06-27T13:32:55Z</dcterms:modified>
</cp:coreProperties>
</file>